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gif" ContentType="image/gif"/>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slideLayouts/slideLayout16.xml" ContentType="application/vnd.openxmlformats-officedocument.presentationml.slideLayout+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Default Extension="tiff" ContentType="image/tiff"/>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 id="2147483678" r:id="rId2"/>
  </p:sldMasterIdLst>
  <p:notesMasterIdLst>
    <p:notesMasterId r:id="rId78"/>
  </p:notesMasterIdLst>
  <p:handoutMasterIdLst>
    <p:handoutMasterId r:id="rId79"/>
  </p:handoutMasterIdLst>
  <p:sldIdLst>
    <p:sldId id="1005" r:id="rId3"/>
    <p:sldId id="1163" r:id="rId4"/>
    <p:sldId id="938" r:id="rId5"/>
    <p:sldId id="1226" r:id="rId6"/>
    <p:sldId id="1266" r:id="rId7"/>
    <p:sldId id="1062" r:id="rId8"/>
    <p:sldId id="1065" r:id="rId9"/>
    <p:sldId id="1164" r:id="rId10"/>
    <p:sldId id="1228" r:id="rId11"/>
    <p:sldId id="1230" r:id="rId12"/>
    <p:sldId id="1229" r:id="rId13"/>
    <p:sldId id="1223" r:id="rId14"/>
    <p:sldId id="1239" r:id="rId15"/>
    <p:sldId id="1165" r:id="rId16"/>
    <p:sldId id="1182" r:id="rId17"/>
    <p:sldId id="1181" r:id="rId18"/>
    <p:sldId id="1261" r:id="rId19"/>
    <p:sldId id="1231" r:id="rId20"/>
    <p:sldId id="1232" r:id="rId21"/>
    <p:sldId id="1233" r:id="rId22"/>
    <p:sldId id="1184" r:id="rId23"/>
    <p:sldId id="1234" r:id="rId24"/>
    <p:sldId id="1167" r:id="rId25"/>
    <p:sldId id="1168" r:id="rId26"/>
    <p:sldId id="1262" r:id="rId27"/>
    <p:sldId id="1240" r:id="rId28"/>
    <p:sldId id="1241" r:id="rId29"/>
    <p:sldId id="1220" r:id="rId30"/>
    <p:sldId id="1255" r:id="rId31"/>
    <p:sldId id="1180" r:id="rId32"/>
    <p:sldId id="964" r:id="rId33"/>
    <p:sldId id="1263" r:id="rId34"/>
    <p:sldId id="1071" r:id="rId35"/>
    <p:sldId id="1237" r:id="rId36"/>
    <p:sldId id="1236" r:id="rId37"/>
    <p:sldId id="1068" r:id="rId38"/>
    <p:sldId id="1067" r:id="rId39"/>
    <p:sldId id="1242" r:id="rId40"/>
    <p:sldId id="1224" r:id="rId41"/>
    <p:sldId id="1243" r:id="rId42"/>
    <p:sldId id="1206" r:id="rId43"/>
    <p:sldId id="1118" r:id="rId44"/>
    <p:sldId id="1055" r:id="rId45"/>
    <p:sldId id="1193" r:id="rId46"/>
    <p:sldId id="1244" r:id="rId47"/>
    <p:sldId id="1201" r:id="rId48"/>
    <p:sldId id="1267" r:id="rId49"/>
    <p:sldId id="1199" r:id="rId50"/>
    <p:sldId id="1202" r:id="rId51"/>
    <p:sldId id="1245" r:id="rId52"/>
    <p:sldId id="1194" r:id="rId53"/>
    <p:sldId id="1203" r:id="rId54"/>
    <p:sldId id="1204" r:id="rId55"/>
    <p:sldId id="1257" r:id="rId56"/>
    <p:sldId id="1205" r:id="rId57"/>
    <p:sldId id="1211" r:id="rId58"/>
    <p:sldId id="1268" r:id="rId59"/>
    <p:sldId id="1269" r:id="rId60"/>
    <p:sldId id="1212" r:id="rId61"/>
    <p:sldId id="1222" r:id="rId62"/>
    <p:sldId id="1270" r:id="rId63"/>
    <p:sldId id="1273" r:id="rId64"/>
    <p:sldId id="1217" r:id="rId65"/>
    <p:sldId id="1218" r:id="rId66"/>
    <p:sldId id="1247" r:id="rId67"/>
    <p:sldId id="1248" r:id="rId68"/>
    <p:sldId id="1249" r:id="rId69"/>
    <p:sldId id="1250" r:id="rId70"/>
    <p:sldId id="1251" r:id="rId71"/>
    <p:sldId id="1259" r:id="rId72"/>
    <p:sldId id="1252" r:id="rId73"/>
    <p:sldId id="1260" r:id="rId74"/>
    <p:sldId id="1253" r:id="rId75"/>
    <p:sldId id="1264" r:id="rId76"/>
    <p:sldId id="1258" r:id="rId77"/>
  </p:sldIdLst>
  <p:sldSz cx="9144000" cy="6858000" type="screen4x3"/>
  <p:notesSz cx="6858000" cy="9296400"/>
  <p:custDataLst>
    <p:tags r:id="rId80"/>
  </p:custDataLst>
  <p:defaultTextStyle>
    <a:defPPr>
      <a:defRPr lang="en-US"/>
    </a:defPPr>
    <a:lvl1pPr algn="l" rtl="0" fontAlgn="base">
      <a:spcBef>
        <a:spcPct val="0"/>
      </a:spcBef>
      <a:spcAft>
        <a:spcPct val="0"/>
      </a:spcAft>
      <a:defRPr sz="2400" kern="1200">
        <a:solidFill>
          <a:schemeClr val="tx1"/>
        </a:solidFill>
        <a:latin typeface="Arial" pitchFamily="34" charset="0"/>
        <a:ea typeface="+mn-ea"/>
        <a:cs typeface="Arial" pitchFamily="34" charset="0"/>
      </a:defRPr>
    </a:lvl1pPr>
    <a:lvl2pPr marL="457200" algn="l" rtl="0" fontAlgn="base">
      <a:spcBef>
        <a:spcPct val="0"/>
      </a:spcBef>
      <a:spcAft>
        <a:spcPct val="0"/>
      </a:spcAft>
      <a:defRPr sz="2400" kern="1200">
        <a:solidFill>
          <a:schemeClr val="tx1"/>
        </a:solidFill>
        <a:latin typeface="Arial" pitchFamily="34" charset="0"/>
        <a:ea typeface="+mn-ea"/>
        <a:cs typeface="Arial" pitchFamily="34" charset="0"/>
      </a:defRPr>
    </a:lvl2pPr>
    <a:lvl3pPr marL="914400" algn="l" rtl="0" fontAlgn="base">
      <a:spcBef>
        <a:spcPct val="0"/>
      </a:spcBef>
      <a:spcAft>
        <a:spcPct val="0"/>
      </a:spcAft>
      <a:defRPr sz="2400"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sz="2400"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sz="2400" kern="1200">
        <a:solidFill>
          <a:schemeClr val="tx1"/>
        </a:solidFill>
        <a:latin typeface="Arial" pitchFamily="34" charset="0"/>
        <a:ea typeface="+mn-ea"/>
        <a:cs typeface="Arial" pitchFamily="34" charset="0"/>
      </a:defRPr>
    </a:lvl5pPr>
    <a:lvl6pPr marL="2286000" algn="l" defTabSz="914400" rtl="0" eaLnBrk="1" latinLnBrk="0" hangingPunct="1">
      <a:defRPr sz="2400" kern="1200">
        <a:solidFill>
          <a:schemeClr val="tx1"/>
        </a:solidFill>
        <a:latin typeface="Arial" pitchFamily="34" charset="0"/>
        <a:ea typeface="+mn-ea"/>
        <a:cs typeface="Arial" pitchFamily="34" charset="0"/>
      </a:defRPr>
    </a:lvl6pPr>
    <a:lvl7pPr marL="2743200" algn="l" defTabSz="914400" rtl="0" eaLnBrk="1" latinLnBrk="0" hangingPunct="1">
      <a:defRPr sz="2400" kern="1200">
        <a:solidFill>
          <a:schemeClr val="tx1"/>
        </a:solidFill>
        <a:latin typeface="Arial" pitchFamily="34" charset="0"/>
        <a:ea typeface="+mn-ea"/>
        <a:cs typeface="Arial" pitchFamily="34" charset="0"/>
      </a:defRPr>
    </a:lvl7pPr>
    <a:lvl8pPr marL="3200400" algn="l" defTabSz="914400" rtl="0" eaLnBrk="1" latinLnBrk="0" hangingPunct="1">
      <a:defRPr sz="2400" kern="1200">
        <a:solidFill>
          <a:schemeClr val="tx1"/>
        </a:solidFill>
        <a:latin typeface="Arial" pitchFamily="34" charset="0"/>
        <a:ea typeface="+mn-ea"/>
        <a:cs typeface="Arial" pitchFamily="34" charset="0"/>
      </a:defRPr>
    </a:lvl8pPr>
    <a:lvl9pPr marL="3657600" algn="l" defTabSz="914400" rtl="0" eaLnBrk="1" latinLnBrk="0" hangingPunct="1">
      <a:defRPr sz="2400"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000000"/>
    <a:srgbClr val="FF3300"/>
    <a:srgbClr val="FF0066"/>
    <a:srgbClr val="FF7C80"/>
    <a:srgbClr val="008000"/>
    <a:srgbClr val="6699FF"/>
    <a:srgbClr val="80808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123" autoAdjust="0"/>
    <p:restoredTop sz="95987" autoAdjust="0"/>
  </p:normalViewPr>
  <p:slideViewPr>
    <p:cSldViewPr snapToGrid="0">
      <p:cViewPr varScale="1">
        <p:scale>
          <a:sx n="89" d="100"/>
          <a:sy n="89" d="100"/>
        </p:scale>
        <p:origin x="-840"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489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handoutMaster" Target="handoutMasters/handoutMaster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notesMaster" Target="notesMasters/notesMaster1.xml"/><Relationship Id="rId8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ags" Target="tags/tag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cs typeface="+mn-cs"/>
              </a:defRPr>
            </a:lvl1pPr>
          </a:lstStyle>
          <a:p>
            <a:pPr>
              <a:defRPr/>
            </a:pPr>
            <a:endParaRPr lang="en-US"/>
          </a:p>
        </p:txBody>
      </p:sp>
      <p:sp>
        <p:nvSpPr>
          <p:cNvPr id="45059" name="Rectangle 3"/>
          <p:cNvSpPr>
            <a:spLocks noGrp="1" noChangeArrowheads="1"/>
          </p:cNvSpPr>
          <p:nvPr>
            <p:ph type="dt" sz="quarter" idx="1"/>
          </p:nvPr>
        </p:nvSpPr>
        <p:spPr bwMode="auto">
          <a:xfrm>
            <a:off x="388620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cs typeface="+mn-cs"/>
              </a:defRPr>
            </a:lvl1pPr>
          </a:lstStyle>
          <a:p>
            <a:pPr>
              <a:defRPr/>
            </a:pPr>
            <a:endParaRPr lang="en-US"/>
          </a:p>
        </p:txBody>
      </p:sp>
      <p:sp>
        <p:nvSpPr>
          <p:cNvPr id="45060" name="Rectangle 4"/>
          <p:cNvSpPr>
            <a:spLocks noGrp="1" noChangeArrowheads="1"/>
          </p:cNvSpPr>
          <p:nvPr>
            <p:ph type="ftr" sz="quarter" idx="2"/>
          </p:nvPr>
        </p:nvSpPr>
        <p:spPr bwMode="auto">
          <a:xfrm>
            <a:off x="0" y="8831263"/>
            <a:ext cx="2971800" cy="465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cs typeface="+mn-cs"/>
              </a:defRPr>
            </a:lvl1pPr>
          </a:lstStyle>
          <a:p>
            <a:pPr>
              <a:defRPr/>
            </a:pPr>
            <a:endParaRPr lang="en-US"/>
          </a:p>
        </p:txBody>
      </p:sp>
      <p:sp>
        <p:nvSpPr>
          <p:cNvPr id="45061" name="Rectangle 5"/>
          <p:cNvSpPr>
            <a:spLocks noGrp="1" noChangeArrowheads="1"/>
          </p:cNvSpPr>
          <p:nvPr>
            <p:ph type="sldNum" sz="quarter" idx="3"/>
          </p:nvPr>
        </p:nvSpPr>
        <p:spPr bwMode="auto">
          <a:xfrm>
            <a:off x="3886200" y="8831263"/>
            <a:ext cx="2971800" cy="465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cs typeface="+mn-cs"/>
              </a:defRPr>
            </a:lvl1pPr>
          </a:lstStyle>
          <a:p>
            <a:pPr>
              <a:defRPr/>
            </a:pPr>
            <a:fld id="{0930C0B7-DA2B-49A8-B693-E43369A0F3A9}" type="slidenum">
              <a:rPr lang="en-US"/>
              <a:pPr>
                <a:defRPr/>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2386"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cs typeface="+mn-cs"/>
              </a:defRPr>
            </a:lvl1pPr>
          </a:lstStyle>
          <a:p>
            <a:pPr>
              <a:defRPr/>
            </a:pPr>
            <a:endParaRPr lang="en-US"/>
          </a:p>
        </p:txBody>
      </p:sp>
      <p:sp>
        <p:nvSpPr>
          <p:cNvPr id="272387" name="Rectangle 3"/>
          <p:cNvSpPr>
            <a:spLocks noGrp="1" noChangeArrowheads="1"/>
          </p:cNvSpPr>
          <p:nvPr>
            <p:ph type="dt" idx="1"/>
          </p:nvPr>
        </p:nvSpPr>
        <p:spPr bwMode="auto">
          <a:xfrm>
            <a:off x="3884613"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cs typeface="+mn-cs"/>
              </a:defRPr>
            </a:lvl1pPr>
          </a:lstStyle>
          <a:p>
            <a:pPr>
              <a:defRPr/>
            </a:pPr>
            <a:endParaRPr lang="en-US"/>
          </a:p>
        </p:txBody>
      </p:sp>
      <p:sp>
        <p:nvSpPr>
          <p:cNvPr id="87044" name="Rectangle 4"/>
          <p:cNvSpPr>
            <a:spLocks noGrp="1" noRot="1" noChangeAspect="1" noChangeArrowheads="1" noTextEdit="1"/>
          </p:cNvSpPr>
          <p:nvPr>
            <p:ph type="sldImg" idx="2"/>
          </p:nvPr>
        </p:nvSpPr>
        <p:spPr bwMode="auto">
          <a:xfrm>
            <a:off x="1104900" y="696913"/>
            <a:ext cx="4648200" cy="3486150"/>
          </a:xfrm>
          <a:prstGeom prst="rect">
            <a:avLst/>
          </a:prstGeom>
          <a:noFill/>
          <a:ln w="9525">
            <a:solidFill>
              <a:srgbClr val="000000"/>
            </a:solidFill>
            <a:miter lim="800000"/>
            <a:headEnd/>
            <a:tailEnd/>
          </a:ln>
        </p:spPr>
      </p:sp>
      <p:sp>
        <p:nvSpPr>
          <p:cNvPr id="272389" name="Rectangle 5"/>
          <p:cNvSpPr>
            <a:spLocks noGrp="1" noChangeArrowheads="1"/>
          </p:cNvSpPr>
          <p:nvPr>
            <p:ph type="body" sz="quarter" idx="3"/>
          </p:nvPr>
        </p:nvSpPr>
        <p:spPr bwMode="auto">
          <a:xfrm>
            <a:off x="685800" y="4416425"/>
            <a:ext cx="5486400" cy="4183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72390" name="Rectangle 6"/>
          <p:cNvSpPr>
            <a:spLocks noGrp="1" noChangeArrowheads="1"/>
          </p:cNvSpPr>
          <p:nvPr>
            <p:ph type="ftr" sz="quarter" idx="4"/>
          </p:nvPr>
        </p:nvSpPr>
        <p:spPr bwMode="auto">
          <a:xfrm>
            <a:off x="0"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cs typeface="+mn-cs"/>
              </a:defRPr>
            </a:lvl1pPr>
          </a:lstStyle>
          <a:p>
            <a:pPr>
              <a:defRPr/>
            </a:pPr>
            <a:endParaRPr lang="en-US"/>
          </a:p>
        </p:txBody>
      </p:sp>
      <p:sp>
        <p:nvSpPr>
          <p:cNvPr id="272391" name="Rectangle 7"/>
          <p:cNvSpPr>
            <a:spLocks noGrp="1" noChangeArrowheads="1"/>
          </p:cNvSpPr>
          <p:nvPr>
            <p:ph type="sldNum" sz="quarter" idx="5"/>
          </p:nvPr>
        </p:nvSpPr>
        <p:spPr bwMode="auto">
          <a:xfrm>
            <a:off x="3884613"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cs typeface="+mn-cs"/>
              </a:defRPr>
            </a:lvl1pPr>
          </a:lstStyle>
          <a:p>
            <a:pPr>
              <a:defRPr/>
            </a:pPr>
            <a:fld id="{1B4B8C1D-0743-4104-971A-60B1ABD52F4A}"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p:spPr>
        <p:txBody>
          <a:bodyPr/>
          <a:lstStyle/>
          <a:p>
            <a:r>
              <a:rPr lang="en-US" smtClean="0"/>
              <a:t>Scripted presentation #1:  For use mainly by extension personnel and other educators of landscape and pesticide companies to deliver information to professionally licensed landscape and ornamental pesticide applicators. There is additional information on each slide that may not be shown in the online script of the e-learning training module that the trainees will see. The information provided here is for the benefit of Extension Faculty that might want more information to provide their stakeholders. </a:t>
            </a:r>
          </a:p>
          <a:p>
            <a:endParaRPr lang="en-US" smtClean="0"/>
          </a:p>
          <a:p>
            <a:r>
              <a:rPr lang="en-US" smtClean="0"/>
              <a:t>For decades, Florida has experienced repeated invasions of whitefly species. In this presentation, we will be discussing whiteflies that are recently established into Florida’s landscape. Newly introduced whitefly species may be especially troublesome because they do not have the natural predators, diseases, parasites and parasitoids that helped control them in their native environment and there is often little or no information on these pests in their native countries.</a:t>
            </a:r>
          </a:p>
          <a:p>
            <a:endParaRPr lang="en-US" smtClean="0"/>
          </a:p>
        </p:txBody>
      </p:sp>
      <p:sp>
        <p:nvSpPr>
          <p:cNvPr id="4" name="Slide Number Placeholder 3"/>
          <p:cNvSpPr>
            <a:spLocks noGrp="1"/>
          </p:cNvSpPr>
          <p:nvPr>
            <p:ph type="sldNum" sz="quarter" idx="5"/>
          </p:nvPr>
        </p:nvSpPr>
        <p:spPr/>
        <p:txBody>
          <a:bodyPr/>
          <a:lstStyle/>
          <a:p>
            <a:pPr>
              <a:defRPr/>
            </a:pPr>
            <a:fld id="{B46A0FD2-793D-4193-8EAE-386266DD2923}" type="slidenum">
              <a:rPr lang="en-US" smtClean="0"/>
              <a:pPr>
                <a:defRPr/>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70000" lnSpcReduction="20000"/>
          </a:bodyPr>
          <a:lstStyle/>
          <a:p>
            <a:pPr>
              <a:defRPr/>
            </a:pPr>
            <a:r>
              <a:rPr lang="en-US" dirty="0" smtClean="0"/>
              <a:t>Citrus whitefly was introduced into Florida between 1858 and 1885 from </a:t>
            </a:r>
            <a:r>
              <a:rPr lang="en-US" smtClean="0"/>
              <a:t>India to which it is native.  </a:t>
            </a:r>
            <a:r>
              <a:rPr lang="en-US" dirty="0" smtClean="0"/>
              <a:t>It can now be found in parts of Asia, Africa, Central America and the Caribbean, South America, Europe, and North America (in Mexico and the U.S.).  In the U.S., it is found in Alabama, California, Colorado, Florida, Georgia, Illinois, Louisiana, Mississippi, North Carolina, South Carolina, Texas, Virginia, </a:t>
            </a:r>
            <a:r>
              <a:rPr lang="en-US" smtClean="0"/>
              <a:t>and Washington, D.C.  </a:t>
            </a:r>
            <a:endParaRPr lang="en-US" dirty="0" smtClean="0"/>
          </a:p>
          <a:p>
            <a:pPr>
              <a:defRPr/>
            </a:pPr>
            <a:endParaRPr lang="en-US" dirty="0" smtClean="0"/>
          </a:p>
          <a:p>
            <a:pPr>
              <a:defRPr/>
            </a:pPr>
            <a:r>
              <a:rPr lang="en-US" dirty="0" smtClean="0"/>
              <a:t>Examples of plant hosts include banana shrub, Boston ivy, jasmine, laurel cherry, crape myrtle, English ivy, </a:t>
            </a:r>
            <a:r>
              <a:rPr lang="en-US" i="1" dirty="0" smtClean="0"/>
              <a:t>Ficus macrophylla</a:t>
            </a:r>
            <a:r>
              <a:rPr lang="en-US" dirty="0" smtClean="0"/>
              <a:t>, lilac, privet, pomegranate, tree of heaven, water oak, and citrus. This pest causes decline in vigor of the plant and causes the fruit to be small </a:t>
            </a:r>
            <a:r>
              <a:rPr lang="en-US" smtClean="0"/>
              <a:t>and insipid (without taste).  </a:t>
            </a:r>
            <a:r>
              <a:rPr lang="en-US" dirty="0" smtClean="0"/>
              <a:t>The sooty mold that grows on the fruit and tree as a result of an infestation causes the fruit to delay in coloring and to ripen unevenly (e.g. the bottom part of the fruit may ripen before the top part of the fruit).  In addition, the sooty </a:t>
            </a:r>
            <a:r>
              <a:rPr lang="en-US" smtClean="0"/>
              <a:t>mold provides </a:t>
            </a:r>
            <a:r>
              <a:rPr lang="en-US" dirty="0" smtClean="0"/>
              <a:t>great cover for secondary infestations of citrus scales.  </a:t>
            </a:r>
          </a:p>
          <a:p>
            <a:pPr>
              <a:defRPr/>
            </a:pPr>
            <a:endParaRPr lang="en-US" dirty="0" smtClean="0"/>
          </a:p>
          <a:p>
            <a:pPr>
              <a:defRPr/>
            </a:pPr>
            <a:r>
              <a:rPr lang="en-US" dirty="0" smtClean="0"/>
              <a:t>The adults are 1/8in or 3mm in length and the </a:t>
            </a:r>
            <a:r>
              <a:rPr lang="en-US" smtClean="0"/>
              <a:t>wings are white with no </a:t>
            </a:r>
            <a:r>
              <a:rPr lang="en-US" dirty="0" smtClean="0"/>
              <a:t>darkened areas on them.  </a:t>
            </a:r>
          </a:p>
          <a:p>
            <a:pPr>
              <a:defRPr/>
            </a:pPr>
            <a:endParaRPr lang="en-US" dirty="0" smtClean="0"/>
          </a:p>
          <a:p>
            <a:pPr>
              <a:defRPr/>
            </a:pPr>
            <a:endParaRPr lang="en-US" smtClean="0"/>
          </a:p>
          <a:p>
            <a:pPr>
              <a:defRPr/>
            </a:pPr>
            <a:r>
              <a:rPr lang="en-US" smtClean="0"/>
              <a:t>Information </a:t>
            </a:r>
            <a:r>
              <a:rPr lang="en-US" dirty="0" smtClean="0"/>
              <a:t>sources:  </a:t>
            </a:r>
          </a:p>
          <a:p>
            <a:pPr>
              <a:defRPr/>
            </a:pPr>
            <a:r>
              <a:rPr lang="en-US" smtClean="0"/>
              <a:t>CABI. 2012.  </a:t>
            </a:r>
            <a:r>
              <a:rPr lang="en-US" i="1" smtClean="0"/>
              <a:t>Dialeurodes citri </a:t>
            </a:r>
            <a:r>
              <a:rPr lang="en-US" smtClean="0"/>
              <a:t>(citrus whitefly).  Invasive Species Compendium (beta).</a:t>
            </a:r>
          </a:p>
          <a:p>
            <a:pPr>
              <a:defRPr/>
            </a:pPr>
            <a:r>
              <a:rPr lang="en-US" smtClean="0"/>
              <a:t>	accessed 2/28/2012 – </a:t>
            </a:r>
          </a:p>
          <a:p>
            <a:pPr>
              <a:defRPr/>
            </a:pPr>
            <a:r>
              <a:rPr lang="en-US" smtClean="0"/>
              <a:t>	http://www.cabi.org/isc/?compid=5&amp;dsid=18698&amp;loadmodule=datasheet&amp;page=481&amp;site=144</a:t>
            </a:r>
          </a:p>
          <a:p>
            <a:pPr>
              <a:defRPr/>
            </a:pPr>
            <a:r>
              <a:rPr lang="en-US" smtClean="0"/>
              <a:t>Fasulo</a:t>
            </a:r>
            <a:r>
              <a:rPr lang="en-US" dirty="0" smtClean="0"/>
              <a:t>, T.R. and H.V. Weems.  2010. Citrus Whitefly.  UF Featured Creatures.</a:t>
            </a:r>
          </a:p>
          <a:p>
            <a:pPr>
              <a:defRPr/>
            </a:pPr>
            <a:r>
              <a:rPr lang="en-US" dirty="0" smtClean="0"/>
              <a:t>	accessed 2/28/2012 –</a:t>
            </a:r>
          </a:p>
          <a:p>
            <a:pPr>
              <a:defRPr/>
            </a:pPr>
            <a:r>
              <a:rPr lang="en-US" dirty="0" smtClean="0"/>
              <a:t>	http</a:t>
            </a:r>
            <a:r>
              <a:rPr lang="en-US" smtClean="0"/>
              <a:t>://entnemdept.ufl.edu/creatures/citrus/citrus_whitefly.htm</a:t>
            </a:r>
            <a:endParaRPr lang="en-US" dirty="0" smtClean="0"/>
          </a:p>
        </p:txBody>
      </p:sp>
      <p:sp>
        <p:nvSpPr>
          <p:cNvPr id="4" name="Slide Number Placeholder 3"/>
          <p:cNvSpPr>
            <a:spLocks noGrp="1"/>
          </p:cNvSpPr>
          <p:nvPr>
            <p:ph type="sldNum" sz="quarter" idx="5"/>
          </p:nvPr>
        </p:nvSpPr>
        <p:spPr/>
        <p:txBody>
          <a:bodyPr/>
          <a:lstStyle/>
          <a:p>
            <a:pPr>
              <a:defRPr/>
            </a:pPr>
            <a:fld id="{E72124B5-98F4-4FCA-91B5-D318EAA90EC0}" type="slidenum">
              <a:rPr lang="en-US" smtClean="0"/>
              <a:pPr>
                <a:defRPr/>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70000" lnSpcReduction="20000"/>
          </a:bodyPr>
          <a:lstStyle/>
          <a:p>
            <a:pPr>
              <a:defRPr/>
            </a:pPr>
            <a:r>
              <a:rPr lang="en-US" dirty="0" smtClean="0"/>
              <a:t>The nymphs measure 1/16in or 1.5mm in length and almost 1/16in or 1.2mm in width when ready to pupate.  They are translucent in color and flat and elliptical in shape.  They produce no waxy fringe along their margins or waxy rods that extend out from </a:t>
            </a:r>
            <a:r>
              <a:rPr lang="en-US" smtClean="0"/>
              <a:t>the body.  They are </a:t>
            </a:r>
            <a:r>
              <a:rPr lang="en-US" dirty="0" smtClean="0"/>
              <a:t>found on the undersides of the leaf.  The length of its life cycle varies from 41 to 333 days depending on temperature.   </a:t>
            </a:r>
          </a:p>
          <a:p>
            <a:pPr>
              <a:defRPr/>
            </a:pPr>
            <a:endParaRPr lang="en-US" dirty="0" smtClean="0"/>
          </a:p>
          <a:p>
            <a:pPr>
              <a:defRPr/>
            </a:pPr>
            <a:r>
              <a:rPr lang="en-US" dirty="0" smtClean="0"/>
              <a:t>Several biological control agents were introduced to </a:t>
            </a:r>
            <a:r>
              <a:rPr lang="en-US" smtClean="0"/>
              <a:t>help manage this </a:t>
            </a:r>
            <a:r>
              <a:rPr lang="en-US" dirty="0" smtClean="0"/>
              <a:t>pest.  A tiny wasp parasitoid, </a:t>
            </a:r>
            <a:r>
              <a:rPr lang="en-US" i="1" dirty="0" smtClean="0"/>
              <a:t>Encarsia lahorensis, </a:t>
            </a:r>
            <a:r>
              <a:rPr lang="en-US" dirty="0" smtClean="0"/>
              <a:t>is established in Florida's citrus regions and is reducing citrus whitefly populations. A species of beetle, </a:t>
            </a:r>
            <a:r>
              <a:rPr lang="en-US" i="1" dirty="0" smtClean="0"/>
              <a:t>Delphastus catalinae</a:t>
            </a:r>
            <a:r>
              <a:rPr lang="en-US" dirty="0" smtClean="0"/>
              <a:t>, from California was also introduced (it feeds on whitefly eggs).  In addition, two native ladybird beetles, </a:t>
            </a:r>
            <a:r>
              <a:rPr lang="en-US" i="1" dirty="0" smtClean="0"/>
              <a:t>Cycloneda sanguinea </a:t>
            </a:r>
            <a:r>
              <a:rPr lang="en-US" dirty="0" smtClean="0"/>
              <a:t>and </a:t>
            </a:r>
            <a:r>
              <a:rPr lang="en-US" i="1" dirty="0" smtClean="0"/>
              <a:t>Scymnus punctatus</a:t>
            </a:r>
            <a:r>
              <a:rPr lang="en-US" dirty="0" smtClean="0"/>
              <a:t>, have been observed to feed on citrus whitefly in Florida, as well as a mirid bug, lacewings, mites, ants, and a species of thrips, </a:t>
            </a:r>
            <a:r>
              <a:rPr lang="en-US" i="1" dirty="0" smtClean="0"/>
              <a:t>Aleurodothrips fasciapennis</a:t>
            </a:r>
            <a:r>
              <a:rPr lang="en-US" dirty="0" smtClean="0"/>
              <a:t>. A small, brown ladybird beetle, </a:t>
            </a:r>
            <a:r>
              <a:rPr lang="en-US" i="1" dirty="0" smtClean="0"/>
              <a:t>Delphastus pusillus</a:t>
            </a:r>
            <a:r>
              <a:rPr lang="en-US" dirty="0" smtClean="0"/>
              <a:t>, also native to Florida, feeds on the eggs but does not seem to be that abundant.</a:t>
            </a:r>
          </a:p>
          <a:p>
            <a:pPr>
              <a:defRPr/>
            </a:pPr>
            <a:endParaRPr lang="en-US" dirty="0" smtClean="0"/>
          </a:p>
          <a:p>
            <a:pPr>
              <a:defRPr/>
            </a:pPr>
            <a:endParaRPr lang="en-US" dirty="0" smtClean="0"/>
          </a:p>
          <a:p>
            <a:pPr>
              <a:defRPr/>
            </a:pPr>
            <a:r>
              <a:rPr lang="en-US" dirty="0" smtClean="0"/>
              <a:t>Information sources:  </a:t>
            </a:r>
          </a:p>
          <a:p>
            <a:pPr>
              <a:defRPr/>
            </a:pPr>
            <a:r>
              <a:rPr lang="en-US" smtClean="0"/>
              <a:t>CABI. 2012.  </a:t>
            </a:r>
            <a:r>
              <a:rPr lang="en-US" i="1" smtClean="0"/>
              <a:t>Dialeurodes citri </a:t>
            </a:r>
            <a:r>
              <a:rPr lang="en-US" smtClean="0"/>
              <a:t>(citrus whitefly).  Invasive Species Compendium (beta).</a:t>
            </a:r>
          </a:p>
          <a:p>
            <a:pPr>
              <a:defRPr/>
            </a:pPr>
            <a:r>
              <a:rPr lang="en-US" smtClean="0"/>
              <a:t>	accessed 2/28/2012 – </a:t>
            </a:r>
          </a:p>
          <a:p>
            <a:pPr>
              <a:defRPr/>
            </a:pPr>
            <a:r>
              <a:rPr lang="en-US" smtClean="0"/>
              <a:t>	http://www.cabi.org/isc/?compid=5&amp;dsid=18698&amp;loadmodule=datasheet&amp;page=481&amp;site=144</a:t>
            </a:r>
          </a:p>
          <a:p>
            <a:pPr>
              <a:defRPr/>
            </a:pPr>
            <a:r>
              <a:rPr lang="en-US" smtClean="0"/>
              <a:t>Fasulo</a:t>
            </a:r>
            <a:r>
              <a:rPr lang="en-US" dirty="0" smtClean="0"/>
              <a:t>, T.R. and H.V. Weems.  2010. Citrus Whitefly.  UF Featured Creatures.</a:t>
            </a:r>
          </a:p>
          <a:p>
            <a:pPr>
              <a:defRPr/>
            </a:pPr>
            <a:r>
              <a:rPr lang="en-US" dirty="0" smtClean="0"/>
              <a:t>	accessed 2/28/2012 –</a:t>
            </a:r>
          </a:p>
          <a:p>
            <a:pPr>
              <a:defRPr/>
            </a:pPr>
            <a:r>
              <a:rPr lang="en-US" dirty="0" smtClean="0"/>
              <a:t>	http</a:t>
            </a:r>
            <a:r>
              <a:rPr lang="en-US" smtClean="0"/>
              <a:t>://entnemdept.ufl.edu/creatures/citrus/citrus_whitefly.htm</a:t>
            </a:r>
            <a:endParaRPr lang="en-US" dirty="0" smtClean="0"/>
          </a:p>
        </p:txBody>
      </p:sp>
      <p:sp>
        <p:nvSpPr>
          <p:cNvPr id="4" name="Slide Number Placeholder 3"/>
          <p:cNvSpPr>
            <a:spLocks noGrp="1"/>
          </p:cNvSpPr>
          <p:nvPr>
            <p:ph type="sldNum" sz="quarter" idx="5"/>
          </p:nvPr>
        </p:nvSpPr>
        <p:spPr/>
        <p:txBody>
          <a:bodyPr/>
          <a:lstStyle/>
          <a:p>
            <a:pPr>
              <a:defRPr/>
            </a:pPr>
            <a:fld id="{80A3EB6F-FE1C-4CFF-8F3C-9B63AD1070A9}" type="slidenum">
              <a:rPr lang="en-US" smtClean="0"/>
              <a:pPr>
                <a:defRPr/>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70000" lnSpcReduction="20000"/>
          </a:bodyPr>
          <a:lstStyle/>
          <a:p>
            <a:pPr>
              <a:defRPr/>
            </a:pPr>
            <a:r>
              <a:rPr lang="en-US" dirty="0" smtClean="0"/>
              <a:t>The giant whitefly is native to Mexico </a:t>
            </a:r>
            <a:r>
              <a:rPr lang="en-US" smtClean="0"/>
              <a:t>and Central </a:t>
            </a:r>
            <a:r>
              <a:rPr lang="en-US" dirty="0" smtClean="0"/>
              <a:t>America (</a:t>
            </a:r>
            <a:r>
              <a:rPr lang="es-ES" dirty="0" smtClean="0"/>
              <a:t>Costa Rica, El Salvador, and Guatemala)</a:t>
            </a:r>
            <a:r>
              <a:rPr lang="en-US" dirty="0" smtClean="0"/>
              <a:t>. It was first detected in the United States in Texas </a:t>
            </a:r>
            <a:r>
              <a:rPr lang="en-US" smtClean="0"/>
              <a:t>in 1991, then </a:t>
            </a:r>
            <a:r>
              <a:rPr lang="en-US" dirty="0" smtClean="0"/>
              <a:t>in California in 1992.  It </a:t>
            </a:r>
            <a:r>
              <a:rPr lang="en-US" smtClean="0"/>
              <a:t>was then detected </a:t>
            </a:r>
            <a:r>
              <a:rPr lang="en-US" dirty="0" smtClean="0"/>
              <a:t>in Louisiana and Florida (Volusia County) in 1996. It has also been found in Arizona, Hawaii and Indonesia.</a:t>
            </a:r>
          </a:p>
          <a:p>
            <a:pPr>
              <a:defRPr/>
            </a:pPr>
            <a:endParaRPr lang="en-US" dirty="0" smtClean="0"/>
          </a:p>
          <a:p>
            <a:pPr>
              <a:defRPr/>
            </a:pPr>
            <a:r>
              <a:rPr lang="en-US" dirty="0" smtClean="0"/>
              <a:t>It was a particular pest of </a:t>
            </a:r>
            <a:r>
              <a:rPr lang="en-US" i="1" dirty="0" smtClean="0"/>
              <a:t>Hibiscus</a:t>
            </a:r>
            <a:r>
              <a:rPr lang="en-US" dirty="0" smtClean="0"/>
              <a:t> species </a:t>
            </a:r>
            <a:r>
              <a:rPr lang="en-US" smtClean="0"/>
              <a:t>in Florida; however, in </a:t>
            </a:r>
            <a:r>
              <a:rPr lang="en-US" dirty="0" smtClean="0"/>
              <a:t>California, it was reported from more than 43 plant genera and 35 plant families.  Damage to plants included leaf yellowing, leaf drop, decline in plant growth and sooty mold. </a:t>
            </a:r>
          </a:p>
          <a:p>
            <a:pPr>
              <a:defRPr/>
            </a:pPr>
            <a:endParaRPr lang="en-US" dirty="0" smtClean="0"/>
          </a:p>
          <a:p>
            <a:pPr>
              <a:defRPr/>
            </a:pPr>
            <a:r>
              <a:rPr lang="en-US" dirty="0" smtClean="0"/>
              <a:t>Field specimens of the adult in this genus are quite recognizable in comparison with the other whitefly species currently occurring in the U.S., as it is approximately 1/4in or 5mm </a:t>
            </a:r>
            <a:r>
              <a:rPr lang="en-US" smtClean="0"/>
              <a:t>in length, much </a:t>
            </a:r>
            <a:r>
              <a:rPr lang="en-US" dirty="0" smtClean="0"/>
              <a:t>larger than </a:t>
            </a:r>
            <a:r>
              <a:rPr lang="en-US" smtClean="0"/>
              <a:t>other whitefly species. </a:t>
            </a:r>
          </a:p>
          <a:p>
            <a:pPr>
              <a:defRPr/>
            </a:pPr>
            <a:endParaRPr lang="en-US" dirty="0" smtClean="0"/>
          </a:p>
          <a:p>
            <a:pPr>
              <a:defRPr/>
            </a:pPr>
            <a:endParaRPr lang="en-US" dirty="0" smtClean="0"/>
          </a:p>
          <a:p>
            <a:pPr>
              <a:defRPr/>
            </a:pPr>
            <a:r>
              <a:rPr lang="en-US" dirty="0" smtClean="0"/>
              <a:t>Information sources:</a:t>
            </a:r>
          </a:p>
          <a:p>
            <a:pPr>
              <a:defRPr/>
            </a:pPr>
            <a:r>
              <a:rPr lang="en-US" smtClean="0"/>
              <a:t>Hodges</a:t>
            </a:r>
            <a:r>
              <a:rPr lang="en-US" dirty="0" smtClean="0"/>
              <a:t>, G.S.  1997. Giant Whitefly, </a:t>
            </a:r>
            <a:r>
              <a:rPr lang="en-US" i="1" dirty="0" smtClean="0"/>
              <a:t>Aleurodicus dugesii </a:t>
            </a:r>
            <a:r>
              <a:rPr lang="en-US" dirty="0" smtClean="0"/>
              <a:t>Cockerell, in Florida.  FDACS-DPI Pest Alert.</a:t>
            </a:r>
          </a:p>
          <a:p>
            <a:pPr>
              <a:defRPr/>
            </a:pPr>
            <a:r>
              <a:rPr lang="en-US" dirty="0" smtClean="0"/>
              <a:t>	accessed 2/25/2012 – </a:t>
            </a:r>
          </a:p>
          <a:p>
            <a:pPr>
              <a:defRPr/>
            </a:pPr>
            <a:r>
              <a:rPr lang="en-US" dirty="0" smtClean="0"/>
              <a:t>	http://www.freshfromflorida.com/pi/pest-alerts/aleurodicus-dugesii.html</a:t>
            </a:r>
          </a:p>
          <a:p>
            <a:pPr>
              <a:defRPr/>
            </a:pPr>
            <a:r>
              <a:rPr lang="en-US" dirty="0" smtClean="0"/>
              <a:t>Nguyen, R. and A.B. Hamon. Bureau of Methods Development &amp; Biological Control  - Biological control of giant whitefly, </a:t>
            </a:r>
            <a:r>
              <a:rPr lang="en-US" i="1" dirty="0" smtClean="0"/>
              <a:t>Aleurodicus dugesii </a:t>
            </a:r>
            <a:r>
              <a:rPr lang="en-US" dirty="0" smtClean="0"/>
              <a:t>Cockerell, in Florida.  </a:t>
            </a:r>
          </a:p>
          <a:p>
            <a:pPr>
              <a:defRPr/>
            </a:pPr>
            <a:r>
              <a:rPr lang="en-US" dirty="0" smtClean="0"/>
              <a:t>	accessed 2/25/2012 – </a:t>
            </a:r>
          </a:p>
          <a:p>
            <a:pPr>
              <a:defRPr/>
            </a:pPr>
            <a:r>
              <a:rPr lang="en-US" dirty="0" smtClean="0"/>
              <a:t>	http://www.freshfromflorida.com/pi/methods/giant-whitefly-bc.html</a:t>
            </a:r>
          </a:p>
          <a:p>
            <a:pPr>
              <a:defRPr/>
            </a:pPr>
            <a:endParaRPr lang="en-US" dirty="0" smtClean="0"/>
          </a:p>
        </p:txBody>
      </p:sp>
      <p:sp>
        <p:nvSpPr>
          <p:cNvPr id="4" name="Slide Number Placeholder 3"/>
          <p:cNvSpPr>
            <a:spLocks noGrp="1"/>
          </p:cNvSpPr>
          <p:nvPr>
            <p:ph type="sldNum" sz="quarter" idx="5"/>
          </p:nvPr>
        </p:nvSpPr>
        <p:spPr/>
        <p:txBody>
          <a:bodyPr/>
          <a:lstStyle/>
          <a:p>
            <a:pPr>
              <a:defRPr/>
            </a:pPr>
            <a:fld id="{1DC7CAD1-3030-40BD-8819-011291F83678}" type="slidenum">
              <a:rPr lang="en-US" smtClean="0"/>
              <a:pPr>
                <a:defRPr/>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70000" lnSpcReduction="20000"/>
          </a:bodyPr>
          <a:lstStyle/>
          <a:p>
            <a:pPr>
              <a:defRPr/>
            </a:pPr>
            <a:r>
              <a:rPr lang="en-US" smtClean="0"/>
              <a:t>Additionally</a:t>
            </a:r>
            <a:r>
              <a:rPr lang="en-US" dirty="0" smtClean="0"/>
              <a:t>, </a:t>
            </a:r>
            <a:r>
              <a:rPr lang="en-US" i="1" dirty="0" smtClean="0"/>
              <a:t>Aleurodicus</a:t>
            </a:r>
            <a:r>
              <a:rPr lang="en-US" dirty="0" smtClean="0"/>
              <a:t> females lay their eggs in a </a:t>
            </a:r>
            <a:r>
              <a:rPr lang="en-US" smtClean="0"/>
              <a:t>spiral pattern. </a:t>
            </a:r>
            <a:r>
              <a:rPr lang="en-US" dirty="0" smtClean="0"/>
              <a:t>Nymphs produce long, glasslike filaments of wax which can grow up to 10 inches long in the lab (yellow arrows). Under summer conditions in Florida, the life cycle </a:t>
            </a:r>
            <a:r>
              <a:rPr lang="en-US" smtClean="0"/>
              <a:t>takes between 25-35 </a:t>
            </a:r>
            <a:r>
              <a:rPr lang="en-US" dirty="0" smtClean="0"/>
              <a:t>days to complete.  Multiple and overlapping generations can occur.</a:t>
            </a:r>
          </a:p>
          <a:p>
            <a:pPr>
              <a:defRPr/>
            </a:pPr>
            <a:endParaRPr lang="en-US" dirty="0" smtClean="0"/>
          </a:p>
          <a:p>
            <a:pPr>
              <a:defRPr/>
            </a:pPr>
            <a:r>
              <a:rPr lang="en-US" dirty="0" smtClean="0"/>
              <a:t>It can potentially be found in all Florida </a:t>
            </a:r>
            <a:r>
              <a:rPr lang="en-US" smtClean="0"/>
              <a:t>counties that is within the hardiness tolerance for hibiscus, </a:t>
            </a:r>
            <a:r>
              <a:rPr lang="en-US" dirty="0" smtClean="0"/>
              <a:t>though it is not normally common.  In 1997, the parasitic wasp </a:t>
            </a:r>
            <a:r>
              <a:rPr lang="en-US" i="1" dirty="0" smtClean="0"/>
              <a:t>Entedononecremnus </a:t>
            </a:r>
            <a:r>
              <a:rPr lang="en-US" i="1" smtClean="0"/>
              <a:t>krauteri </a:t>
            </a:r>
            <a:r>
              <a:rPr lang="en-US" smtClean="0"/>
              <a:t>was </a:t>
            </a:r>
            <a:r>
              <a:rPr lang="en-US" dirty="0" smtClean="0"/>
              <a:t>obtained from California, and subsequently reared and released in Seminole, Indian River, St. Lucie and Volusia Counties.  Another parasitic wasp, </a:t>
            </a:r>
            <a:r>
              <a:rPr lang="en-US" i="1" smtClean="0"/>
              <a:t>Encarsiella noyesi</a:t>
            </a:r>
            <a:r>
              <a:rPr lang="en-US" smtClean="0"/>
              <a:t>, </a:t>
            </a:r>
            <a:r>
              <a:rPr lang="en-US" dirty="0" smtClean="0"/>
              <a:t>also from California, was released in Volusia and Indian River Counties on June 12, 1998. </a:t>
            </a:r>
          </a:p>
          <a:p>
            <a:pPr>
              <a:defRPr/>
            </a:pPr>
            <a:endParaRPr lang="en-US" dirty="0" smtClean="0"/>
          </a:p>
          <a:p>
            <a:pPr>
              <a:defRPr/>
            </a:pPr>
            <a:r>
              <a:rPr lang="en-US" dirty="0" smtClean="0"/>
              <a:t>In follow-up surveys, both parasitoid species, as well as a native </a:t>
            </a:r>
            <a:r>
              <a:rPr lang="en-US" i="1" dirty="0" smtClean="0"/>
              <a:t>Encarsia</a:t>
            </a:r>
            <a:r>
              <a:rPr lang="en-US" dirty="0" smtClean="0"/>
              <a:t> species, were detected in appreciable numbers and seen to be feeding on the giant whitefly.  Since then, these biocontrol agents have been providing </a:t>
            </a:r>
            <a:r>
              <a:rPr lang="en-US" smtClean="0"/>
              <a:t>adequate management of </a:t>
            </a:r>
            <a:r>
              <a:rPr lang="en-US" dirty="0" smtClean="0"/>
              <a:t>giant whitefly in Florida. </a:t>
            </a:r>
          </a:p>
          <a:p>
            <a:pPr>
              <a:defRPr/>
            </a:pPr>
            <a:r>
              <a:rPr lang="en-US" dirty="0" smtClean="0"/>
              <a:t>    </a:t>
            </a:r>
          </a:p>
          <a:p>
            <a:pPr>
              <a:defRPr/>
            </a:pPr>
            <a:endParaRPr lang="en-US" dirty="0" smtClean="0"/>
          </a:p>
          <a:p>
            <a:pPr>
              <a:defRPr/>
            </a:pPr>
            <a:r>
              <a:rPr lang="en-US" dirty="0" smtClean="0"/>
              <a:t>Information sources:</a:t>
            </a:r>
          </a:p>
          <a:p>
            <a:pPr>
              <a:defRPr/>
            </a:pPr>
            <a:r>
              <a:rPr lang="en-US" smtClean="0"/>
              <a:t>Hodges</a:t>
            </a:r>
            <a:r>
              <a:rPr lang="en-US" dirty="0" smtClean="0"/>
              <a:t>, G.S.  1997. Giant Whitefly, </a:t>
            </a:r>
            <a:r>
              <a:rPr lang="en-US" i="1" dirty="0" smtClean="0"/>
              <a:t>Aleurodicus dugesii </a:t>
            </a:r>
            <a:r>
              <a:rPr lang="en-US" dirty="0" smtClean="0"/>
              <a:t>Cockerell, in Florida.  FDACS-DPI Pest Alert.</a:t>
            </a:r>
          </a:p>
          <a:p>
            <a:pPr>
              <a:defRPr/>
            </a:pPr>
            <a:r>
              <a:rPr lang="en-US" dirty="0" smtClean="0"/>
              <a:t>	accessed 2/25/2012 – </a:t>
            </a:r>
          </a:p>
          <a:p>
            <a:pPr>
              <a:defRPr/>
            </a:pPr>
            <a:r>
              <a:rPr lang="en-US" dirty="0" smtClean="0"/>
              <a:t>	http://www.freshfromflorida.com/pi/pest-alerts/aleurodicus-dugesii.html</a:t>
            </a:r>
          </a:p>
          <a:p>
            <a:pPr>
              <a:defRPr/>
            </a:pPr>
            <a:r>
              <a:rPr lang="en-US" dirty="0" smtClean="0"/>
              <a:t>Nguyen, R. and A.B. Hamon. Bureau of Methods Development &amp; Biological Control  - Biological control of giant whitefly, </a:t>
            </a:r>
            <a:r>
              <a:rPr lang="en-US" i="1" dirty="0" smtClean="0"/>
              <a:t>Aleurodicus dugesii </a:t>
            </a:r>
            <a:r>
              <a:rPr lang="en-US" dirty="0" smtClean="0"/>
              <a:t>Cockerell, in Florida.  </a:t>
            </a:r>
          </a:p>
          <a:p>
            <a:pPr>
              <a:defRPr/>
            </a:pPr>
            <a:r>
              <a:rPr lang="en-US" dirty="0" smtClean="0"/>
              <a:t>	accessed 2/25/2012 – </a:t>
            </a:r>
          </a:p>
          <a:p>
            <a:pPr>
              <a:defRPr/>
            </a:pPr>
            <a:r>
              <a:rPr lang="en-US" dirty="0" smtClean="0"/>
              <a:t>	http://www.freshfromflorida.com/pi/methods/giant-whitefly-bc.html</a:t>
            </a:r>
          </a:p>
          <a:p>
            <a:pPr>
              <a:defRPr/>
            </a:pPr>
            <a:endParaRPr lang="en-US" dirty="0" smtClean="0"/>
          </a:p>
        </p:txBody>
      </p:sp>
      <p:sp>
        <p:nvSpPr>
          <p:cNvPr id="4" name="Slide Number Placeholder 3"/>
          <p:cNvSpPr>
            <a:spLocks noGrp="1"/>
          </p:cNvSpPr>
          <p:nvPr>
            <p:ph type="sldNum" sz="quarter" idx="5"/>
          </p:nvPr>
        </p:nvSpPr>
        <p:spPr/>
        <p:txBody>
          <a:bodyPr/>
          <a:lstStyle/>
          <a:p>
            <a:pPr>
              <a:defRPr/>
            </a:pPr>
            <a:fld id="{F7FFF028-4287-4ECF-829B-923E87F0FA71}" type="slidenum">
              <a:rPr lang="en-US" smtClean="0"/>
              <a:pPr>
                <a:defRPr/>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p:spPr>
        <p:txBody>
          <a:bodyPr/>
          <a:lstStyle/>
          <a:p>
            <a:r>
              <a:rPr lang="en-US" smtClean="0"/>
              <a:t>In this presentation, we will be focusing on three invasive species currently causing problems in south Florida.  They are:</a:t>
            </a:r>
          </a:p>
          <a:p>
            <a:endParaRPr lang="en-US" smtClean="0"/>
          </a:p>
          <a:p>
            <a:r>
              <a:rPr lang="en-US" smtClean="0"/>
              <a:t>Bondar’s Nesting Whitefly - </a:t>
            </a:r>
            <a:r>
              <a:rPr lang="en-US" i="1" smtClean="0"/>
              <a:t>Paraleyrodes bondari</a:t>
            </a:r>
            <a:endParaRPr lang="en-US" smtClean="0"/>
          </a:p>
          <a:p>
            <a:r>
              <a:rPr lang="en-US" smtClean="0"/>
              <a:t>Rugose Spiraling Whitefly - </a:t>
            </a:r>
            <a:r>
              <a:rPr lang="en-US" i="1" smtClean="0"/>
              <a:t>Aleurodicus rugioperculatus</a:t>
            </a:r>
            <a:endParaRPr lang="en-US" smtClean="0"/>
          </a:p>
          <a:p>
            <a:r>
              <a:rPr lang="en-US" smtClean="0"/>
              <a:t>Ficus Whitefly - </a:t>
            </a:r>
            <a:r>
              <a:rPr lang="en-US" i="1" smtClean="0"/>
              <a:t>Singhiella simplex</a:t>
            </a:r>
            <a:endParaRPr lang="en-US" smtClean="0"/>
          </a:p>
          <a:p>
            <a:endParaRPr lang="en-US" smtClean="0"/>
          </a:p>
          <a:p>
            <a:endParaRPr lang="en-US" smtClean="0"/>
          </a:p>
          <a:p>
            <a:endParaRPr lang="en-US" smtClean="0"/>
          </a:p>
        </p:txBody>
      </p:sp>
      <p:sp>
        <p:nvSpPr>
          <p:cNvPr id="4" name="Slide Number Placeholder 3"/>
          <p:cNvSpPr>
            <a:spLocks noGrp="1"/>
          </p:cNvSpPr>
          <p:nvPr>
            <p:ph type="sldNum" sz="quarter" idx="5"/>
          </p:nvPr>
        </p:nvSpPr>
        <p:spPr/>
        <p:txBody>
          <a:bodyPr/>
          <a:lstStyle/>
          <a:p>
            <a:pPr>
              <a:defRPr/>
            </a:pPr>
            <a:fld id="{B318700D-B658-4D50-932F-6779B36FC3E5}" type="slidenum">
              <a:rPr lang="en-US" smtClean="0"/>
              <a:pPr>
                <a:defRPr/>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ECACCA28-F8B7-465F-BC46-12AA4AEF6ADF}" type="slidenum">
              <a:rPr lang="en-US" smtClean="0"/>
              <a:pPr>
                <a:defRPr/>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85000" lnSpcReduction="20000"/>
          </a:bodyPr>
          <a:lstStyle/>
          <a:p>
            <a:pPr>
              <a:defRPr/>
            </a:pPr>
            <a:r>
              <a:rPr lang="en-US" dirty="0" smtClean="0"/>
              <a:t>This pest is native to the new world and was originally described from Brazil, although it also occurs in </a:t>
            </a:r>
            <a:r>
              <a:rPr lang="es-ES" dirty="0" smtClean="0"/>
              <a:t>Belize, Honduras, Venezuela, and Puerto Rico. </a:t>
            </a:r>
            <a:r>
              <a:rPr lang="en-US" dirty="0" smtClean="0"/>
              <a:t> It </a:t>
            </a:r>
            <a:r>
              <a:rPr lang="en-US" smtClean="0"/>
              <a:t>has been </a:t>
            </a:r>
            <a:r>
              <a:rPr lang="en-US" dirty="0" smtClean="0"/>
              <a:t>detected </a:t>
            </a:r>
            <a:r>
              <a:rPr lang="en-US" smtClean="0"/>
              <a:t>in Madeira (off the west coast of Africa), </a:t>
            </a:r>
            <a:r>
              <a:rPr lang="en-US" dirty="0" smtClean="0"/>
              <a:t>Comoros</a:t>
            </a:r>
            <a:r>
              <a:rPr lang="en-US" smtClean="0"/>
              <a:t>, Mauritius and Reunion (off the east coast of Africa), </a:t>
            </a:r>
            <a:r>
              <a:rPr lang="en-US" dirty="0" smtClean="0"/>
              <a:t>Taiwan, Hawaii</a:t>
            </a:r>
            <a:r>
              <a:rPr lang="en-US" smtClean="0"/>
              <a:t>, and </a:t>
            </a:r>
            <a:r>
              <a:rPr lang="en-US" dirty="0" smtClean="0"/>
              <a:t>the United States (</a:t>
            </a:r>
            <a:r>
              <a:rPr lang="en-US" smtClean="0"/>
              <a:t>in California and Florida).  </a:t>
            </a:r>
            <a:endParaRPr lang="en-US" dirty="0" smtClean="0"/>
          </a:p>
          <a:p>
            <a:pPr>
              <a:defRPr/>
            </a:pPr>
            <a:endParaRPr lang="en-US" dirty="0" smtClean="0"/>
          </a:p>
          <a:p>
            <a:pPr>
              <a:defRPr/>
            </a:pPr>
            <a:r>
              <a:rPr lang="en-US" smtClean="0"/>
              <a:t>It was reported in Florida in December 2011, and has since been </a:t>
            </a:r>
            <a:r>
              <a:rPr lang="en-US" dirty="0" smtClean="0"/>
              <a:t>detected in the following counties</a:t>
            </a:r>
            <a:r>
              <a:rPr lang="en-US" smtClean="0"/>
              <a:t>: Broward, Collier, Lee, Miami-Dade and Palm Beach.</a:t>
            </a:r>
            <a:endParaRPr lang="en-US" dirty="0" smtClean="0"/>
          </a:p>
          <a:p>
            <a:pPr>
              <a:defRPr/>
            </a:pPr>
            <a:endParaRPr lang="en-US" dirty="0" smtClean="0"/>
          </a:p>
          <a:p>
            <a:pPr>
              <a:defRPr/>
            </a:pPr>
            <a:endParaRPr lang="en-US" dirty="0" smtClean="0"/>
          </a:p>
          <a:p>
            <a:pPr>
              <a:defRPr/>
            </a:pPr>
            <a:r>
              <a:rPr lang="en-US" dirty="0" smtClean="0"/>
              <a:t>Information sources:</a:t>
            </a:r>
          </a:p>
          <a:p>
            <a:pPr>
              <a:defRPr/>
            </a:pPr>
            <a:r>
              <a:rPr lang="en-US" dirty="0" smtClean="0"/>
              <a:t>CABI.  2012. </a:t>
            </a:r>
            <a:r>
              <a:rPr lang="en-US" i="1" dirty="0" smtClean="0"/>
              <a:t>Paraleyrodes bondari.  </a:t>
            </a:r>
            <a:r>
              <a:rPr lang="en-US" dirty="0" smtClean="0"/>
              <a:t>Invasive Species Compendium (Beta).</a:t>
            </a:r>
          </a:p>
          <a:p>
            <a:pPr>
              <a:defRPr/>
            </a:pPr>
            <a:r>
              <a:rPr lang="en-US" dirty="0" smtClean="0"/>
              <a:t>	accessed 2/25/2012 – </a:t>
            </a:r>
          </a:p>
          <a:p>
            <a:pPr>
              <a:defRPr/>
            </a:pPr>
            <a:r>
              <a:rPr lang="en-US" dirty="0" smtClean="0"/>
              <a:t>	http://www.cabi.org/isc/?compid=5&amp;dsid=116127&amp;loadmodule=datasheet&amp;page=481&amp;site=144  </a:t>
            </a:r>
          </a:p>
          <a:p>
            <a:pPr>
              <a:defRPr/>
            </a:pPr>
            <a:r>
              <a:rPr lang="en-US" dirty="0" smtClean="0"/>
              <a:t>Evans, G.A. 2008.  The Whiteflies (Hemiptera: Aleyrodidae) of the World and Their Host Plants and Natural Enemies.  USDA-APHIS.</a:t>
            </a:r>
          </a:p>
          <a:p>
            <a:pPr>
              <a:defRPr/>
            </a:pPr>
            <a:r>
              <a:rPr lang="en-US" dirty="0" smtClean="0"/>
              <a:t>	accessed 2/26/2012 – </a:t>
            </a:r>
          </a:p>
          <a:p>
            <a:pPr>
              <a:defRPr/>
            </a:pPr>
            <a:r>
              <a:rPr lang="en-US" dirty="0" smtClean="0"/>
              <a:t>	http://www.sel.barc.usda.gov:8080/1WF/World-Whitefly-Catalog.pdf</a:t>
            </a:r>
          </a:p>
          <a:p>
            <a:pPr>
              <a:defRPr/>
            </a:pPr>
            <a:r>
              <a:rPr lang="en-US" dirty="0" smtClean="0"/>
              <a:t>Hodges, G.S., Florida Department of Agriculture and Consumer Services, Division of Plant Industry.  Personal Communication.  greg.hodges@freshfromflorida.com</a:t>
            </a:r>
          </a:p>
          <a:p>
            <a:pPr>
              <a:defRPr/>
            </a:pPr>
            <a:r>
              <a:rPr lang="en-US" dirty="0" smtClean="0"/>
              <a:t>Stocks, I.C.  2012. Bondar’s Nesting Whitefly, </a:t>
            </a:r>
            <a:r>
              <a:rPr lang="en-US" i="1" dirty="0" smtClean="0"/>
              <a:t>Paraleyrodes bondari</a:t>
            </a:r>
            <a:r>
              <a:rPr lang="en-US" dirty="0" smtClean="0"/>
              <a:t>, a Whitefly (Hemiptera: Aleyrodidae) New to Florida Attacking Ficus and Other Hosts. FDACS-DPI Pest Alert.  </a:t>
            </a:r>
          </a:p>
          <a:p>
            <a:pPr>
              <a:defRPr/>
            </a:pPr>
            <a:r>
              <a:rPr lang="en-US" dirty="0" smtClean="0"/>
              <a:t>	accessed 2/25/2012-</a:t>
            </a:r>
          </a:p>
          <a:p>
            <a:pPr>
              <a:defRPr/>
            </a:pPr>
            <a:r>
              <a:rPr lang="en-US" dirty="0" smtClean="0"/>
              <a:t>	http://www.freshfromflorida.com/pi/pest-alerts/pdf/paraleyrodes-bondari.pdf </a:t>
            </a:r>
          </a:p>
          <a:p>
            <a:pPr>
              <a:defRPr/>
            </a:pPr>
            <a:r>
              <a:rPr lang="en-US" dirty="0" smtClean="0"/>
              <a:t>Stocks, I.C., Florida Department of Agriculture and Consumer Services, Division of Plant Industry.  Personal Communication.  ian.stocks@freshfromflorida.com</a:t>
            </a:r>
          </a:p>
          <a:p>
            <a:pPr>
              <a:defRPr/>
            </a:pPr>
            <a:endParaRPr lang="en-US" dirty="0" smtClean="0"/>
          </a:p>
          <a:p>
            <a:pPr>
              <a:defRPr/>
            </a:pPr>
            <a:endParaRPr lang="en-US" dirty="0"/>
          </a:p>
        </p:txBody>
      </p:sp>
      <p:sp>
        <p:nvSpPr>
          <p:cNvPr id="4" name="Slide Number Placeholder 3"/>
          <p:cNvSpPr>
            <a:spLocks noGrp="1"/>
          </p:cNvSpPr>
          <p:nvPr>
            <p:ph type="sldNum" sz="quarter" idx="5"/>
          </p:nvPr>
        </p:nvSpPr>
        <p:spPr/>
        <p:txBody>
          <a:bodyPr/>
          <a:lstStyle/>
          <a:p>
            <a:pPr>
              <a:defRPr/>
            </a:pPr>
            <a:fld id="{158F1846-73F9-4AFE-A1E7-B6D61EC78175}" type="slidenum">
              <a:rPr lang="en-US" smtClean="0"/>
              <a:pPr>
                <a:defRPr/>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p:spPr>
        <p:txBody>
          <a:bodyPr/>
          <a:lstStyle/>
          <a:p>
            <a:r>
              <a:rPr lang="en-US" smtClean="0"/>
              <a:t>This map is current as of April 2012.  For the most up to date map, please contact Ian Stocks, taxonomic specialist at FDCAS-DPI  - ian.stocks@freshfromflorida.com or 352-372-3505 ext. 183.</a:t>
            </a:r>
          </a:p>
        </p:txBody>
      </p:sp>
      <p:sp>
        <p:nvSpPr>
          <p:cNvPr id="4" name="Slide Number Placeholder 3"/>
          <p:cNvSpPr>
            <a:spLocks noGrp="1"/>
          </p:cNvSpPr>
          <p:nvPr>
            <p:ph type="sldNum" sz="quarter" idx="5"/>
          </p:nvPr>
        </p:nvSpPr>
        <p:spPr/>
        <p:txBody>
          <a:bodyPr/>
          <a:lstStyle/>
          <a:p>
            <a:pPr>
              <a:defRPr/>
            </a:pPr>
            <a:fld id="{D5169EAC-B78D-42F5-ACF4-25B43FA9A13A}" type="slidenum">
              <a:rPr lang="en-US" smtClean="0"/>
              <a:pPr>
                <a:defRPr/>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85000" lnSpcReduction="20000"/>
          </a:bodyPr>
          <a:lstStyle/>
          <a:p>
            <a:pPr>
              <a:defRPr/>
            </a:pPr>
            <a:r>
              <a:rPr lang="en-US" dirty="0" smtClean="0"/>
              <a:t>Not much information is known about the biology of this species. It was discovered in Hawaii in 2006, but does not seem to have caused much damage to any plants, even though it occurs widely on planted </a:t>
            </a:r>
            <a:r>
              <a:rPr lang="en-US" i="1" dirty="0" smtClean="0"/>
              <a:t>Hibiscus</a:t>
            </a:r>
            <a:r>
              <a:rPr lang="en-US" dirty="0" smtClean="0"/>
              <a:t> spp. </a:t>
            </a:r>
          </a:p>
          <a:p>
            <a:pPr>
              <a:defRPr/>
            </a:pPr>
            <a:endParaRPr lang="en-US" dirty="0" smtClean="0"/>
          </a:p>
          <a:p>
            <a:pPr>
              <a:defRPr/>
            </a:pPr>
            <a:r>
              <a:rPr lang="en-US" dirty="0" smtClean="0"/>
              <a:t>The adult is small, a little more than 1/32in or 1mm in length.  Two dark bands occur across </a:t>
            </a:r>
            <a:r>
              <a:rPr lang="en-US" smtClean="0"/>
              <a:t>the white wings </a:t>
            </a:r>
            <a:r>
              <a:rPr lang="en-US" dirty="0" smtClean="0"/>
              <a:t>(yellow arrows). </a:t>
            </a:r>
          </a:p>
          <a:p>
            <a:pPr>
              <a:defRPr/>
            </a:pPr>
            <a:endParaRPr lang="en-US" dirty="0" smtClean="0"/>
          </a:p>
          <a:p>
            <a:pPr>
              <a:defRPr/>
            </a:pPr>
            <a:r>
              <a:rPr lang="en-US" dirty="0" smtClean="0"/>
              <a:t>You can find adults all over the plant.</a:t>
            </a:r>
          </a:p>
          <a:p>
            <a:pPr>
              <a:defRPr/>
            </a:pPr>
            <a:endParaRPr lang="en-US" dirty="0" smtClean="0"/>
          </a:p>
          <a:p>
            <a:pPr>
              <a:defRPr/>
            </a:pPr>
            <a:endParaRPr lang="en-US" dirty="0" smtClean="0"/>
          </a:p>
          <a:p>
            <a:pPr>
              <a:defRPr/>
            </a:pPr>
            <a:r>
              <a:rPr lang="en-US" dirty="0" smtClean="0"/>
              <a:t>Information sources:</a:t>
            </a:r>
          </a:p>
          <a:p>
            <a:pPr>
              <a:defRPr/>
            </a:pPr>
            <a:r>
              <a:rPr lang="en-US" dirty="0" smtClean="0"/>
              <a:t>Hodges, G.S. 2012 Florida Department of Agriculture and Consumer Services, Division of Plant Industry.  Personal Communication.  greg.hodges@freshfromflorida.com</a:t>
            </a:r>
          </a:p>
          <a:p>
            <a:pPr>
              <a:defRPr/>
            </a:pPr>
            <a:r>
              <a:rPr lang="en-US" dirty="0" smtClean="0"/>
              <a:t>Stocks, I.C.  2012. Bondar’s Nesting Whitefly, </a:t>
            </a:r>
            <a:r>
              <a:rPr lang="en-US" i="1" dirty="0" smtClean="0"/>
              <a:t>Paraleyrodes bondari</a:t>
            </a:r>
            <a:r>
              <a:rPr lang="en-US" dirty="0" smtClean="0"/>
              <a:t>, a Whitefly (Hemiptera: Aleyrodidae) New to Florida Attacking Ficus and Other Hosts. FDACS-DPI Pest Alert.  </a:t>
            </a:r>
          </a:p>
          <a:p>
            <a:pPr>
              <a:defRPr/>
            </a:pPr>
            <a:r>
              <a:rPr lang="en-US" dirty="0" smtClean="0"/>
              <a:t>	accessed 2/25/2012-</a:t>
            </a:r>
          </a:p>
          <a:p>
            <a:pPr>
              <a:defRPr/>
            </a:pPr>
            <a:r>
              <a:rPr lang="en-US" dirty="0" smtClean="0"/>
              <a:t>	http://www.freshfromflorida.com/pi/pest-alerts/pdf/paraleyrodes-bondari.pdf </a:t>
            </a:r>
          </a:p>
          <a:p>
            <a:pPr>
              <a:defRPr/>
            </a:pPr>
            <a:r>
              <a:rPr lang="en-US" dirty="0" smtClean="0"/>
              <a:t>Stocks, I.C. 2012. Florida Department of Agriculture and Consumer Services, Division of Plant Industry.  Personal Communication.  ian.stocks@freshfromflorida.com</a:t>
            </a:r>
          </a:p>
          <a:p>
            <a:pPr>
              <a:defRPr/>
            </a:pPr>
            <a:endParaRPr lang="en-US" dirty="0"/>
          </a:p>
        </p:txBody>
      </p:sp>
      <p:sp>
        <p:nvSpPr>
          <p:cNvPr id="4" name="Slide Number Placeholder 3"/>
          <p:cNvSpPr>
            <a:spLocks noGrp="1"/>
          </p:cNvSpPr>
          <p:nvPr>
            <p:ph type="sldNum" sz="quarter" idx="5"/>
          </p:nvPr>
        </p:nvSpPr>
        <p:spPr/>
        <p:txBody>
          <a:bodyPr/>
          <a:lstStyle/>
          <a:p>
            <a:pPr>
              <a:defRPr/>
            </a:pPr>
            <a:fld id="{4AE80ED0-3427-4340-826E-6F2F31D2FA96}" type="slidenum">
              <a:rPr lang="en-US" smtClean="0"/>
              <a:pPr>
                <a:defRPr/>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85000" lnSpcReduction="20000"/>
          </a:bodyPr>
          <a:lstStyle/>
          <a:p>
            <a:pPr>
              <a:defRPr/>
            </a:pPr>
            <a:r>
              <a:rPr lang="en-US" dirty="0" smtClean="0"/>
              <a:t>The nymphs grow to be a little more than 1/32in or 1mm in length, are oval in shape, and translucent yellow in color.  The margin of the nymph is outlined with a narrow band of clear wax</a:t>
            </a:r>
            <a:r>
              <a:rPr lang="en-US" smtClean="0"/>
              <a:t>. They </a:t>
            </a:r>
            <a:r>
              <a:rPr lang="en-US" dirty="0" smtClean="0"/>
              <a:t>also have long, white</a:t>
            </a:r>
            <a:r>
              <a:rPr lang="en-US" smtClean="0"/>
              <a:t>, shiny, fiberglass-like waxy strands projecting from the top of their body </a:t>
            </a:r>
            <a:r>
              <a:rPr lang="en-US" dirty="0" smtClean="0"/>
              <a:t>(yellow arrows).  There are two of these projections at the head end, and four at the back end.  There are two smaller ones located in the middle, but they may not be evident under a hand lens (though you can see them in the image above).     </a:t>
            </a:r>
          </a:p>
          <a:p>
            <a:pPr>
              <a:defRPr/>
            </a:pPr>
            <a:endParaRPr lang="en-US" dirty="0" smtClean="0"/>
          </a:p>
          <a:p>
            <a:pPr>
              <a:defRPr/>
            </a:pPr>
            <a:r>
              <a:rPr lang="en-US" smtClean="0"/>
              <a:t>You will typically find the eggs and nymphs on the underside of the leaves, however, they have been observed sometimes on the top of the leaves.  </a:t>
            </a:r>
          </a:p>
          <a:p>
            <a:pPr>
              <a:defRPr/>
            </a:pPr>
            <a:endParaRPr lang="en-US" dirty="0" smtClean="0"/>
          </a:p>
          <a:p>
            <a:pPr>
              <a:defRPr/>
            </a:pPr>
            <a:endParaRPr lang="en-US" b="1" dirty="0" smtClean="0"/>
          </a:p>
          <a:p>
            <a:pPr>
              <a:defRPr/>
            </a:pPr>
            <a:r>
              <a:rPr lang="en-US" dirty="0" smtClean="0"/>
              <a:t>Information sources:</a:t>
            </a:r>
          </a:p>
          <a:p>
            <a:pPr>
              <a:defRPr/>
            </a:pPr>
            <a:r>
              <a:rPr lang="en-US" dirty="0" smtClean="0"/>
              <a:t>Hodges, G.S. 2012 Florida Department of Agriculture and Consumer Services, Division of Plant Industry.  Personal Communication.  greg.hodges@freshfromflorida.com</a:t>
            </a:r>
          </a:p>
          <a:p>
            <a:pPr>
              <a:defRPr/>
            </a:pPr>
            <a:r>
              <a:rPr lang="en-US" dirty="0" smtClean="0"/>
              <a:t>Stocks, I.C.  2012. Bondar’s Nesting Whitefly, </a:t>
            </a:r>
            <a:r>
              <a:rPr lang="en-US" i="1" dirty="0" smtClean="0"/>
              <a:t>Paraleyrodes bondari</a:t>
            </a:r>
            <a:r>
              <a:rPr lang="en-US" dirty="0" smtClean="0"/>
              <a:t>, a Whitefly (Hemiptera: Aleyrodidae) New to Florida Attacking Ficus and Other Hosts. FDACS-DPI Pest Alert.  </a:t>
            </a:r>
          </a:p>
          <a:p>
            <a:pPr>
              <a:defRPr/>
            </a:pPr>
            <a:r>
              <a:rPr lang="en-US" dirty="0" smtClean="0"/>
              <a:t>	accessed 2/25/2012-</a:t>
            </a:r>
          </a:p>
          <a:p>
            <a:pPr>
              <a:defRPr/>
            </a:pPr>
            <a:r>
              <a:rPr lang="en-US" dirty="0" smtClean="0"/>
              <a:t>	http://www.freshfromflorida.com/pi/pest-alerts/pdf/paraleyrodes-bondari.pdf </a:t>
            </a:r>
          </a:p>
          <a:p>
            <a:pPr>
              <a:defRPr/>
            </a:pPr>
            <a:r>
              <a:rPr lang="en-US" dirty="0" smtClean="0"/>
              <a:t>Stocks, I.C. 2012. Florida Department of Agriculture and Consumer Services, Division of Plant Industry.  Personal Communication.  ian.stocks@freshfromflorida.com</a:t>
            </a:r>
          </a:p>
          <a:p>
            <a:pPr>
              <a:defRPr/>
            </a:pPr>
            <a:endParaRPr lang="en-US" dirty="0"/>
          </a:p>
        </p:txBody>
      </p:sp>
      <p:sp>
        <p:nvSpPr>
          <p:cNvPr id="4" name="Slide Number Placeholder 3"/>
          <p:cNvSpPr>
            <a:spLocks noGrp="1"/>
          </p:cNvSpPr>
          <p:nvPr>
            <p:ph type="sldNum" sz="quarter" idx="5"/>
          </p:nvPr>
        </p:nvSpPr>
        <p:spPr/>
        <p:txBody>
          <a:bodyPr/>
          <a:lstStyle/>
          <a:p>
            <a:pPr>
              <a:defRPr/>
            </a:pPr>
            <a:fld id="{389E2AB0-68D6-4843-B8FB-9FD9CAE74F12}" type="slidenum">
              <a:rPr lang="en-US" smtClean="0"/>
              <a:pPr>
                <a:defRPr/>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92500"/>
          </a:bodyPr>
          <a:lstStyle/>
          <a:p>
            <a:pPr>
              <a:defRPr/>
            </a:pPr>
            <a:r>
              <a:rPr lang="en-US" dirty="0" smtClean="0"/>
              <a:t>The purpose of this presentation is to provide educators of professional applicators in the landscape and ornamental industry with the latest information regarding:</a:t>
            </a:r>
          </a:p>
          <a:p>
            <a:pPr marL="228600" indent="-228600">
              <a:buFontTx/>
              <a:buAutoNum type="arabicParenR"/>
              <a:defRPr/>
            </a:pPr>
            <a:r>
              <a:rPr lang="en-US" dirty="0" smtClean="0"/>
              <a:t>a </a:t>
            </a:r>
            <a:r>
              <a:rPr lang="en-US" smtClean="0"/>
              <a:t>general introduction </a:t>
            </a:r>
            <a:r>
              <a:rPr lang="en-US" dirty="0" smtClean="0"/>
              <a:t>of whiteflies and relevant previous whitefly problems in Florida </a:t>
            </a:r>
          </a:p>
          <a:p>
            <a:pPr marL="228600" indent="-228600">
              <a:buFontTx/>
              <a:buAutoNum type="arabicParenR"/>
              <a:defRPr/>
            </a:pPr>
            <a:r>
              <a:rPr lang="en-US" dirty="0" smtClean="0"/>
              <a:t>the latest status information on three current invasive pests</a:t>
            </a:r>
            <a:r>
              <a:rPr lang="en-US" dirty="0" smtClean="0">
                <a:latin typeface="Engravers MT"/>
              </a:rPr>
              <a:t>—</a:t>
            </a:r>
            <a:r>
              <a:rPr lang="en-US" dirty="0" smtClean="0"/>
              <a:t>Bondar’s Nesting Whitefly (</a:t>
            </a:r>
            <a:r>
              <a:rPr lang="en-US" i="1" dirty="0" smtClean="0"/>
              <a:t>Paraleyrodes bondari</a:t>
            </a:r>
            <a:r>
              <a:rPr lang="en-US" smtClean="0"/>
              <a:t>), Ficus Whitefly </a:t>
            </a:r>
            <a:r>
              <a:rPr lang="en-US" dirty="0" smtClean="0"/>
              <a:t>(</a:t>
            </a:r>
            <a:r>
              <a:rPr lang="en-US" i="1" dirty="0" smtClean="0"/>
              <a:t>Singhiella simplex</a:t>
            </a:r>
            <a:r>
              <a:rPr lang="en-US" dirty="0" smtClean="0"/>
              <a:t>) and Rugose Spiraling Whitefly (</a:t>
            </a:r>
            <a:r>
              <a:rPr lang="en-US" i="1" dirty="0" smtClean="0"/>
              <a:t>Aleurodicus rugioperculatus</a:t>
            </a:r>
            <a:r>
              <a:rPr lang="en-US" dirty="0" smtClean="0"/>
              <a:t>)</a:t>
            </a:r>
          </a:p>
          <a:p>
            <a:pPr>
              <a:defRPr/>
            </a:pPr>
            <a:endParaRPr lang="en-US" dirty="0" smtClean="0"/>
          </a:p>
          <a:p>
            <a:pPr>
              <a:defRPr/>
            </a:pPr>
            <a:r>
              <a:rPr lang="en-US" dirty="0" smtClean="0"/>
              <a:t>Monitoring of these species includes scouting and proper identification. We will especially emphasize the importance of correct species identification for whitefly pests. Frequently, exotic species remain undetected in generalized integrated pest management programs. While the above three species are currently attracting the most attention, additional species introductions remain a possibility due to Florida’s tropical to subtropical climate and global trade and travel patterns.</a:t>
            </a:r>
          </a:p>
          <a:p>
            <a:pPr>
              <a:defRPr/>
            </a:pPr>
            <a:endParaRPr lang="en-US" dirty="0" smtClean="0"/>
          </a:p>
          <a:p>
            <a:pPr>
              <a:defRPr/>
            </a:pPr>
            <a:r>
              <a:rPr lang="en-US" dirty="0" smtClean="0"/>
              <a:t>Management of these species requires several methods such as cultural, biological and chemical control. It is important to note that in some cases, multiple whitefly species may be infesting a host plant simultaneously, which further enhances either the direct (feeding) or indirect (sooty mold growth caused by honeydew production) damage.  In addition, because it is difficult to tell current infestations from previous infestations, we will emphasize how to tell if an infestation has already been parasitized by biocontrol agents which should negate the use of chemicals as the infestation has already been controlled.  </a:t>
            </a:r>
          </a:p>
          <a:p>
            <a:pPr>
              <a:defRPr/>
            </a:pPr>
            <a:endParaRPr lang="en-US" dirty="0" smtClean="0"/>
          </a:p>
          <a:p>
            <a:pPr>
              <a:defRPr/>
            </a:pPr>
            <a:endParaRPr lang="en-US" dirty="0" smtClean="0"/>
          </a:p>
          <a:p>
            <a:pPr>
              <a:defRPr/>
            </a:pPr>
            <a:endParaRPr lang="en-US" dirty="0" smtClean="0"/>
          </a:p>
          <a:p>
            <a:pPr>
              <a:defRPr/>
            </a:pPr>
            <a:endParaRPr lang="en-US" dirty="0" smtClean="0"/>
          </a:p>
          <a:p>
            <a:pPr>
              <a:defRPr/>
            </a:pPr>
            <a:endParaRPr lang="en-US" dirty="0" smtClean="0"/>
          </a:p>
          <a:p>
            <a:pPr marL="228600" indent="-228600">
              <a:defRPr/>
            </a:pPr>
            <a:endParaRPr lang="en-US" dirty="0" smtClean="0"/>
          </a:p>
          <a:p>
            <a:pPr marL="228600" indent="-228600">
              <a:defRPr/>
            </a:pPr>
            <a:endParaRPr lang="en-US" dirty="0" smtClean="0"/>
          </a:p>
          <a:p>
            <a:pPr marL="228600" indent="-228600">
              <a:defRPr/>
            </a:pPr>
            <a:endParaRPr lang="en-US" dirty="0" smtClean="0"/>
          </a:p>
          <a:p>
            <a:pPr marL="228600" indent="-228600">
              <a:defRPr/>
            </a:pPr>
            <a:endParaRPr lang="en-US" dirty="0" smtClean="0"/>
          </a:p>
          <a:p>
            <a:pPr marL="228600" indent="-228600">
              <a:defRPr/>
            </a:pPr>
            <a:endParaRPr lang="en-US" dirty="0" smtClean="0"/>
          </a:p>
          <a:p>
            <a:pPr>
              <a:defRPr/>
            </a:pPr>
            <a:endParaRPr lang="en-US" dirty="0"/>
          </a:p>
        </p:txBody>
      </p:sp>
      <p:sp>
        <p:nvSpPr>
          <p:cNvPr id="4" name="Slide Number Placeholder 3"/>
          <p:cNvSpPr>
            <a:spLocks noGrp="1"/>
          </p:cNvSpPr>
          <p:nvPr>
            <p:ph type="sldNum" sz="quarter" idx="5"/>
          </p:nvPr>
        </p:nvSpPr>
        <p:spPr/>
        <p:txBody>
          <a:bodyPr/>
          <a:lstStyle/>
          <a:p>
            <a:pPr>
              <a:defRPr/>
            </a:pPr>
            <a:fld id="{096F4CEE-57FF-4229-A2F0-AEB58D958B45}" type="slidenum">
              <a:rPr lang="en-US" smtClean="0"/>
              <a:pPr>
                <a:defRPr/>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85000" lnSpcReduction="20000"/>
          </a:bodyPr>
          <a:lstStyle/>
          <a:p>
            <a:pPr>
              <a:defRPr/>
            </a:pPr>
            <a:r>
              <a:rPr lang="en-US" smtClean="0"/>
              <a:t>Species in this genus are known as the nesting whiteflies, due to the pattern of wax they form on the leaf surface.  This circle gradually develops around the nymph and, in some cases, may nearly cover it (yellow arrow).</a:t>
            </a:r>
          </a:p>
          <a:p>
            <a:pPr>
              <a:defRPr/>
            </a:pPr>
            <a:endParaRPr lang="en-US" dirty="0" smtClean="0"/>
          </a:p>
          <a:p>
            <a:pPr>
              <a:defRPr/>
            </a:pPr>
            <a:endParaRPr lang="en-US" dirty="0" smtClean="0"/>
          </a:p>
          <a:p>
            <a:pPr>
              <a:defRPr/>
            </a:pPr>
            <a:r>
              <a:rPr lang="en-US" dirty="0" smtClean="0"/>
              <a:t>Information sources:</a:t>
            </a:r>
          </a:p>
          <a:p>
            <a:pPr>
              <a:defRPr/>
            </a:pPr>
            <a:r>
              <a:rPr lang="en-US" dirty="0" smtClean="0"/>
              <a:t>Hodges, G.S. 2012 Florida Department of Agriculture and Consumer Services, Division of Plant Industry.  Personal Communication.  greg.hodges@freshfromflorida.com</a:t>
            </a:r>
          </a:p>
          <a:p>
            <a:pPr>
              <a:defRPr/>
            </a:pPr>
            <a:r>
              <a:rPr lang="en-US" dirty="0" smtClean="0"/>
              <a:t>Stocks, I.C.  2012. Bondar’s Nesting Whitefly, </a:t>
            </a:r>
            <a:r>
              <a:rPr lang="en-US" i="1" dirty="0" smtClean="0"/>
              <a:t>Paraleyrodes bondari</a:t>
            </a:r>
            <a:r>
              <a:rPr lang="en-US" dirty="0" smtClean="0"/>
              <a:t>, a Whitefly (Hemiptera: Aleyrodidae) New to Florida Attacking Ficus and Other Hosts. FDACS-DPI Pest Alert.  </a:t>
            </a:r>
          </a:p>
          <a:p>
            <a:pPr>
              <a:defRPr/>
            </a:pPr>
            <a:r>
              <a:rPr lang="en-US" dirty="0" smtClean="0"/>
              <a:t>	accessed 2/25/2012-</a:t>
            </a:r>
          </a:p>
          <a:p>
            <a:pPr>
              <a:defRPr/>
            </a:pPr>
            <a:r>
              <a:rPr lang="en-US" dirty="0" smtClean="0"/>
              <a:t>	http://www.freshfromflorida.com/pi/pest-alerts/pdf/paraleyrodes-bondari.pdf </a:t>
            </a:r>
          </a:p>
          <a:p>
            <a:pPr>
              <a:defRPr/>
            </a:pPr>
            <a:r>
              <a:rPr lang="en-US" dirty="0" smtClean="0"/>
              <a:t>Stocks, I.C. 2012. Florida Department of Agriculture and Consumer Services, Division of Plant Industry.  Personal Communication.  ian.stocks@freshfromflorida.com</a:t>
            </a:r>
          </a:p>
          <a:p>
            <a:pPr>
              <a:defRPr/>
            </a:pPr>
            <a:endParaRPr lang="en-US" dirty="0"/>
          </a:p>
        </p:txBody>
      </p:sp>
      <p:sp>
        <p:nvSpPr>
          <p:cNvPr id="4" name="Slide Number Placeholder 3"/>
          <p:cNvSpPr>
            <a:spLocks noGrp="1"/>
          </p:cNvSpPr>
          <p:nvPr>
            <p:ph type="sldNum" sz="quarter" idx="5"/>
          </p:nvPr>
        </p:nvSpPr>
        <p:spPr/>
        <p:txBody>
          <a:bodyPr/>
          <a:lstStyle/>
          <a:p>
            <a:pPr>
              <a:defRPr/>
            </a:pPr>
            <a:fld id="{8EFAE08C-9563-4595-9E94-2AD19A2151DC}" type="slidenum">
              <a:rPr lang="en-US" smtClean="0"/>
              <a:pPr>
                <a:defRPr/>
              </a:pPr>
              <a:t>20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55000" lnSpcReduction="20000"/>
          </a:bodyPr>
          <a:lstStyle/>
          <a:p>
            <a:pPr>
              <a:defRPr/>
            </a:pPr>
            <a:r>
              <a:rPr lang="en-US" smtClean="0"/>
              <a:t>Hosts noted </a:t>
            </a:r>
            <a:r>
              <a:rPr lang="en-US" dirty="0" smtClean="0"/>
              <a:t>in the literature include:  </a:t>
            </a:r>
          </a:p>
          <a:p>
            <a:pPr>
              <a:defRPr/>
            </a:pPr>
            <a:endParaRPr lang="en-US" smtClean="0"/>
          </a:p>
          <a:p>
            <a:pPr>
              <a:defRPr/>
            </a:pPr>
            <a:r>
              <a:rPr lang="en-US" smtClean="0"/>
              <a:t>avocado (</a:t>
            </a:r>
            <a:r>
              <a:rPr lang="en-US" i="1" smtClean="0"/>
              <a:t>Persea americana</a:t>
            </a:r>
            <a:r>
              <a:rPr lang="en-US" smtClean="0"/>
              <a:t>)</a:t>
            </a:r>
            <a:endParaRPr lang="en-US" i="1" smtClean="0"/>
          </a:p>
          <a:p>
            <a:pPr>
              <a:defRPr/>
            </a:pPr>
            <a:r>
              <a:rPr lang="en-US" smtClean="0"/>
              <a:t>canary laurel or barbusano (</a:t>
            </a:r>
            <a:r>
              <a:rPr lang="en-US" i="1" smtClean="0"/>
              <a:t>Apollonias barbujana)</a:t>
            </a:r>
          </a:p>
          <a:p>
            <a:pPr>
              <a:defRPr/>
            </a:pPr>
            <a:r>
              <a:rPr lang="en-US" smtClean="0"/>
              <a:t>Chinese hibiscus (</a:t>
            </a:r>
            <a:r>
              <a:rPr lang="en-US" i="1" smtClean="0"/>
              <a:t>Hibiscus rosa-sinensis</a:t>
            </a:r>
            <a:r>
              <a:rPr lang="en-US" smtClean="0"/>
              <a:t>)</a:t>
            </a:r>
            <a:r>
              <a:rPr lang="en-US" i="1" smtClean="0"/>
              <a:t> </a:t>
            </a:r>
            <a:endParaRPr lang="en-US" smtClean="0"/>
          </a:p>
          <a:p>
            <a:pPr>
              <a:defRPr/>
            </a:pPr>
            <a:r>
              <a:rPr lang="en-US" smtClean="0"/>
              <a:t>coconut palm (</a:t>
            </a:r>
            <a:r>
              <a:rPr lang="en-US" i="1" smtClean="0"/>
              <a:t>Cocos nucifera</a:t>
            </a:r>
            <a:r>
              <a:rPr lang="en-US" smtClean="0"/>
              <a:t>)</a:t>
            </a:r>
            <a:endParaRPr lang="en-US" i="1" smtClean="0"/>
          </a:p>
          <a:p>
            <a:pPr>
              <a:defRPr/>
            </a:pPr>
            <a:r>
              <a:rPr lang="en-US" smtClean="0"/>
              <a:t>lemon (</a:t>
            </a:r>
            <a:r>
              <a:rPr lang="en-US" i="1" smtClean="0"/>
              <a:t>Citrus limon</a:t>
            </a:r>
            <a:r>
              <a:rPr lang="en-US" smtClean="0"/>
              <a:t>)</a:t>
            </a:r>
            <a:endParaRPr lang="en-US" i="1" smtClean="0"/>
          </a:p>
          <a:p>
            <a:pPr>
              <a:defRPr/>
            </a:pPr>
            <a:r>
              <a:rPr lang="en-US" smtClean="0"/>
              <a:t>mandarin orange (</a:t>
            </a:r>
            <a:r>
              <a:rPr lang="en-US" i="1" smtClean="0"/>
              <a:t>C. reticulata</a:t>
            </a:r>
            <a:r>
              <a:rPr lang="en-US" smtClean="0"/>
              <a:t>)</a:t>
            </a:r>
            <a:endParaRPr lang="en-US" i="1" smtClean="0"/>
          </a:p>
          <a:p>
            <a:pPr>
              <a:defRPr/>
            </a:pPr>
            <a:r>
              <a:rPr lang="en-US" smtClean="0"/>
              <a:t>navel orange (</a:t>
            </a:r>
            <a:r>
              <a:rPr lang="en-US" i="1" smtClean="0"/>
              <a:t>C. sinensis</a:t>
            </a:r>
            <a:r>
              <a:rPr lang="en-US" smtClean="0"/>
              <a:t>)</a:t>
            </a:r>
            <a:endParaRPr lang="en-US" i="1" smtClean="0"/>
          </a:p>
          <a:p>
            <a:pPr>
              <a:defRPr/>
            </a:pPr>
            <a:r>
              <a:rPr lang="en-US" smtClean="0"/>
              <a:t>palms in the genus </a:t>
            </a:r>
            <a:r>
              <a:rPr lang="en-US" i="1" smtClean="0"/>
              <a:t>Chamaedorea</a:t>
            </a:r>
          </a:p>
          <a:p>
            <a:pPr>
              <a:defRPr/>
            </a:pPr>
            <a:r>
              <a:rPr lang="en-US" smtClean="0"/>
              <a:t>Surinam cherry (</a:t>
            </a:r>
            <a:r>
              <a:rPr lang="en-US" i="1" smtClean="0"/>
              <a:t>Eugenia uniflora</a:t>
            </a:r>
            <a:r>
              <a:rPr lang="en-US" smtClean="0"/>
              <a:t>)</a:t>
            </a:r>
            <a:endParaRPr lang="en-US" i="1" smtClean="0"/>
          </a:p>
          <a:p>
            <a:pPr>
              <a:defRPr/>
            </a:pPr>
            <a:r>
              <a:rPr lang="en-US" smtClean="0"/>
              <a:t>sweetsop (</a:t>
            </a:r>
            <a:r>
              <a:rPr lang="en-US" i="1" smtClean="0"/>
              <a:t>Annona squamosa</a:t>
            </a:r>
            <a:r>
              <a:rPr lang="en-US" smtClean="0"/>
              <a:t>)</a:t>
            </a:r>
            <a:endParaRPr lang="en-US" i="1" smtClean="0"/>
          </a:p>
          <a:p>
            <a:pPr>
              <a:defRPr/>
            </a:pPr>
            <a:r>
              <a:rPr lang="en-US" smtClean="0"/>
              <a:t>Tilo or stinkwood (</a:t>
            </a:r>
            <a:r>
              <a:rPr lang="en-US" i="1" smtClean="0"/>
              <a:t>Ocotea foetens</a:t>
            </a:r>
            <a:r>
              <a:rPr lang="en-US" smtClean="0"/>
              <a:t>)</a:t>
            </a:r>
            <a:endParaRPr lang="en-US" i="1" smtClean="0"/>
          </a:p>
          <a:p>
            <a:pPr>
              <a:defRPr/>
            </a:pPr>
            <a:endParaRPr lang="en-US" dirty="0" smtClean="0"/>
          </a:p>
          <a:p>
            <a:pPr>
              <a:defRPr/>
            </a:pPr>
            <a:r>
              <a:rPr lang="en-US" smtClean="0"/>
              <a:t>According </a:t>
            </a:r>
            <a:r>
              <a:rPr lang="en-US" dirty="0" smtClean="0"/>
              <a:t>to the DPI database, additional hosts include:</a:t>
            </a:r>
          </a:p>
          <a:p>
            <a:pPr>
              <a:defRPr/>
            </a:pPr>
            <a:endParaRPr lang="pt-BR" smtClean="0"/>
          </a:p>
          <a:p>
            <a:pPr>
              <a:defRPr/>
            </a:pPr>
            <a:r>
              <a:rPr lang="pt-BR" smtClean="0"/>
              <a:t>Banyan tree (</a:t>
            </a:r>
            <a:r>
              <a:rPr lang="pt-BR" i="1" smtClean="0"/>
              <a:t>Ficus benghalensis</a:t>
            </a:r>
            <a:r>
              <a:rPr lang="pt-BR" smtClean="0"/>
              <a:t>)</a:t>
            </a:r>
            <a:endParaRPr lang="pt-BR" i="1" smtClean="0"/>
          </a:p>
          <a:p>
            <a:pPr>
              <a:defRPr/>
            </a:pPr>
            <a:r>
              <a:rPr lang="pt-BR" smtClean="0"/>
              <a:t>guava (</a:t>
            </a:r>
            <a:r>
              <a:rPr lang="en-US" i="1" smtClean="0"/>
              <a:t>Psidium guajava</a:t>
            </a:r>
            <a:r>
              <a:rPr lang="en-US" smtClean="0"/>
              <a:t>)</a:t>
            </a:r>
          </a:p>
          <a:p>
            <a:pPr>
              <a:defRPr/>
            </a:pPr>
            <a:r>
              <a:rPr lang="pt-BR" smtClean="0"/>
              <a:t>Indian laurel (</a:t>
            </a:r>
            <a:r>
              <a:rPr lang="pt-BR" i="1" smtClean="0"/>
              <a:t>Ficus microcarpa</a:t>
            </a:r>
            <a:r>
              <a:rPr lang="pt-BR" smtClean="0"/>
              <a:t>)</a:t>
            </a:r>
            <a:endParaRPr lang="pt-BR" i="1" smtClean="0"/>
          </a:p>
          <a:p>
            <a:pPr>
              <a:defRPr/>
            </a:pPr>
            <a:r>
              <a:rPr lang="en-US" smtClean="0"/>
              <a:t>sapote </a:t>
            </a:r>
            <a:r>
              <a:rPr lang="en-US" dirty="0" smtClean="0"/>
              <a:t>(</a:t>
            </a:r>
            <a:r>
              <a:rPr lang="en-US" i="1" dirty="0" smtClean="0"/>
              <a:t>Pouteria sapota</a:t>
            </a:r>
            <a:r>
              <a:rPr lang="en-US" dirty="0" smtClean="0"/>
              <a:t>)</a:t>
            </a:r>
            <a:r>
              <a:rPr lang="en-US" i="1" dirty="0" smtClean="0"/>
              <a:t>  </a:t>
            </a:r>
            <a:endParaRPr lang="pt-BR" i="1" smtClean="0"/>
          </a:p>
          <a:p>
            <a:pPr>
              <a:defRPr/>
            </a:pPr>
            <a:r>
              <a:rPr lang="pt-BR" smtClean="0"/>
              <a:t>weeping fig (</a:t>
            </a:r>
            <a:r>
              <a:rPr lang="pt-BR" i="1" smtClean="0"/>
              <a:t>Ficus benjamina</a:t>
            </a:r>
            <a:r>
              <a:rPr lang="pt-BR" smtClean="0"/>
              <a:t>)</a:t>
            </a:r>
            <a:endParaRPr lang="pt-BR" i="1" smtClean="0"/>
          </a:p>
          <a:p>
            <a:pPr>
              <a:defRPr/>
            </a:pPr>
            <a:endParaRPr lang="en-US" dirty="0" smtClean="0"/>
          </a:p>
          <a:p>
            <a:pPr>
              <a:defRPr/>
            </a:pPr>
            <a:r>
              <a:rPr lang="en-US" smtClean="0"/>
              <a:t>It is currently most reported on the weeping fig (</a:t>
            </a:r>
            <a:r>
              <a:rPr lang="en-US" i="1" smtClean="0"/>
              <a:t>Ficus benjaminia</a:t>
            </a:r>
            <a:r>
              <a:rPr lang="en-US" smtClean="0"/>
              <a:t>).</a:t>
            </a:r>
          </a:p>
          <a:p>
            <a:pPr>
              <a:defRPr/>
            </a:pPr>
            <a:endParaRPr lang="en-US" smtClean="0"/>
          </a:p>
          <a:p>
            <a:pPr>
              <a:defRPr/>
            </a:pPr>
            <a:r>
              <a:rPr lang="en-US" smtClean="0"/>
              <a:t>In general, in order to be reported as a host, puparia would have to be found on the plant. </a:t>
            </a:r>
          </a:p>
          <a:p>
            <a:pPr>
              <a:defRPr/>
            </a:pPr>
            <a:endParaRPr lang="en-US" smtClean="0"/>
          </a:p>
          <a:p>
            <a:pPr>
              <a:defRPr/>
            </a:pPr>
            <a:endParaRPr lang="en-US" dirty="0" smtClean="0"/>
          </a:p>
          <a:p>
            <a:pPr>
              <a:defRPr/>
            </a:pPr>
            <a:r>
              <a:rPr lang="en-US" dirty="0" smtClean="0"/>
              <a:t>Information sources:</a:t>
            </a:r>
          </a:p>
          <a:p>
            <a:pPr>
              <a:defRPr/>
            </a:pPr>
            <a:r>
              <a:rPr lang="en-US" dirty="0" smtClean="0"/>
              <a:t>Evans, G.A. 2008.  The Whiteflies (Hemiptera: Aleyrodidae) of the World and Their Host Plants and Natural Enemies.  USDA-APHIS.</a:t>
            </a:r>
          </a:p>
          <a:p>
            <a:pPr>
              <a:defRPr/>
            </a:pPr>
            <a:r>
              <a:rPr lang="en-US" dirty="0" smtClean="0"/>
              <a:t>	accessed 2/26/2012 – </a:t>
            </a:r>
          </a:p>
          <a:p>
            <a:pPr>
              <a:defRPr/>
            </a:pPr>
            <a:r>
              <a:rPr lang="en-US" dirty="0" smtClean="0"/>
              <a:t>	http://www.sel.barc.usda.gov:8080/1WF/World-Whitefly-Catalog.pdf</a:t>
            </a:r>
          </a:p>
          <a:p>
            <a:pPr>
              <a:defRPr/>
            </a:pPr>
            <a:r>
              <a:rPr lang="en-US" dirty="0" smtClean="0"/>
              <a:t>Martin, J. H. 1996. Neotropical whiteflies of the subfamily Aleurodicinae established in the western Palearctic (Homoptera: Aleyrodidae). Journal of Natural History 30: 1849–1859.</a:t>
            </a:r>
          </a:p>
          <a:p>
            <a:pPr>
              <a:defRPr/>
            </a:pPr>
            <a:r>
              <a:rPr lang="en-US" dirty="0" smtClean="0"/>
              <a:t>Stocks, I.C.  2012. Bondar’s Nesting Whitefly, </a:t>
            </a:r>
            <a:r>
              <a:rPr lang="en-US" i="1" dirty="0" smtClean="0"/>
              <a:t>Paraleyrodes bondari</a:t>
            </a:r>
            <a:r>
              <a:rPr lang="en-US" dirty="0" smtClean="0"/>
              <a:t>, a Whitefly (Hemiptera: Aleyrodidae) New to Florida Attacking Ficus and Other Hosts. FDACS-DPI Pest Alert.  </a:t>
            </a:r>
          </a:p>
          <a:p>
            <a:pPr>
              <a:defRPr/>
            </a:pPr>
            <a:r>
              <a:rPr lang="en-US" dirty="0" smtClean="0"/>
              <a:t>	accessed 2/25/2012-</a:t>
            </a:r>
          </a:p>
          <a:p>
            <a:pPr>
              <a:defRPr/>
            </a:pPr>
            <a:r>
              <a:rPr lang="en-US" dirty="0" smtClean="0"/>
              <a:t>	http://www.freshfromflorida.com/pi/pest-alerts/pdf/paraleyrodes-bondari.pdf </a:t>
            </a:r>
          </a:p>
          <a:p>
            <a:pPr>
              <a:defRPr/>
            </a:pPr>
            <a:endParaRPr lang="en-US" dirty="0" smtClean="0"/>
          </a:p>
          <a:p>
            <a:pPr>
              <a:defRPr/>
            </a:pPr>
            <a:endParaRPr lang="en-US" dirty="0"/>
          </a:p>
        </p:txBody>
      </p:sp>
      <p:sp>
        <p:nvSpPr>
          <p:cNvPr id="4" name="Slide Number Placeholder 3"/>
          <p:cNvSpPr>
            <a:spLocks noGrp="1"/>
          </p:cNvSpPr>
          <p:nvPr>
            <p:ph type="sldNum" sz="quarter" idx="5"/>
          </p:nvPr>
        </p:nvSpPr>
        <p:spPr/>
        <p:txBody>
          <a:bodyPr/>
          <a:lstStyle/>
          <a:p>
            <a:pPr>
              <a:defRPr/>
            </a:pPr>
            <a:fld id="{8103E0E5-A903-4587-BEE3-EA1B64FAF848}" type="slidenum">
              <a:rPr lang="en-US" smtClean="0"/>
              <a:pPr>
                <a:defRPr/>
              </a:pPr>
              <a:t>21</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p:spPr>
        <p:txBody>
          <a:bodyPr/>
          <a:lstStyle/>
          <a:p>
            <a:r>
              <a:rPr lang="en-US" smtClean="0"/>
              <a:t>Bondar's nesting whitefly has not been reported as causing much damage in Florida to date.  Some leaf drop may result in response to plant stress.  Current infestation reports have focused on wax, honeydew, and sooty mold that covers the leaves.  In Hawaii, where it has also been reported, it is not considered a problem.  This suggests that eventually it may not become much of a problem here in Florida either. </a:t>
            </a:r>
          </a:p>
          <a:p>
            <a:endParaRPr lang="en-US" b="1" smtClean="0"/>
          </a:p>
          <a:p>
            <a:endParaRPr lang="en-US" smtClean="0"/>
          </a:p>
          <a:p>
            <a:r>
              <a:rPr lang="en-US" smtClean="0"/>
              <a:t>Information sources:</a:t>
            </a:r>
          </a:p>
          <a:p>
            <a:r>
              <a:rPr lang="en-US" smtClean="0"/>
              <a:t>Stocks, I.C.  2012. Bondar’s Nesting Whitefly, </a:t>
            </a:r>
            <a:r>
              <a:rPr lang="en-US" i="1" smtClean="0"/>
              <a:t>Paraleyrodes bondari</a:t>
            </a:r>
            <a:r>
              <a:rPr lang="en-US" smtClean="0"/>
              <a:t>, a Whitefly (Hemiptera: Aleyrodidae) New to Florida Attacking Ficus and Other Hosts. FDACS-DPI Pest Alert.  </a:t>
            </a:r>
          </a:p>
          <a:p>
            <a:r>
              <a:rPr lang="en-US" smtClean="0"/>
              <a:t>	accessed 2/25/2012-</a:t>
            </a:r>
          </a:p>
          <a:p>
            <a:r>
              <a:rPr lang="en-US" smtClean="0"/>
              <a:t>	http://www.freshfromflorida.com/pi/pest-alerts/pdf/paraleyrodes-bondari.pdf </a:t>
            </a:r>
          </a:p>
          <a:p>
            <a:endParaRPr lang="en-US" smtClean="0"/>
          </a:p>
          <a:p>
            <a:endParaRPr lang="en-US" smtClean="0"/>
          </a:p>
        </p:txBody>
      </p:sp>
      <p:sp>
        <p:nvSpPr>
          <p:cNvPr id="4" name="Slide Number Placeholder 3"/>
          <p:cNvSpPr>
            <a:spLocks noGrp="1"/>
          </p:cNvSpPr>
          <p:nvPr>
            <p:ph type="sldNum" sz="quarter" idx="5"/>
          </p:nvPr>
        </p:nvSpPr>
        <p:spPr/>
        <p:txBody>
          <a:bodyPr/>
          <a:lstStyle/>
          <a:p>
            <a:pPr>
              <a:defRPr/>
            </a:pPr>
            <a:fld id="{105ACDC5-0363-4DFC-B327-29408B01F293}" type="slidenum">
              <a:rPr lang="en-US" smtClean="0"/>
              <a:pPr>
                <a:defRPr/>
              </a:pPr>
              <a:t>22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22F776D-651F-403E-9591-53841F82ECBD}" type="slidenum">
              <a:rPr lang="en-US" smtClean="0"/>
              <a:pPr>
                <a:defRPr/>
              </a:pPr>
              <a:t>23</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92500" lnSpcReduction="10000"/>
          </a:bodyPr>
          <a:lstStyle/>
          <a:p>
            <a:pPr>
              <a:defRPr/>
            </a:pPr>
            <a:r>
              <a:rPr lang="en-US" dirty="0" smtClean="0"/>
              <a:t>This pest is native to India, Burma, and China where it is a known pest of plants in the </a:t>
            </a:r>
            <a:r>
              <a:rPr lang="en-US" i="1" dirty="0" smtClean="0"/>
              <a:t>Ficus</a:t>
            </a:r>
            <a:r>
              <a:rPr lang="en-US" dirty="0" smtClean="0"/>
              <a:t> genus.</a:t>
            </a:r>
          </a:p>
          <a:p>
            <a:pPr>
              <a:defRPr/>
            </a:pPr>
            <a:endParaRPr lang="en-US" dirty="0" smtClean="0"/>
          </a:p>
          <a:p>
            <a:pPr>
              <a:defRPr/>
            </a:pPr>
            <a:r>
              <a:rPr lang="en-US" dirty="0" smtClean="0"/>
              <a:t>It was detected in Florida in </a:t>
            </a:r>
            <a:r>
              <a:rPr lang="en-US" smtClean="0"/>
              <a:t>August 2007 and has since been detected in the following counties:  Brevard, Broward, Collier, Highlands, Hillsborough, Indian River, Lee, Manatee, Martin, Miami-Dade, Monroe, Okeechobee, Orange, Osceola, Palm Beach, Pinellas, Sarasota, St. Johns, and St. Lucie.</a:t>
            </a:r>
          </a:p>
          <a:p>
            <a:pPr>
              <a:defRPr/>
            </a:pPr>
            <a:endParaRPr lang="en-US" dirty="0" smtClean="0"/>
          </a:p>
          <a:p>
            <a:pPr>
              <a:defRPr/>
            </a:pPr>
            <a:endParaRPr lang="en-US" dirty="0" smtClean="0"/>
          </a:p>
          <a:p>
            <a:pPr>
              <a:defRPr/>
            </a:pPr>
            <a:r>
              <a:rPr lang="en-US" dirty="0" smtClean="0"/>
              <a:t>Information sources:</a:t>
            </a:r>
          </a:p>
          <a:p>
            <a:pPr>
              <a:defRPr/>
            </a:pPr>
            <a:r>
              <a:rPr lang="en-US" dirty="0" smtClean="0"/>
              <a:t>Evans, G.A. 2008.  The Whiteflies (Hemiptera: Aleyrodidae) of the World and Their Host Plants and Natural Enemies.  USDA-APHIS.</a:t>
            </a:r>
          </a:p>
          <a:p>
            <a:pPr>
              <a:defRPr/>
            </a:pPr>
            <a:r>
              <a:rPr lang="en-US" dirty="0" smtClean="0"/>
              <a:t>	accessed 2/26/2012 – </a:t>
            </a:r>
          </a:p>
          <a:p>
            <a:pPr>
              <a:defRPr/>
            </a:pPr>
            <a:r>
              <a:rPr lang="en-US" dirty="0" smtClean="0"/>
              <a:t>	http://www.sel.barc.usda.gov:8080/1WF/World-Whitefly-Catalog.pdf</a:t>
            </a:r>
          </a:p>
          <a:p>
            <a:pPr>
              <a:defRPr/>
            </a:pPr>
            <a:r>
              <a:rPr lang="en-US" dirty="0" smtClean="0"/>
              <a:t>Hodges, G.S. 2007. The Fig Whitefly </a:t>
            </a:r>
            <a:r>
              <a:rPr lang="en-US" i="1" dirty="0" smtClean="0"/>
              <a:t>Singhiella simplex </a:t>
            </a:r>
            <a:r>
              <a:rPr lang="en-US" dirty="0" smtClean="0"/>
              <a:t>(Singh) (Hemiptera: Aleyrodidae): A New Exotic Whitefly Found on Ficus Species in South Florida.  FDACS-DPI Pest Alert.</a:t>
            </a:r>
          </a:p>
          <a:p>
            <a:pPr>
              <a:defRPr/>
            </a:pPr>
            <a:r>
              <a:rPr lang="en-US" dirty="0" smtClean="0"/>
              <a:t>	accessed 2/25/2012-</a:t>
            </a:r>
          </a:p>
          <a:p>
            <a:pPr>
              <a:defRPr/>
            </a:pPr>
            <a:r>
              <a:rPr lang="en-US" dirty="0" smtClean="0"/>
              <a:t>	http://www.freshfromflorida.com/pi/pest-alerts/singhiella-simplex.html</a:t>
            </a:r>
          </a:p>
          <a:p>
            <a:pPr>
              <a:defRPr/>
            </a:pPr>
            <a:r>
              <a:rPr lang="en-US" dirty="0" smtClean="0"/>
              <a:t>Legaspi, J.C., C. Mannion, D. Amalin, and B.C. Legaspi, Jr.  2011.  “Life Table Analysis and Development of </a:t>
            </a:r>
            <a:r>
              <a:rPr lang="en-US" i="1" dirty="0" smtClean="0"/>
              <a:t>Singhiella simplex </a:t>
            </a:r>
            <a:r>
              <a:rPr lang="en-US" dirty="0" smtClean="0"/>
              <a:t>(Hemiptera: Aleyrodidae) Under Different Constant Temperatures”.  Annals of the Entomological Society of America, vol. 104, issue 3, pp. 451-458.</a:t>
            </a:r>
            <a:r>
              <a:rPr lang="en-US" i="1" dirty="0" smtClean="0"/>
              <a:t> </a:t>
            </a:r>
          </a:p>
          <a:p>
            <a:pPr>
              <a:defRPr/>
            </a:pPr>
            <a:r>
              <a:rPr lang="en-US" dirty="0" smtClean="0"/>
              <a:t>Mannion, C. 2010. Ficus Whitefly – Management in the Landscape. </a:t>
            </a:r>
          </a:p>
          <a:p>
            <a:pPr>
              <a:defRPr/>
            </a:pPr>
            <a:r>
              <a:rPr lang="en-US" dirty="0" smtClean="0"/>
              <a:t>	Accessed 3/8/2012 - 	http://trec.ifas.ufl.edu/mannion/pdfs/Ficus%20Whitefly%20(Feb2010)%20Fact%20Sheet.pdf</a:t>
            </a:r>
          </a:p>
          <a:p>
            <a:pPr>
              <a:defRPr/>
            </a:pPr>
            <a:r>
              <a:rPr lang="en-US" smtClean="0"/>
              <a:t>Stocks, I.C. 2012. Florida Department of Agriculture and Consumer Services, Division of Plant Industry.  Personal Communication.  ian.stocks@freshfromflorida.com</a:t>
            </a:r>
          </a:p>
          <a:p>
            <a:pPr>
              <a:defRPr/>
            </a:pPr>
            <a:endParaRPr lang="en-US" dirty="0"/>
          </a:p>
        </p:txBody>
      </p:sp>
      <p:sp>
        <p:nvSpPr>
          <p:cNvPr id="4" name="Slide Number Placeholder 3"/>
          <p:cNvSpPr>
            <a:spLocks noGrp="1"/>
          </p:cNvSpPr>
          <p:nvPr>
            <p:ph type="sldNum" sz="quarter" idx="5"/>
          </p:nvPr>
        </p:nvSpPr>
        <p:spPr/>
        <p:txBody>
          <a:bodyPr/>
          <a:lstStyle/>
          <a:p>
            <a:pPr>
              <a:defRPr/>
            </a:pPr>
            <a:fld id="{8E0E1044-27C7-4390-91D4-810FED173883}" type="slidenum">
              <a:rPr lang="en-US" smtClean="0"/>
              <a:pPr>
                <a:defRPr/>
              </a:pPr>
              <a:t>24</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p:spPr>
        <p:txBody>
          <a:bodyPr/>
          <a:lstStyle/>
          <a:p>
            <a:r>
              <a:rPr lang="en-US" smtClean="0"/>
              <a:t>This map is current as of April 2012.  For the most up to date map, please contact Ian Stocks, taxonomic specialist at FDCAS-DPI  - ian.stocks@freshfromflorida.com or 352-372-3505 ext. 183.</a:t>
            </a:r>
          </a:p>
          <a:p>
            <a:endParaRPr lang="en-US" smtClean="0"/>
          </a:p>
        </p:txBody>
      </p:sp>
      <p:sp>
        <p:nvSpPr>
          <p:cNvPr id="4" name="Slide Number Placeholder 3"/>
          <p:cNvSpPr>
            <a:spLocks noGrp="1"/>
          </p:cNvSpPr>
          <p:nvPr>
            <p:ph type="sldNum" sz="quarter" idx="5"/>
          </p:nvPr>
        </p:nvSpPr>
        <p:spPr/>
        <p:txBody>
          <a:bodyPr/>
          <a:lstStyle/>
          <a:p>
            <a:pPr>
              <a:defRPr/>
            </a:pPr>
            <a:fld id="{E432A9B2-7BB2-4A31-A7B1-75025E1BFBA3}" type="slidenum">
              <a:rPr lang="en-US" smtClean="0"/>
              <a:pPr>
                <a:defRPr/>
              </a:pPr>
              <a:t>25</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p:spPr>
        <p:txBody>
          <a:bodyPr/>
          <a:lstStyle/>
          <a:p>
            <a:r>
              <a:rPr lang="en-US" smtClean="0"/>
              <a:t>The adult is a little more than 1/16in or 2mm long, and has a yellow body.  Its white wings have a faint grey band towards the middle of the wing and on the upper part of each wing</a:t>
            </a:r>
            <a:r>
              <a:rPr lang="en-US" b="1" i="1" smtClean="0"/>
              <a:t> </a:t>
            </a:r>
            <a:r>
              <a:rPr lang="en-US" smtClean="0"/>
              <a:t>(yellow arrows). </a:t>
            </a:r>
          </a:p>
          <a:p>
            <a:endParaRPr lang="en-US" smtClean="0"/>
          </a:p>
          <a:p>
            <a:endParaRPr lang="en-US" smtClean="0"/>
          </a:p>
          <a:p>
            <a:r>
              <a:rPr lang="en-US" smtClean="0"/>
              <a:t>Information sources:</a:t>
            </a:r>
          </a:p>
          <a:p>
            <a:r>
              <a:rPr lang="en-US" smtClean="0"/>
              <a:t>Hodges, G.S. 2007. The Fig Whitefly </a:t>
            </a:r>
            <a:r>
              <a:rPr lang="en-US" i="1" smtClean="0"/>
              <a:t>Singhiella simplex </a:t>
            </a:r>
            <a:r>
              <a:rPr lang="en-US" smtClean="0"/>
              <a:t>(Singh) (Hemiptera: Aleyrodidae): A New Exotic Whitefly Found on Ficus Species in South Florida.  FDACS-DPI Pest Alert.</a:t>
            </a:r>
          </a:p>
          <a:p>
            <a:r>
              <a:rPr lang="en-US" smtClean="0"/>
              <a:t>	accessed 2/25/2012-</a:t>
            </a:r>
          </a:p>
          <a:p>
            <a:r>
              <a:rPr lang="en-US" smtClean="0"/>
              <a:t>	http://www.freshfromflorida.com/pi/pest-alerts/singhiella-simplex.html</a:t>
            </a:r>
          </a:p>
          <a:p>
            <a:r>
              <a:rPr lang="en-US" smtClean="0"/>
              <a:t>Legaspi, J.C., C. Mannion, D. Amalin, and B.C. Legaspi, Jr.  2011.  “Life Table Analysis and Development of </a:t>
            </a:r>
            <a:r>
              <a:rPr lang="en-US" i="1" smtClean="0"/>
              <a:t>Singhiella simplex </a:t>
            </a:r>
            <a:r>
              <a:rPr lang="en-US" smtClean="0"/>
              <a:t>(Hemiptera: Aleyrodidae) Under Different Constant Temperatures”.  Annals of the Entomological Society of America, vol. 104, issue 3, pp. 451-458.</a:t>
            </a:r>
          </a:p>
          <a:p>
            <a:r>
              <a:rPr lang="en-US" smtClean="0"/>
              <a:t>Stocks, I.C., Florida Department of Agriculture and Consumer Services, Division of Plant Industry.  Personal Communication.  ian.stocks@freshfromflorida.com</a:t>
            </a:r>
          </a:p>
          <a:p>
            <a:endParaRPr lang="en-US" smtClean="0"/>
          </a:p>
          <a:p>
            <a:pPr eaLnBrk="1" hangingPunct="1">
              <a:spcBef>
                <a:spcPct val="0"/>
              </a:spcBef>
            </a:pPr>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p:spPr>
        <p:txBody>
          <a:bodyPr/>
          <a:lstStyle/>
          <a:p>
            <a:r>
              <a:rPr lang="en-US" smtClean="0"/>
              <a:t>Immature stages (eggs, nymphs and puparium or pupa) are located on the underside of the leaves. The eggs are yellow in colo, turning more bronze in color as they age. Eggs are laid at the base of the leaf and along the midvein but, as infestations increase, can be found more spread out on the underside of the leaf.</a:t>
            </a:r>
          </a:p>
          <a:p>
            <a:endParaRPr lang="en-US" smtClean="0"/>
          </a:p>
          <a:p>
            <a:r>
              <a:rPr lang="en-US" smtClean="0"/>
              <a:t>Nymphs are flat, oval in shape and translucent in color. Mature nymphs and puparia eventually become more convex and visible.  They do not produce wax.  </a:t>
            </a:r>
          </a:p>
          <a:p>
            <a:endParaRPr lang="en-US" smtClean="0"/>
          </a:p>
          <a:p>
            <a:r>
              <a:rPr lang="en-US" smtClean="0"/>
              <a:t>The puparium (or pupa) measures just under 1/16in or 1.3mm long and little more than 1/32in or 1mm wide.  They are disc-like in shape and have red eyes. The pupal skin that remains after the adult emerges is whitish and papery and can be easily seen during scouting and inspection.  However, this is not the best stage to use when making management decisions because the cast skin can remain on the leaf for relatively long periods indicating maybe a past infestation, but not necessarily a current one.  </a:t>
            </a:r>
          </a:p>
          <a:p>
            <a:endParaRPr lang="en-US" smtClean="0"/>
          </a:p>
          <a:p>
            <a:endParaRPr lang="en-US" smtClean="0"/>
          </a:p>
          <a:p>
            <a:r>
              <a:rPr lang="en-US" smtClean="0"/>
              <a:t>Information sources:</a:t>
            </a:r>
          </a:p>
          <a:p>
            <a:r>
              <a:rPr lang="en-US" smtClean="0"/>
              <a:t>Hodges, G.S. 2007. The Fig Whitefly </a:t>
            </a:r>
            <a:r>
              <a:rPr lang="en-US" i="1" smtClean="0"/>
              <a:t>Singhiella simplex </a:t>
            </a:r>
            <a:r>
              <a:rPr lang="en-US" smtClean="0"/>
              <a:t>(Singh) (Hemiptera: Aleyrodidae): A New Exotic Whitefly Found on Ficus Species in South Florida.  FDACS-DPI Pest Alert.</a:t>
            </a:r>
          </a:p>
          <a:p>
            <a:r>
              <a:rPr lang="en-US" smtClean="0"/>
              <a:t>	accessed 2/25/2012-</a:t>
            </a:r>
          </a:p>
          <a:p>
            <a:r>
              <a:rPr lang="en-US" smtClean="0"/>
              <a:t>	http://www.freshfromflorida.com/pi/pest-alerts/singhiella-simplex.html</a:t>
            </a:r>
          </a:p>
          <a:p>
            <a:r>
              <a:rPr lang="en-US" smtClean="0"/>
              <a:t>Legaspi, J.C., C. Mannion, D. Amalin, and B.C. Legaspi, Jr.  2011.  “Life Table Analysis and Development of </a:t>
            </a:r>
            <a:r>
              <a:rPr lang="en-US" i="1" smtClean="0"/>
              <a:t>Singhiella simplex </a:t>
            </a:r>
            <a:r>
              <a:rPr lang="en-US" smtClean="0"/>
              <a:t>(Hemiptera: Aleyrodidae) Under Different Constant Temperatures”.  Annals of the Entomological Society of America, vol. 104, issue 3, pp. 451-458.</a:t>
            </a:r>
          </a:p>
          <a:p>
            <a:r>
              <a:rPr lang="en-US" smtClean="0"/>
              <a:t>Stocks, I.C., Florida Department of Agriculture and Consumer Services, Division of Plant Industry.  Personal Communication.  ian.stocks@freshfromflorida.com</a:t>
            </a:r>
          </a:p>
          <a:p>
            <a:endParaRPr lang="en-US" smtClean="0"/>
          </a:p>
          <a:p>
            <a:pPr eaLnBrk="1" hangingPunct="1">
              <a:spcBef>
                <a:spcPct val="0"/>
              </a:spcBef>
            </a:pPr>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p:spPr>
        <p:txBody>
          <a:bodyPr/>
          <a:lstStyle/>
          <a:p>
            <a:r>
              <a:rPr lang="en-US" smtClean="0"/>
              <a:t>The typical life cycle is about 1 month (see diagram above). However, temperature affects development time with a generation taking about 99 days to complete at 59˚F (15˚C) and about 27 days to complete at 86˚F (30˚C).  </a:t>
            </a:r>
          </a:p>
          <a:p>
            <a:endParaRPr lang="en-US" smtClean="0"/>
          </a:p>
          <a:p>
            <a:r>
              <a:rPr lang="en-US" smtClean="0"/>
              <a:t> </a:t>
            </a:r>
          </a:p>
          <a:p>
            <a:r>
              <a:rPr lang="en-US" smtClean="0"/>
              <a:t>Information sources:</a:t>
            </a:r>
          </a:p>
          <a:p>
            <a:r>
              <a:rPr lang="en-US" smtClean="0"/>
              <a:t>Legaspi, J.C., C. Mannion, D. Amalin, and B.C. Legaspi, Jr.  2011.  “Life Table Analysis and Development of </a:t>
            </a:r>
            <a:r>
              <a:rPr lang="en-US" i="1" smtClean="0"/>
              <a:t>Singhiella simplex </a:t>
            </a:r>
            <a:r>
              <a:rPr lang="en-US" smtClean="0"/>
              <a:t>(Hemiptera: Aleyrodidae) Under Different Constant Temperatures”.  Annals of the Entomological Society of America, vol. 104, issue 3, pp. 451-458.</a:t>
            </a:r>
          </a:p>
          <a:p>
            <a:endParaRPr lang="en-US" smtClean="0"/>
          </a:p>
          <a:p>
            <a:pPr eaLnBrk="1" hangingPunct="1">
              <a:spcBef>
                <a:spcPct val="0"/>
              </a:spcBef>
            </a:pPr>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77500" lnSpcReduction="20000"/>
          </a:bodyPr>
          <a:lstStyle/>
          <a:p>
            <a:pPr>
              <a:defRPr/>
            </a:pPr>
            <a:r>
              <a:rPr lang="en-US" smtClean="0"/>
              <a:t>Hosts </a:t>
            </a:r>
            <a:r>
              <a:rPr lang="en-US" dirty="0" smtClean="0"/>
              <a:t>include:</a:t>
            </a:r>
          </a:p>
          <a:p>
            <a:pPr>
              <a:defRPr/>
            </a:pPr>
            <a:r>
              <a:rPr lang="pt-BR" dirty="0" smtClean="0"/>
              <a:t>Weeping fig (</a:t>
            </a:r>
            <a:r>
              <a:rPr lang="pt-BR" i="1" dirty="0" smtClean="0"/>
              <a:t>Ficus benjamina</a:t>
            </a:r>
            <a:r>
              <a:rPr lang="pt-BR" dirty="0" smtClean="0"/>
              <a:t>), false banyan tree (</a:t>
            </a:r>
            <a:r>
              <a:rPr lang="pt-BR" i="1" dirty="0" smtClean="0"/>
              <a:t>F. altissima</a:t>
            </a:r>
            <a:r>
              <a:rPr lang="pt-BR" dirty="0" smtClean="0"/>
              <a:t>), banyan tree (</a:t>
            </a:r>
            <a:r>
              <a:rPr lang="en-US" i="1" dirty="0" smtClean="0"/>
              <a:t>F. </a:t>
            </a:r>
            <a:r>
              <a:rPr lang="en-US" i="1" dirty="0" err="1" smtClean="0"/>
              <a:t>bengalensis</a:t>
            </a:r>
            <a:r>
              <a:rPr lang="en-US" dirty="0" smtClean="0"/>
              <a:t>)</a:t>
            </a:r>
            <a:r>
              <a:rPr lang="en-US" i="1" dirty="0" smtClean="0"/>
              <a:t>, </a:t>
            </a:r>
            <a:r>
              <a:rPr lang="en-US" dirty="0" smtClean="0"/>
              <a:t>Cuban laurel (</a:t>
            </a:r>
            <a:r>
              <a:rPr lang="pt-BR" i="1" dirty="0" smtClean="0"/>
              <a:t>F. microcarpa</a:t>
            </a:r>
            <a:r>
              <a:rPr lang="pt-BR" dirty="0" smtClean="0"/>
              <a:t>), strangler fig (</a:t>
            </a:r>
            <a:r>
              <a:rPr lang="en-US" i="1" dirty="0" smtClean="0"/>
              <a:t>F. </a:t>
            </a:r>
            <a:r>
              <a:rPr lang="en-US" i="1" dirty="0" err="1" smtClean="0"/>
              <a:t>aurea</a:t>
            </a:r>
            <a:r>
              <a:rPr lang="en-US" dirty="0" smtClean="0"/>
              <a:t>)</a:t>
            </a:r>
            <a:r>
              <a:rPr lang="pt-BR" dirty="0" smtClean="0"/>
              <a:t>, Indian fig (</a:t>
            </a:r>
            <a:r>
              <a:rPr lang="pt-BR" i="1" dirty="0" smtClean="0"/>
              <a:t>F. racemosa</a:t>
            </a:r>
            <a:r>
              <a:rPr lang="pt-BR" dirty="0" smtClean="0"/>
              <a:t>), fiddle leaf fig (</a:t>
            </a:r>
            <a:r>
              <a:rPr lang="en-US" i="1" dirty="0" smtClean="0"/>
              <a:t>F. </a:t>
            </a:r>
            <a:r>
              <a:rPr lang="en-US" i="1" dirty="0" err="1" smtClean="0"/>
              <a:t>lyrata</a:t>
            </a:r>
            <a:r>
              <a:rPr lang="en-US" dirty="0" smtClean="0"/>
              <a:t>), and banana leaf fig (</a:t>
            </a:r>
            <a:r>
              <a:rPr lang="en-US" i="1" dirty="0" smtClean="0"/>
              <a:t>F. </a:t>
            </a:r>
            <a:r>
              <a:rPr lang="en-US" i="1" dirty="0" err="1" smtClean="0"/>
              <a:t>maclellandii</a:t>
            </a:r>
            <a:r>
              <a:rPr lang="en-US" smtClean="0"/>
              <a:t>).  </a:t>
            </a:r>
          </a:p>
          <a:p>
            <a:pPr>
              <a:defRPr/>
            </a:pPr>
            <a:endParaRPr lang="en-US" dirty="0" smtClean="0"/>
          </a:p>
          <a:p>
            <a:pPr>
              <a:defRPr/>
            </a:pPr>
            <a:r>
              <a:rPr lang="en-US" smtClean="0"/>
              <a:t>Remember, in general, in order to be reported as a host, puparia would have to be found on the plant. </a:t>
            </a:r>
          </a:p>
          <a:p>
            <a:pPr>
              <a:defRPr/>
            </a:pPr>
            <a:endParaRPr lang="en-US" smtClean="0"/>
          </a:p>
          <a:p>
            <a:pPr>
              <a:defRPr/>
            </a:pPr>
            <a:r>
              <a:rPr lang="en-US" smtClean="0"/>
              <a:t>Some ficus species or cultivars do not seem to be susceptible to this pest.  </a:t>
            </a:r>
            <a:r>
              <a:rPr lang="en-US" i="1" smtClean="0"/>
              <a:t>Ficus microcarpa </a:t>
            </a:r>
            <a:r>
              <a:rPr lang="en-US" smtClean="0"/>
              <a:t>(green island) is an example. </a:t>
            </a:r>
          </a:p>
          <a:p>
            <a:pPr>
              <a:defRPr/>
            </a:pPr>
            <a:endParaRPr lang="en-US" dirty="0" smtClean="0"/>
          </a:p>
          <a:p>
            <a:pPr>
              <a:defRPr/>
            </a:pPr>
            <a:r>
              <a:rPr lang="en-US" smtClean="0"/>
              <a:t>Initial damage includes yellowing of leaves. Severe infestations cause leaf drop, branch dieback and defoliation of the plant.  Repeated re-growth and defoliation may reduce plant health. Ficus whitefly does not excrete large quantities of honeydew, so sooty mold is not a problem with this species.  As this type of damage can be caused by problems other than whiteflies, be sure to verify the presence of an active whitefly infestation before beginning treatment. </a:t>
            </a:r>
          </a:p>
          <a:p>
            <a:pPr>
              <a:defRPr/>
            </a:pPr>
            <a:endParaRPr lang="en-US" smtClean="0"/>
          </a:p>
          <a:p>
            <a:pPr>
              <a:defRPr/>
            </a:pPr>
            <a:endParaRPr lang="en-US" dirty="0" smtClean="0"/>
          </a:p>
          <a:p>
            <a:pPr>
              <a:defRPr/>
            </a:pPr>
            <a:r>
              <a:rPr lang="en-US" dirty="0" smtClean="0"/>
              <a:t>Information sources:  </a:t>
            </a:r>
          </a:p>
          <a:p>
            <a:pPr>
              <a:defRPr/>
            </a:pPr>
            <a:r>
              <a:rPr lang="en-US" dirty="0" smtClean="0"/>
              <a:t>Evans, G.A. 2008.  The Whiteflies (Hemiptera: Aleyrodidae) of the World and Their Host Plants and Natural Enemies.  USDA-APHIS.</a:t>
            </a:r>
          </a:p>
          <a:p>
            <a:pPr>
              <a:defRPr/>
            </a:pPr>
            <a:r>
              <a:rPr lang="en-US" dirty="0" smtClean="0"/>
              <a:t>	accessed 2/26/2012 – </a:t>
            </a:r>
          </a:p>
          <a:p>
            <a:pPr>
              <a:defRPr/>
            </a:pPr>
            <a:r>
              <a:rPr lang="en-US" dirty="0" smtClean="0"/>
              <a:t>	http://www.sel.barc.usda.gov:8080/1WF/World-Whitefly-Catalog.pdf</a:t>
            </a:r>
          </a:p>
          <a:p>
            <a:pPr>
              <a:defRPr/>
            </a:pPr>
            <a:r>
              <a:rPr lang="en-US" dirty="0" smtClean="0"/>
              <a:t>Hodges, G.S. 2007. The Fig Whitefly </a:t>
            </a:r>
            <a:r>
              <a:rPr lang="en-US" i="1" dirty="0" smtClean="0"/>
              <a:t>Singhiella simplex </a:t>
            </a:r>
            <a:r>
              <a:rPr lang="en-US" dirty="0" smtClean="0"/>
              <a:t>(Singh) (Hemiptera: Aleyrodidae): A New Exotic Whitefly Found on Ficus Species in South Florida.  FDACS-DPI Pest Alert.</a:t>
            </a:r>
          </a:p>
          <a:p>
            <a:pPr>
              <a:defRPr/>
            </a:pPr>
            <a:r>
              <a:rPr lang="en-US" dirty="0" smtClean="0"/>
              <a:t>	accessed 2/25/2012-</a:t>
            </a:r>
          </a:p>
          <a:p>
            <a:pPr>
              <a:defRPr/>
            </a:pPr>
            <a:r>
              <a:rPr lang="en-US" dirty="0" smtClean="0"/>
              <a:t>	http://www.freshfromflorida.com/pi/pest-alerts/singhiella-simplex.html</a:t>
            </a:r>
          </a:p>
          <a:p>
            <a:pPr>
              <a:defRPr/>
            </a:pPr>
            <a:r>
              <a:rPr lang="en-US" dirty="0" smtClean="0"/>
              <a:t>Legaspi, J.C., C. Mannion, D. Amalin, and B.C. Legaspi, Jr.  2011.  “Life Table Analysis and Development of </a:t>
            </a:r>
            <a:r>
              <a:rPr lang="en-US" i="1" dirty="0" smtClean="0"/>
              <a:t>Singhiella simplex </a:t>
            </a:r>
            <a:r>
              <a:rPr lang="en-US" dirty="0" smtClean="0"/>
              <a:t>(Hemiptera: Aleyrodidae) Under Different Constant Temperatures”.  Annals of the Entomological Society of America, vol. 104, issue 3, pp. 451-458.</a:t>
            </a:r>
          </a:p>
          <a:p>
            <a:pPr>
              <a:defRPr/>
            </a:pPr>
            <a:r>
              <a:rPr lang="en-US" dirty="0" smtClean="0"/>
              <a:t>Stocks, I.C., Florida Department of Agriculture and Consumer Services, Division of Plant Industry.  Personal Communication.  ian.stocks@freshfromflorida.com</a:t>
            </a:r>
          </a:p>
          <a:p>
            <a:pPr>
              <a:defRPr/>
            </a:pPr>
            <a:endParaRPr lang="en-US" dirty="0" smtClean="0"/>
          </a:p>
        </p:txBody>
      </p:sp>
      <p:sp>
        <p:nvSpPr>
          <p:cNvPr id="4" name="Slide Number Placeholder 3"/>
          <p:cNvSpPr>
            <a:spLocks noGrp="1"/>
          </p:cNvSpPr>
          <p:nvPr>
            <p:ph type="sldNum" sz="quarter" idx="5"/>
          </p:nvPr>
        </p:nvSpPr>
        <p:spPr/>
        <p:txBody>
          <a:bodyPr/>
          <a:lstStyle/>
          <a:p>
            <a:pPr>
              <a:defRPr/>
            </a:pPr>
            <a:fld id="{DCED18B2-F973-4E10-A2DA-E5D06611E1C2}" type="slidenum">
              <a:rPr lang="en-US" smtClean="0"/>
              <a:pPr>
                <a:defRPr/>
              </a:pPr>
              <a:t>29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77500" lnSpcReduction="20000"/>
          </a:bodyPr>
          <a:lstStyle/>
          <a:p>
            <a:pPr>
              <a:defRPr/>
            </a:pPr>
            <a:r>
              <a:rPr lang="en-US" dirty="0" smtClean="0"/>
              <a:t>The common name whitefly refers to one family within the Hemiptera–the Aleyrodidae. Unlike other members of the insect order Hemiptera, such as scale insects and mealybugs, adult males and females resemble each other, at least at the field screening level. Of the 1500 known whitefly species worldwide,  at least 60 have been reported from Florida. The greatest whitefly abundance occurs in tropical and subtropical areas, and many species are considered either occasional or serious plant pests, but may become major pests in nursery and greenhouse production.</a:t>
            </a:r>
          </a:p>
          <a:p>
            <a:pPr>
              <a:defRPr/>
            </a:pPr>
            <a:endParaRPr lang="en-US" dirty="0" smtClean="0"/>
          </a:p>
          <a:p>
            <a:pPr>
              <a:defRPr/>
            </a:pPr>
            <a:r>
              <a:rPr lang="en-US" smtClean="0"/>
              <a:t>Adult whiteflies have two pairs of wings (the first pair is referred to as the forewings and the back pair is referred to as the hind wings).  All wings are approximately the same size.  During feeding or while resting on plant material, wings are usually held in a horizontal position over the body (such as in the image above).  Whiteflies may be confused with tiny, powdery moths, since a white, dusty or waxy powder covers the wings. In heavy infestations, clouds of flying whitefly adults may be apparent when the host plant is shaken or disturbed.  Whitefly size is variable, but adults are generally no more than 1/8in (or 3mm) in size. All life stages (eggs, nymphs, puparia, and adults) may be visible on plant material.</a:t>
            </a:r>
          </a:p>
          <a:p>
            <a:pPr>
              <a:defRPr/>
            </a:pPr>
            <a:endParaRPr lang="en-US" dirty="0" smtClean="0"/>
          </a:p>
          <a:p>
            <a:pPr>
              <a:defRPr/>
            </a:pPr>
            <a:r>
              <a:rPr lang="en-US" dirty="0" smtClean="0"/>
              <a:t>Whiteflies have piercing, sucking mouthparts. These straw-like mouthparts pierce plant leaves </a:t>
            </a:r>
            <a:r>
              <a:rPr lang="en-US" smtClean="0"/>
              <a:t>and suck sap.  Most species feed and reproduce on many host plants (polyphagous).  Some species, however, will limit their host range to only a few species.</a:t>
            </a:r>
          </a:p>
          <a:p>
            <a:pPr>
              <a:defRPr/>
            </a:pPr>
            <a:endParaRPr lang="en-US" smtClean="0"/>
          </a:p>
          <a:p>
            <a:pPr>
              <a:defRPr/>
            </a:pPr>
            <a:r>
              <a:rPr lang="en-US" smtClean="0"/>
              <a:t>All whiteflies cause direct feeding damage.  Chlorosis, or yellowing of leaves, may be a sign that a large number of whiteflies are feeding on the host.  Some whitefly species are also capable of transmitting plant diseases such as tomato yellow leaf curl virus, squash leaf curl, cotton leaf crumple, and tomato necrotic dwarf. </a:t>
            </a:r>
            <a:endParaRPr lang="en-US" dirty="0" smtClean="0"/>
          </a:p>
          <a:p>
            <a:pPr>
              <a:defRPr/>
            </a:pPr>
            <a:endParaRPr lang="en-US" dirty="0" smtClean="0"/>
          </a:p>
          <a:p>
            <a:pPr>
              <a:defRPr/>
            </a:pPr>
            <a:endParaRPr lang="en-US" dirty="0" smtClean="0"/>
          </a:p>
          <a:p>
            <a:pPr>
              <a:defRPr/>
            </a:pPr>
            <a:r>
              <a:rPr lang="en-US" dirty="0" smtClean="0"/>
              <a:t>Information sources:</a:t>
            </a:r>
          </a:p>
          <a:p>
            <a:pPr>
              <a:defRPr/>
            </a:pPr>
            <a:r>
              <a:rPr lang="en-US" dirty="0" smtClean="0"/>
              <a:t>Borrer, D.J. and R.E. White.  1970.  Peterson Field Guide to Insects.  Houghton Mifflin Co., New York.  </a:t>
            </a:r>
          </a:p>
          <a:p>
            <a:pPr>
              <a:defRPr/>
            </a:pPr>
            <a:r>
              <a:rPr lang="en-US" dirty="0" smtClean="0"/>
              <a:t>Borrer, D.J., C.A. Triplehorn, N.F. Johnson.  1989.  An Introduction to Insects.  Sixth Edition.  Saunders College Publishing. New York.  </a:t>
            </a:r>
          </a:p>
          <a:p>
            <a:pPr>
              <a:defRPr/>
            </a:pPr>
            <a:r>
              <a:rPr lang="en-US" dirty="0" smtClean="0"/>
              <a:t>Hodges. G.S. and G.A. Evans.  2005.  “An Identification Guide to the Whiteflies (Hemiptera: Aleyrodidae) of the Southeastern United States”.  Florida Entomologist, Volume 88, issue 4, pp. 518-534.  </a:t>
            </a:r>
          </a:p>
          <a:p>
            <a:pPr>
              <a:defRPr/>
            </a:pPr>
            <a:r>
              <a:rPr lang="en-US" dirty="0" smtClean="0"/>
              <a:t>Hodges, G.S., Florida Department of Agriculture and Consumer Services, Division of Plant Industry.  Personal Communication.  greg.hodges@freshfromflorida.com</a:t>
            </a:r>
          </a:p>
          <a:p>
            <a:pPr>
              <a:defRPr/>
            </a:pPr>
            <a:r>
              <a:rPr lang="en-US" smtClean="0"/>
              <a:t>Natwick, E.T. and F. F. Laemmlen.  1993.  “Protection from Phytophagous Insects and Virus Vectors in Honeydew Melons Using Row Covers”.  Florida Entomologist, vol. 76, no. 1, pp. 120-126.</a:t>
            </a:r>
          </a:p>
          <a:p>
            <a:pPr>
              <a:defRPr/>
            </a:pPr>
            <a:r>
              <a:rPr lang="en-US" smtClean="0"/>
              <a:t>	accessed 4/2/2012-</a:t>
            </a:r>
          </a:p>
          <a:p>
            <a:pPr>
              <a:defRPr/>
            </a:pPr>
            <a:r>
              <a:rPr lang="en-US" smtClean="0"/>
              <a:t>	http://www.jstor.org/stable/3496020?seq=1 </a:t>
            </a:r>
          </a:p>
          <a:p>
            <a:pPr>
              <a:defRPr/>
            </a:pPr>
            <a:r>
              <a:rPr lang="en-US" smtClean="0"/>
              <a:t>Stocks</a:t>
            </a:r>
            <a:r>
              <a:rPr lang="en-US" dirty="0" smtClean="0"/>
              <a:t>, I.C., Florida Department of Agriculture and Consumer Services, Division of Plant Industry.  Personal Communication.  ian.stocks@freshfromflorida.com</a:t>
            </a:r>
          </a:p>
          <a:p>
            <a:pPr>
              <a:defRPr/>
            </a:pPr>
            <a:endParaRPr lang="en-US" dirty="0" smtClean="0"/>
          </a:p>
          <a:p>
            <a:pPr>
              <a:defRPr/>
            </a:pPr>
            <a:endParaRPr lang="en-US" dirty="0"/>
          </a:p>
        </p:txBody>
      </p:sp>
      <p:sp>
        <p:nvSpPr>
          <p:cNvPr id="4" name="Slide Number Placeholder 3"/>
          <p:cNvSpPr>
            <a:spLocks noGrp="1"/>
          </p:cNvSpPr>
          <p:nvPr>
            <p:ph type="sldNum" sz="quarter" idx="5"/>
          </p:nvPr>
        </p:nvSpPr>
        <p:spPr/>
        <p:txBody>
          <a:bodyPr/>
          <a:lstStyle/>
          <a:p>
            <a:pPr>
              <a:defRPr/>
            </a:pPr>
            <a:fld id="{C55CB02C-3074-4429-ACA9-1A45ECC8A0C4}" type="slidenum">
              <a:rPr lang="en-US" smtClean="0"/>
              <a:pPr>
                <a:defRPr/>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3096919-4865-4214-B5A1-5F8441163011}" type="slidenum">
              <a:rPr lang="en-US" smtClean="0"/>
              <a:pPr>
                <a:defRPr/>
              </a:pPr>
              <a:t>30</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92500" lnSpcReduction="10000"/>
          </a:bodyPr>
          <a:lstStyle/>
          <a:p>
            <a:pPr>
              <a:defRPr/>
            </a:pPr>
            <a:r>
              <a:rPr lang="en-US" dirty="0" smtClean="0"/>
              <a:t>This pest is a native of Central America (Belize, Mexico, and Guatemala).  It was detected in Florida in 2009 in Miami-Dade County.  It has also been found in Broward, Monroe, Indian River, and Polk Counties (these last two indicate that it may be able to survive in Central Florida).       </a:t>
            </a:r>
          </a:p>
          <a:p>
            <a:pPr>
              <a:defRPr/>
            </a:pPr>
            <a:endParaRPr lang="en-US" dirty="0" smtClean="0"/>
          </a:p>
          <a:p>
            <a:pPr>
              <a:defRPr/>
            </a:pPr>
            <a:r>
              <a:rPr lang="en-US" dirty="0" smtClean="0"/>
              <a:t>The officially recognized common name is rugose spiraling whitefly, but in some earlier reports it was known as the gumbo limbo spiraling whitefly.</a:t>
            </a:r>
          </a:p>
          <a:p>
            <a:pPr>
              <a:defRPr/>
            </a:pPr>
            <a:endParaRPr lang="en-US" dirty="0" smtClean="0"/>
          </a:p>
          <a:p>
            <a:pPr>
              <a:defRPr/>
            </a:pPr>
            <a:endParaRPr lang="en-US" dirty="0" smtClean="0"/>
          </a:p>
          <a:p>
            <a:pPr>
              <a:defRPr/>
            </a:pPr>
            <a:r>
              <a:rPr lang="en-US" dirty="0" smtClean="0"/>
              <a:t>Information sources:</a:t>
            </a:r>
          </a:p>
          <a:p>
            <a:pPr>
              <a:defRPr/>
            </a:pPr>
            <a:r>
              <a:rPr lang="en-US" dirty="0" smtClean="0"/>
              <a:t>Evans, G.A. 2008.  The Whiteflies (Hemiptera: Aleyrodidae) of the World and Their Host Plants and Natural Enemies.  USDA-APHIS.</a:t>
            </a:r>
          </a:p>
          <a:p>
            <a:pPr>
              <a:defRPr/>
            </a:pPr>
            <a:r>
              <a:rPr lang="en-US" dirty="0" smtClean="0"/>
              <a:t>	accessed 2/26/2012 – </a:t>
            </a:r>
          </a:p>
          <a:p>
            <a:pPr>
              <a:defRPr/>
            </a:pPr>
            <a:r>
              <a:rPr lang="en-US" dirty="0" smtClean="0"/>
              <a:t>	http://www.sel.barc.usda.gov:8080/1WF/World-Whitefly-Catalog.pdf</a:t>
            </a:r>
          </a:p>
          <a:p>
            <a:pPr>
              <a:defRPr/>
            </a:pPr>
            <a:r>
              <a:rPr lang="en-US" dirty="0" smtClean="0"/>
              <a:t>Stocks, I.C.  2012. The Rugose Spiraling Whitefly, </a:t>
            </a:r>
            <a:r>
              <a:rPr lang="en-US" i="1" dirty="0" smtClean="0"/>
              <a:t>Aleurodicus rugioperculatus </a:t>
            </a:r>
            <a:r>
              <a:rPr lang="en-US" dirty="0" smtClean="0"/>
              <a:t>Martin, a New Exotic Whitefly in South Florida (Hemiptera: Aleyrodidae).  FDACS-DPI Pest Alert.</a:t>
            </a:r>
          </a:p>
          <a:p>
            <a:pPr>
              <a:defRPr/>
            </a:pPr>
            <a:r>
              <a:rPr lang="en-US" dirty="0" smtClean="0"/>
              <a:t>	accessed 2/25/2012 –</a:t>
            </a:r>
          </a:p>
          <a:p>
            <a:pPr>
              <a:defRPr/>
            </a:pPr>
            <a:r>
              <a:rPr lang="en-US" dirty="0" smtClean="0"/>
              <a:t>	http://www.freshfromflorida.com/pi/pest-alerts/pdf/aleurodicus-rugioperculatus-pest-alert.pdf  </a:t>
            </a:r>
          </a:p>
          <a:p>
            <a:pPr>
              <a:defRPr/>
            </a:pPr>
            <a:r>
              <a:rPr lang="en-US" dirty="0" smtClean="0"/>
              <a:t>Stocks, I.C., Florida Department of Agriculture and Consumer Services, Division of Plant Industry.  Personal Communication.  ian.stocks@freshfromflorida.com</a:t>
            </a:r>
          </a:p>
          <a:p>
            <a:pPr>
              <a:defRPr/>
            </a:pPr>
            <a:endParaRPr lang="en-US" dirty="0"/>
          </a:p>
        </p:txBody>
      </p:sp>
      <p:sp>
        <p:nvSpPr>
          <p:cNvPr id="4" name="Slide Number Placeholder 3"/>
          <p:cNvSpPr>
            <a:spLocks noGrp="1"/>
          </p:cNvSpPr>
          <p:nvPr>
            <p:ph type="sldNum" sz="quarter" idx="5"/>
          </p:nvPr>
        </p:nvSpPr>
        <p:spPr/>
        <p:txBody>
          <a:bodyPr/>
          <a:lstStyle/>
          <a:p>
            <a:pPr>
              <a:defRPr/>
            </a:pPr>
            <a:fld id="{89D8C707-32F2-44B7-83EC-2D4319952DA2}" type="slidenum">
              <a:rPr lang="en-US" smtClean="0"/>
              <a:pPr>
                <a:defRPr/>
              </a:pPr>
              <a:t>31</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p:spPr>
        <p:txBody>
          <a:bodyPr/>
          <a:lstStyle/>
          <a:p>
            <a:r>
              <a:rPr lang="en-US" smtClean="0"/>
              <a:t>This map is current as of April 2012.  For the most up to date map, please contact Ian Stocks, taxonomic specialist at FDCAS-DPI  - ian.stocks@freshfromflorida.com or 352-372-3505 ext. 183.</a:t>
            </a:r>
          </a:p>
          <a:p>
            <a:endParaRPr lang="en-US" smtClean="0"/>
          </a:p>
        </p:txBody>
      </p:sp>
      <p:sp>
        <p:nvSpPr>
          <p:cNvPr id="4" name="Slide Number Placeholder 3"/>
          <p:cNvSpPr>
            <a:spLocks noGrp="1"/>
          </p:cNvSpPr>
          <p:nvPr>
            <p:ph type="sldNum" sz="quarter" idx="5"/>
          </p:nvPr>
        </p:nvSpPr>
        <p:spPr/>
        <p:txBody>
          <a:bodyPr/>
          <a:lstStyle/>
          <a:p>
            <a:pPr>
              <a:defRPr/>
            </a:pPr>
            <a:fld id="{B73BD4F4-F63C-46A1-95C2-EF2786CE1681}" type="slidenum">
              <a:rPr lang="en-US" smtClean="0"/>
              <a:pPr>
                <a:defRPr/>
              </a:pPr>
              <a:t>32</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92500" lnSpcReduction="10000"/>
          </a:bodyPr>
          <a:lstStyle/>
          <a:p>
            <a:pPr>
              <a:defRPr/>
            </a:pPr>
            <a:r>
              <a:rPr lang="en-US" dirty="0" smtClean="0"/>
              <a:t>Adult wings appear to have four light gray dots located horizontally (red arrow) </a:t>
            </a:r>
            <a:r>
              <a:rPr lang="en-US" smtClean="0"/>
              <a:t>and with a light </a:t>
            </a:r>
            <a:r>
              <a:rPr lang="en-US" dirty="0" smtClean="0"/>
              <a:t>gray inverted V-shaped band near the </a:t>
            </a:r>
            <a:r>
              <a:rPr lang="en-US" smtClean="0"/>
              <a:t>tip of the forewings (yellow </a:t>
            </a:r>
            <a:r>
              <a:rPr lang="en-US" dirty="0" smtClean="0"/>
              <a:t>arrow).  They measure a little less than 1/8in or 2.5mm in </a:t>
            </a:r>
            <a:r>
              <a:rPr lang="en-US" smtClean="0"/>
              <a:t>length. These whiteflies are comparatively larger than the “typical” whitefly.</a:t>
            </a:r>
            <a:endParaRPr lang="en-US" dirty="0" smtClean="0"/>
          </a:p>
          <a:p>
            <a:pPr>
              <a:defRPr/>
            </a:pPr>
            <a:endParaRPr lang="en-US" dirty="0" smtClean="0"/>
          </a:p>
          <a:p>
            <a:pPr>
              <a:defRPr/>
            </a:pPr>
            <a:endParaRPr lang="en-US" dirty="0" smtClean="0"/>
          </a:p>
          <a:p>
            <a:pPr>
              <a:defRPr/>
            </a:pPr>
            <a:r>
              <a:rPr lang="en-US" dirty="0" smtClean="0"/>
              <a:t>Information sources:</a:t>
            </a:r>
          </a:p>
          <a:p>
            <a:pPr>
              <a:defRPr/>
            </a:pPr>
            <a:r>
              <a:rPr lang="en-US" dirty="0" smtClean="0"/>
              <a:t>Hodges, G.S., Florida Department of Agriculture and Consumer Services, Division of Plant Industry.  Personal Communication.  greg.hodges@freshfromflorida.com</a:t>
            </a:r>
          </a:p>
          <a:p>
            <a:pPr>
              <a:defRPr/>
            </a:pPr>
            <a:r>
              <a:rPr lang="en-US" dirty="0" smtClean="0"/>
              <a:t>Stocks, I.C., Florida Department of Agriculture and Consumer Services, Division of Plant Industry.  Personal Communication.  ian.stocks@freshfromflorida.com</a:t>
            </a:r>
          </a:p>
          <a:p>
            <a:pPr>
              <a:defRPr/>
            </a:pPr>
            <a:endParaRPr lang="en-US" dirty="0"/>
          </a:p>
        </p:txBody>
      </p:sp>
      <p:sp>
        <p:nvSpPr>
          <p:cNvPr id="4" name="Slide Number Placeholder 3"/>
          <p:cNvSpPr>
            <a:spLocks noGrp="1"/>
          </p:cNvSpPr>
          <p:nvPr>
            <p:ph type="sldNum" sz="quarter" idx="5"/>
          </p:nvPr>
        </p:nvSpPr>
        <p:spPr/>
        <p:txBody>
          <a:bodyPr/>
          <a:lstStyle/>
          <a:p>
            <a:pPr>
              <a:defRPr/>
            </a:pPr>
            <a:fld id="{DECEDD79-98F0-402C-A9BA-14E48A26C6F9}" type="slidenum">
              <a:rPr lang="en-US" smtClean="0"/>
              <a:pPr>
                <a:defRPr/>
              </a:pPr>
              <a:t>33</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92500" lnSpcReduction="10000"/>
          </a:bodyPr>
          <a:lstStyle/>
          <a:p>
            <a:pPr>
              <a:defRPr/>
            </a:pPr>
            <a:r>
              <a:rPr lang="en-US" smtClean="0"/>
              <a:t>All females of the genus </a:t>
            </a:r>
            <a:r>
              <a:rPr lang="en-US" i="1" smtClean="0"/>
              <a:t>Aleurodicus </a:t>
            </a:r>
            <a:r>
              <a:rPr lang="en-US" smtClean="0"/>
              <a:t>lay eggs in a spiral-like pattern on the underside of the leaf (yellow arrows).  Individual eggs are covered by loose tufts of wax. Females of this species apparently will lay their eggs on plants that are not suitable for development, so evidence of spirals is not proof that the host will be infested.  However, numerous plant species do appear to support their development.  </a:t>
            </a:r>
          </a:p>
          <a:p>
            <a:pPr>
              <a:defRPr/>
            </a:pPr>
            <a:endParaRPr lang="en-US" smtClean="0"/>
          </a:p>
          <a:p>
            <a:pPr>
              <a:defRPr/>
            </a:pPr>
            <a:endParaRPr lang="en-US" dirty="0" smtClean="0"/>
          </a:p>
          <a:p>
            <a:pPr>
              <a:defRPr/>
            </a:pPr>
            <a:r>
              <a:rPr lang="en-US" smtClean="0"/>
              <a:t>Information </a:t>
            </a:r>
            <a:r>
              <a:rPr lang="en-US" dirty="0" smtClean="0"/>
              <a:t>sources:</a:t>
            </a:r>
          </a:p>
          <a:p>
            <a:pPr>
              <a:defRPr/>
            </a:pPr>
            <a:r>
              <a:rPr lang="en-US" dirty="0" smtClean="0"/>
              <a:t>Hodges, G.S., Florida Department of Agriculture and Consumer Services, Division of Plant Industry.  Personal Communication.  greg.hodges@freshfromflorida.com</a:t>
            </a:r>
          </a:p>
          <a:p>
            <a:pPr>
              <a:defRPr/>
            </a:pPr>
            <a:r>
              <a:rPr lang="en-US" dirty="0" smtClean="0"/>
              <a:t>Stocks, I.C., Florida Department of Agriculture and Consumer Services, Division of Plant Industry.  Personal Communication.  ian.stocks@freshfromflorida.com</a:t>
            </a:r>
          </a:p>
          <a:p>
            <a:pPr>
              <a:defRPr/>
            </a:pPr>
            <a:endParaRPr lang="en-US" dirty="0"/>
          </a:p>
        </p:txBody>
      </p:sp>
      <p:sp>
        <p:nvSpPr>
          <p:cNvPr id="4" name="Slide Number Placeholder 3"/>
          <p:cNvSpPr>
            <a:spLocks noGrp="1"/>
          </p:cNvSpPr>
          <p:nvPr>
            <p:ph type="sldNum" sz="quarter" idx="5"/>
          </p:nvPr>
        </p:nvSpPr>
        <p:spPr/>
        <p:txBody>
          <a:bodyPr/>
          <a:lstStyle/>
          <a:p>
            <a:pPr>
              <a:defRPr/>
            </a:pPr>
            <a:fld id="{2C73EE70-1504-40D8-8ECF-DBF7112FF4AA}" type="slidenum">
              <a:rPr lang="en-US" smtClean="0"/>
              <a:pPr>
                <a:defRPr/>
              </a:pPr>
              <a:t>34</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92500" lnSpcReduction="10000"/>
          </a:bodyPr>
          <a:lstStyle/>
          <a:p>
            <a:pPr>
              <a:defRPr/>
            </a:pPr>
            <a:r>
              <a:rPr lang="en-US" smtClean="0"/>
              <a:t>Early instars are oval and generally light yellow in color, with a fringe of wax along the margin. In later instars, thin pencils of shiny wax that project from the dorsal surface become more obvious. These occur in all species in this and related genera, but are easily broken off. The number and exact placement of these wax projections varies amongst species, but the pattern is difficult to evaluate in the field. Wax projections and build up seen in Bondar’s nesting whitefly appears different than in rugose spiraling whitefly.  In rugose spiraling whitefly, very little wax build-up around the body occurs until just prior to adult emergence from the puparium, at which time the puparium is lifted from the leaf surface by the pillow, or palisade, of wax (which resemble pill boxes). In Bondar’s nesting whitefly, puparia do not seem to undergo this elevation, but do build up a ring of wax shards that fall randomly in a doughnut-like pattern.  </a:t>
            </a:r>
          </a:p>
          <a:p>
            <a:pPr>
              <a:defRPr/>
            </a:pPr>
            <a:endParaRPr lang="en-US" smtClean="0"/>
          </a:p>
          <a:p>
            <a:pPr>
              <a:defRPr/>
            </a:pPr>
            <a:r>
              <a:rPr lang="en-US" smtClean="0"/>
              <a:t>Immature stages develop only on the underside of the leaves, but sooty mold and wax will cover the upper leaf surface as it falls from the whiteflies above.  Immature stages reach a little more than 1/32in or 1.1mm in length.  The dark color of the middle nymph seen above, usually indicates that it has been parasitized.</a:t>
            </a:r>
          </a:p>
          <a:p>
            <a:pPr>
              <a:defRPr/>
            </a:pPr>
            <a:endParaRPr lang="en-US" dirty="0" smtClean="0"/>
          </a:p>
          <a:p>
            <a:pPr>
              <a:defRPr/>
            </a:pPr>
            <a:endParaRPr lang="en-US" dirty="0" smtClean="0"/>
          </a:p>
          <a:p>
            <a:pPr>
              <a:defRPr/>
            </a:pPr>
            <a:r>
              <a:rPr lang="en-US" dirty="0" smtClean="0"/>
              <a:t>Information sources:</a:t>
            </a:r>
          </a:p>
          <a:p>
            <a:pPr>
              <a:defRPr/>
            </a:pPr>
            <a:r>
              <a:rPr lang="en-US" dirty="0" smtClean="0"/>
              <a:t>Hodges, G.S., Florida Department of Agriculture and Consumer Services, Division of Plant Industry.  Personal Communication.  greg.hodges@freshfromflorida.com</a:t>
            </a:r>
          </a:p>
          <a:p>
            <a:pPr>
              <a:defRPr/>
            </a:pPr>
            <a:r>
              <a:rPr lang="en-US" dirty="0" smtClean="0"/>
              <a:t>Stocks, I.C., Florida Department of Agriculture and Consumer Services, Division of Plant Industry.  Personal Communication.  ian.stocks@freshfromflorida.com</a:t>
            </a:r>
          </a:p>
          <a:p>
            <a:pPr>
              <a:defRPr/>
            </a:pPr>
            <a:endParaRPr lang="en-US" dirty="0"/>
          </a:p>
        </p:txBody>
      </p:sp>
      <p:sp>
        <p:nvSpPr>
          <p:cNvPr id="4" name="Slide Number Placeholder 3"/>
          <p:cNvSpPr>
            <a:spLocks noGrp="1"/>
          </p:cNvSpPr>
          <p:nvPr>
            <p:ph type="sldNum" sz="quarter" idx="5"/>
          </p:nvPr>
        </p:nvSpPr>
        <p:spPr/>
        <p:txBody>
          <a:bodyPr/>
          <a:lstStyle/>
          <a:p>
            <a:pPr>
              <a:defRPr/>
            </a:pPr>
            <a:fld id="{2382D0AF-E008-4E98-949C-D6FE37B7C492}" type="slidenum">
              <a:rPr lang="en-US" smtClean="0"/>
              <a:pPr>
                <a:defRPr/>
              </a:pPr>
              <a:t>35</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p:spPr>
        <p:txBody>
          <a:bodyPr/>
          <a:lstStyle/>
          <a:p>
            <a:r>
              <a:rPr lang="en-US" smtClean="0"/>
              <a:t>Under laboratory conditions, the lifecycle is approximately one month long but is lengthened to approximately 60 days at 68˚F (20˚C).  At approximately 77˚F (25˚C) the lifecycle is about 40 days.  Once temperatures reach the 80’s (&gt;26.5˚C), the life cycle takes about 31 days.  </a:t>
            </a:r>
          </a:p>
          <a:p>
            <a:endParaRPr lang="en-US" smtClean="0"/>
          </a:p>
          <a:p>
            <a:r>
              <a:rPr lang="en-US" smtClean="0"/>
              <a:t>The time for eggs to hatch is longest under cooler temperatures taking approximately 16 days at 68˚F (20˚C), approximately 10 days at 77˚F (25˚C) and approximately 8 days when temperatures reach the 80’s (&lt;26.5˚C).  Although populations of this whitefly can decrease during the winter months, it can live year round in southern Florida.</a:t>
            </a:r>
          </a:p>
          <a:p>
            <a:endParaRPr lang="en-US" smtClean="0"/>
          </a:p>
          <a:p>
            <a:endParaRPr lang="en-US" smtClean="0"/>
          </a:p>
          <a:p>
            <a:r>
              <a:rPr lang="en-US" smtClean="0"/>
              <a:t>Information sources:</a:t>
            </a:r>
          </a:p>
          <a:p>
            <a:r>
              <a:rPr lang="en-US" smtClean="0"/>
              <a:t>Mannion, C. 2011. Unpublished research.  </a:t>
            </a:r>
          </a:p>
          <a:p>
            <a:endParaRPr lang="en-US" smtClean="0"/>
          </a:p>
          <a:p>
            <a:endParaRPr lang="en-US" smtClean="0"/>
          </a:p>
        </p:txBody>
      </p:sp>
      <p:sp>
        <p:nvSpPr>
          <p:cNvPr id="4" name="Slide Number Placeholder 3"/>
          <p:cNvSpPr>
            <a:spLocks noGrp="1"/>
          </p:cNvSpPr>
          <p:nvPr>
            <p:ph type="sldNum" sz="quarter" idx="5"/>
          </p:nvPr>
        </p:nvSpPr>
        <p:spPr/>
        <p:txBody>
          <a:bodyPr/>
          <a:lstStyle/>
          <a:p>
            <a:pPr>
              <a:defRPr/>
            </a:pPr>
            <a:fld id="{3AC3103A-3091-474C-B5A5-CFFED3E0003D}" type="slidenum">
              <a:rPr lang="en-US" smtClean="0"/>
              <a:pPr>
                <a:defRPr/>
              </a:pPr>
              <a:t>36</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25000" lnSpcReduction="20000"/>
          </a:bodyPr>
          <a:lstStyle/>
          <a:p>
            <a:pPr>
              <a:defRPr/>
            </a:pPr>
            <a:r>
              <a:rPr lang="en-US" b="1" i="1" smtClean="0"/>
              <a:t>The hosts in bold below will be provided in the pest managers CEU, the entire list will remain in the PowerPoint for extension faculty reference. </a:t>
            </a:r>
            <a:endParaRPr lang="en-US" b="1" smtClean="0"/>
          </a:p>
          <a:p>
            <a:pPr>
              <a:defRPr/>
            </a:pPr>
            <a:endParaRPr lang="en-US" smtClean="0"/>
          </a:p>
          <a:p>
            <a:pPr>
              <a:defRPr/>
            </a:pPr>
            <a:r>
              <a:rPr lang="en-US" smtClean="0"/>
              <a:t>Remember, in general, in order to be reported as a host, puparia would have to be found on the plant. </a:t>
            </a:r>
          </a:p>
          <a:p>
            <a:pPr>
              <a:defRPr/>
            </a:pPr>
            <a:endParaRPr lang="en-US" smtClean="0"/>
          </a:p>
          <a:p>
            <a:pPr>
              <a:defRPr/>
            </a:pPr>
            <a:r>
              <a:rPr lang="en-US" smtClean="0"/>
              <a:t>There are many hosts recorded for this pest.  </a:t>
            </a:r>
          </a:p>
          <a:p>
            <a:pPr>
              <a:defRPr/>
            </a:pPr>
            <a:endParaRPr lang="en-US" smtClean="0"/>
          </a:p>
          <a:p>
            <a:pPr>
              <a:defRPr/>
            </a:pPr>
            <a:r>
              <a:rPr lang="en-US" i="1" smtClean="0">
                <a:cs typeface="Arial" charset="0"/>
              </a:rPr>
              <a:t>Acalypha wilkesiana </a:t>
            </a:r>
            <a:r>
              <a:rPr lang="en-US" smtClean="0">
                <a:cs typeface="Arial" charset="0"/>
              </a:rPr>
              <a:t>(Copperleaf)</a:t>
            </a:r>
          </a:p>
          <a:p>
            <a:pPr>
              <a:defRPr/>
            </a:pPr>
            <a:r>
              <a:rPr lang="en-US" b="1" i="1" smtClean="0"/>
              <a:t>Adonidia merrillii </a:t>
            </a:r>
            <a:r>
              <a:rPr lang="en-US" b="1" smtClean="0"/>
              <a:t>(Manila palm)</a:t>
            </a:r>
            <a:endParaRPr lang="en-US" b="1" i="1" smtClean="0"/>
          </a:p>
          <a:p>
            <a:pPr>
              <a:defRPr/>
            </a:pPr>
            <a:r>
              <a:rPr lang="en-US" i="1" smtClean="0">
                <a:cs typeface="Arial" charset="0"/>
              </a:rPr>
              <a:t>Annona sp. </a:t>
            </a:r>
            <a:r>
              <a:rPr lang="en-US" smtClean="0">
                <a:cs typeface="Arial" charset="0"/>
              </a:rPr>
              <a:t>(Soursop)</a:t>
            </a:r>
          </a:p>
          <a:p>
            <a:pPr>
              <a:defRPr/>
            </a:pPr>
            <a:r>
              <a:rPr lang="en-US" i="1" smtClean="0">
                <a:cs typeface="Arial" charset="0"/>
              </a:rPr>
              <a:t>Araucaria heterophylla (Norfolk island pine)</a:t>
            </a:r>
          </a:p>
          <a:p>
            <a:pPr>
              <a:defRPr/>
            </a:pPr>
            <a:r>
              <a:rPr lang="en-US" i="1" smtClean="0"/>
              <a:t>Brassica rapa </a:t>
            </a:r>
            <a:r>
              <a:rPr lang="en-US" smtClean="0"/>
              <a:t>(Field mustard or turnip)</a:t>
            </a:r>
            <a:endParaRPr lang="en-US" i="1" smtClean="0"/>
          </a:p>
          <a:p>
            <a:pPr>
              <a:defRPr/>
            </a:pPr>
            <a:r>
              <a:rPr lang="en-US" b="1" i="1" smtClean="0">
                <a:cs typeface="Arial" charset="0"/>
              </a:rPr>
              <a:t>Bucida buceras </a:t>
            </a:r>
            <a:r>
              <a:rPr lang="en-US" b="1" smtClean="0">
                <a:cs typeface="Arial" charset="0"/>
              </a:rPr>
              <a:t>(Florida black olive)</a:t>
            </a:r>
          </a:p>
          <a:p>
            <a:pPr>
              <a:defRPr/>
            </a:pPr>
            <a:r>
              <a:rPr lang="en-US" b="1" i="1" smtClean="0">
                <a:cs typeface="Arial" charset="0"/>
              </a:rPr>
              <a:t>Bursera simaruba </a:t>
            </a:r>
            <a:r>
              <a:rPr lang="en-US" b="1" smtClean="0">
                <a:cs typeface="Arial" charset="0"/>
              </a:rPr>
              <a:t>(Gumbo limbo)</a:t>
            </a:r>
          </a:p>
          <a:p>
            <a:pPr>
              <a:defRPr/>
            </a:pPr>
            <a:r>
              <a:rPr lang="en-US" b="1" i="1" smtClean="0">
                <a:cs typeface="Arial" charset="0"/>
              </a:rPr>
              <a:t>Calophyllum </a:t>
            </a:r>
            <a:r>
              <a:rPr lang="en-US" b="1" i="1" smtClean="0"/>
              <a:t>inophyllum </a:t>
            </a:r>
            <a:r>
              <a:rPr lang="en-US" b="1" smtClean="0"/>
              <a:t>(Foraha or Tamanu)</a:t>
            </a:r>
            <a:endParaRPr lang="en-US" b="1" i="1" smtClean="0"/>
          </a:p>
          <a:p>
            <a:pPr>
              <a:defRPr/>
            </a:pPr>
            <a:r>
              <a:rPr lang="en-US" i="1" smtClean="0">
                <a:cs typeface="Arial" charset="0"/>
              </a:rPr>
              <a:t>Catharanthus roseus </a:t>
            </a:r>
            <a:r>
              <a:rPr lang="en-US" smtClean="0">
                <a:cs typeface="Arial" charset="0"/>
              </a:rPr>
              <a:t>(Madagascar periwinkle)</a:t>
            </a:r>
          </a:p>
          <a:p>
            <a:pPr>
              <a:defRPr/>
            </a:pPr>
            <a:r>
              <a:rPr lang="en-US" b="1" i="1" smtClean="0">
                <a:cs typeface="Arial" charset="0"/>
              </a:rPr>
              <a:t>Chrysobalanus icaco (</a:t>
            </a:r>
            <a:r>
              <a:rPr lang="en-US" b="1" smtClean="0">
                <a:cs typeface="Arial" charset="0"/>
              </a:rPr>
              <a:t>Cocoplum) </a:t>
            </a:r>
          </a:p>
          <a:p>
            <a:pPr>
              <a:defRPr/>
            </a:pPr>
            <a:r>
              <a:rPr lang="en-US" b="1" i="1" smtClean="0">
                <a:cs typeface="Arial" charset="0"/>
              </a:rPr>
              <a:t>Chrysophyllum oliviforme </a:t>
            </a:r>
            <a:r>
              <a:rPr lang="en-US" b="1" smtClean="0">
                <a:cs typeface="Arial" charset="0"/>
              </a:rPr>
              <a:t>(Satinleaf)</a:t>
            </a:r>
          </a:p>
          <a:p>
            <a:pPr>
              <a:defRPr/>
            </a:pPr>
            <a:r>
              <a:rPr lang="en-US" i="1" smtClean="0"/>
              <a:t>Coccothrinax </a:t>
            </a:r>
            <a:r>
              <a:rPr lang="en-US" smtClean="0"/>
              <a:t>sp. (Palm)</a:t>
            </a:r>
          </a:p>
          <a:p>
            <a:pPr>
              <a:defRPr/>
            </a:pPr>
            <a:r>
              <a:rPr lang="en-US" b="1" i="1" smtClean="0">
                <a:cs typeface="Arial" charset="0"/>
              </a:rPr>
              <a:t>Cocos nucifera </a:t>
            </a:r>
            <a:r>
              <a:rPr lang="en-US" b="1" smtClean="0">
                <a:cs typeface="Arial" charset="0"/>
              </a:rPr>
              <a:t>(Coconut palm)</a:t>
            </a:r>
          </a:p>
          <a:p>
            <a:pPr>
              <a:defRPr/>
            </a:pPr>
            <a:r>
              <a:rPr lang="en-US" i="1" smtClean="0">
                <a:cs typeface="Arial" charset="0"/>
              </a:rPr>
              <a:t>Conocarpus erectus </a:t>
            </a:r>
            <a:r>
              <a:rPr lang="en-US" smtClean="0">
                <a:cs typeface="Arial" charset="0"/>
              </a:rPr>
              <a:t>(Buttonwood)</a:t>
            </a:r>
          </a:p>
          <a:p>
            <a:pPr>
              <a:defRPr/>
            </a:pPr>
            <a:r>
              <a:rPr lang="en-US" i="1" smtClean="0">
                <a:cs typeface="Arial" charset="0"/>
              </a:rPr>
              <a:t>Cordyline fruticosa </a:t>
            </a:r>
            <a:r>
              <a:rPr lang="en-US" smtClean="0">
                <a:cs typeface="Arial" charset="0"/>
              </a:rPr>
              <a:t>(Hawaiian ti)</a:t>
            </a:r>
          </a:p>
          <a:p>
            <a:pPr>
              <a:defRPr/>
            </a:pPr>
            <a:r>
              <a:rPr lang="en-US" i="1" smtClean="0">
                <a:cs typeface="Arial" charset="0"/>
              </a:rPr>
              <a:t>Dictyosperma album </a:t>
            </a:r>
            <a:r>
              <a:rPr lang="en-US" smtClean="0">
                <a:cs typeface="Arial" charset="0"/>
              </a:rPr>
              <a:t>(Hurricane palm)</a:t>
            </a:r>
          </a:p>
          <a:p>
            <a:pPr>
              <a:defRPr/>
            </a:pPr>
            <a:r>
              <a:rPr lang="en-US" i="1" smtClean="0"/>
              <a:t>Dypsis decaryi </a:t>
            </a:r>
            <a:r>
              <a:rPr lang="en-US" smtClean="0"/>
              <a:t>(Triangle palm)</a:t>
            </a:r>
            <a:endParaRPr lang="en-US" i="1" smtClean="0"/>
          </a:p>
          <a:p>
            <a:pPr>
              <a:defRPr/>
            </a:pPr>
            <a:r>
              <a:rPr lang="en-US" b="1" i="1" smtClean="0">
                <a:cs typeface="Arial" charset="0"/>
              </a:rPr>
              <a:t>Dypsis lutescens </a:t>
            </a:r>
            <a:r>
              <a:rPr lang="en-US" b="1" smtClean="0">
                <a:cs typeface="Arial" charset="0"/>
              </a:rPr>
              <a:t>(Areca palm)</a:t>
            </a:r>
          </a:p>
          <a:p>
            <a:pPr>
              <a:defRPr/>
            </a:pPr>
            <a:r>
              <a:rPr lang="en-US" i="1" smtClean="0"/>
              <a:t>Eugenia axillaris </a:t>
            </a:r>
            <a:r>
              <a:rPr lang="en-US" smtClean="0"/>
              <a:t>(White Stopper)</a:t>
            </a:r>
            <a:endParaRPr lang="en-US" i="1" smtClean="0"/>
          </a:p>
          <a:p>
            <a:pPr>
              <a:defRPr/>
            </a:pPr>
            <a:r>
              <a:rPr lang="en-US" i="1" smtClean="0"/>
              <a:t>Eugenia uniflora </a:t>
            </a:r>
            <a:r>
              <a:rPr lang="en-US" smtClean="0"/>
              <a:t>(Surinam cherry)</a:t>
            </a:r>
            <a:endParaRPr lang="en-US" i="1" smtClean="0"/>
          </a:p>
          <a:p>
            <a:pPr>
              <a:defRPr/>
            </a:pPr>
            <a:r>
              <a:rPr lang="en-US" i="1" smtClean="0">
                <a:cs typeface="Arial" charset="0"/>
              </a:rPr>
              <a:t>Ficus aurea </a:t>
            </a:r>
            <a:r>
              <a:rPr lang="en-US" smtClean="0">
                <a:cs typeface="Arial" charset="0"/>
              </a:rPr>
              <a:t>(Strangler fig)</a:t>
            </a:r>
          </a:p>
          <a:p>
            <a:pPr>
              <a:defRPr/>
            </a:pPr>
            <a:r>
              <a:rPr lang="en-US" i="1" smtClean="0">
                <a:cs typeface="Arial" charset="0"/>
              </a:rPr>
              <a:t>Ficus carica </a:t>
            </a:r>
            <a:r>
              <a:rPr lang="en-US" smtClean="0">
                <a:cs typeface="Arial" charset="0"/>
              </a:rPr>
              <a:t>(Edible fig)</a:t>
            </a:r>
          </a:p>
          <a:p>
            <a:pPr>
              <a:defRPr/>
            </a:pPr>
            <a:r>
              <a:rPr lang="en-US" i="1" smtClean="0">
                <a:cs typeface="Arial" charset="0"/>
              </a:rPr>
              <a:t>Hyophorbe verschaffeltii </a:t>
            </a:r>
            <a:r>
              <a:rPr lang="en-US" smtClean="0">
                <a:cs typeface="Arial" charset="0"/>
              </a:rPr>
              <a:t>(Spindle palm)</a:t>
            </a:r>
          </a:p>
          <a:p>
            <a:pPr>
              <a:defRPr/>
            </a:pPr>
            <a:r>
              <a:rPr lang="en-US" b="1" i="1" smtClean="0">
                <a:cs typeface="Arial" charset="0"/>
              </a:rPr>
              <a:t>Mangifera indica </a:t>
            </a:r>
            <a:r>
              <a:rPr lang="en-US" b="1" smtClean="0">
                <a:cs typeface="Arial" charset="0"/>
              </a:rPr>
              <a:t>(Mango)</a:t>
            </a:r>
          </a:p>
          <a:p>
            <a:pPr>
              <a:defRPr/>
            </a:pPr>
            <a:r>
              <a:rPr lang="en-US" i="1" smtClean="0">
                <a:cs typeface="Arial" charset="0"/>
              </a:rPr>
              <a:t>Manilkara roxburghiana</a:t>
            </a:r>
          </a:p>
          <a:p>
            <a:pPr>
              <a:defRPr/>
            </a:pPr>
            <a:r>
              <a:rPr lang="en-US" i="1" smtClean="0"/>
              <a:t>Manilkara zapota </a:t>
            </a:r>
            <a:r>
              <a:rPr lang="en-US" smtClean="0"/>
              <a:t>(Sapodilla)</a:t>
            </a:r>
            <a:endParaRPr lang="en-US" i="1" smtClean="0"/>
          </a:p>
          <a:p>
            <a:pPr>
              <a:defRPr/>
            </a:pPr>
            <a:r>
              <a:rPr lang="en-US" i="1" smtClean="0">
                <a:cs typeface="Arial" charset="0"/>
              </a:rPr>
              <a:t>Myrica cerifera </a:t>
            </a:r>
            <a:r>
              <a:rPr lang="en-US" smtClean="0">
                <a:cs typeface="Arial" charset="0"/>
              </a:rPr>
              <a:t>(Wax myrtle)</a:t>
            </a:r>
          </a:p>
          <a:p>
            <a:pPr>
              <a:defRPr/>
            </a:pPr>
            <a:r>
              <a:rPr lang="en-US" i="1" smtClean="0"/>
              <a:t>Myrcianthes fragrans </a:t>
            </a:r>
            <a:r>
              <a:rPr lang="en-US" smtClean="0"/>
              <a:t>(Simpson’s stopper)</a:t>
            </a:r>
            <a:endParaRPr lang="en-US" i="1" smtClean="0"/>
          </a:p>
          <a:p>
            <a:pPr>
              <a:defRPr/>
            </a:pPr>
            <a:r>
              <a:rPr lang="en-US" i="1" smtClean="0">
                <a:cs typeface="Arial" charset="0"/>
              </a:rPr>
              <a:t>Musa sp. </a:t>
            </a:r>
            <a:r>
              <a:rPr lang="en-US" smtClean="0">
                <a:cs typeface="Arial" charset="0"/>
              </a:rPr>
              <a:t>(Banana)</a:t>
            </a:r>
          </a:p>
          <a:p>
            <a:pPr>
              <a:defRPr/>
            </a:pPr>
            <a:r>
              <a:rPr lang="en-US" i="1" smtClean="0">
                <a:cs typeface="Arial" charset="0"/>
              </a:rPr>
              <a:t>Parthenocissus quinquefolia </a:t>
            </a:r>
            <a:r>
              <a:rPr lang="en-US" smtClean="0">
                <a:cs typeface="Arial" charset="0"/>
              </a:rPr>
              <a:t>(Virginia creeper)</a:t>
            </a:r>
          </a:p>
          <a:p>
            <a:pPr>
              <a:defRPr/>
            </a:pPr>
            <a:r>
              <a:rPr lang="en-US" b="1" i="1" smtClean="0">
                <a:cs typeface="Arial" charset="0"/>
              </a:rPr>
              <a:t>Persea americana </a:t>
            </a:r>
            <a:r>
              <a:rPr lang="en-US" b="1" smtClean="0">
                <a:cs typeface="Arial" charset="0"/>
              </a:rPr>
              <a:t>(Avocado)</a:t>
            </a:r>
          </a:p>
          <a:p>
            <a:pPr>
              <a:defRPr/>
            </a:pPr>
            <a:r>
              <a:rPr lang="en-US" b="1" i="1" smtClean="0">
                <a:cs typeface="Arial" charset="0"/>
              </a:rPr>
              <a:t>Phoenix roebelenii </a:t>
            </a:r>
            <a:r>
              <a:rPr lang="en-US" b="1" smtClean="0">
                <a:cs typeface="Arial" charset="0"/>
              </a:rPr>
              <a:t>(Pigmy palm)</a:t>
            </a:r>
          </a:p>
          <a:p>
            <a:pPr>
              <a:defRPr/>
            </a:pPr>
            <a:r>
              <a:rPr lang="en-US" i="1" smtClean="0"/>
              <a:t>Pinanga coronata</a:t>
            </a:r>
            <a:r>
              <a:rPr lang="en-US" smtClean="0"/>
              <a:t> (Ivory cane palm)</a:t>
            </a:r>
          </a:p>
          <a:p>
            <a:pPr>
              <a:defRPr/>
            </a:pPr>
            <a:r>
              <a:rPr lang="en-US" i="1" smtClean="0"/>
              <a:t>Pithecellobium keyense </a:t>
            </a:r>
            <a:r>
              <a:rPr lang="en-US" smtClean="0"/>
              <a:t>(Florida Keys blackbead)</a:t>
            </a:r>
            <a:r>
              <a:rPr lang="en-US" i="1" smtClean="0"/>
              <a:t>	</a:t>
            </a:r>
          </a:p>
          <a:p>
            <a:pPr>
              <a:defRPr/>
            </a:pPr>
            <a:r>
              <a:rPr lang="en-US" i="1" smtClean="0"/>
              <a:t>Psidium guajava </a:t>
            </a:r>
            <a:r>
              <a:rPr lang="en-US" smtClean="0"/>
              <a:t>(guava)</a:t>
            </a:r>
            <a:endParaRPr lang="en-US" i="1" smtClean="0"/>
          </a:p>
          <a:p>
            <a:pPr>
              <a:defRPr/>
            </a:pPr>
            <a:r>
              <a:rPr lang="en-US" b="1" i="1" smtClean="0">
                <a:cs typeface="Arial" charset="0"/>
              </a:rPr>
              <a:t>Quercus virginiana </a:t>
            </a:r>
            <a:r>
              <a:rPr lang="en-US" b="1" smtClean="0">
                <a:cs typeface="Arial" charset="0"/>
              </a:rPr>
              <a:t>(Live oak)</a:t>
            </a:r>
          </a:p>
          <a:p>
            <a:pPr>
              <a:defRPr/>
            </a:pPr>
            <a:r>
              <a:rPr lang="en-US" i="1" smtClean="0"/>
              <a:t>Rosa</a:t>
            </a:r>
            <a:r>
              <a:rPr lang="en-US" smtClean="0"/>
              <a:t> sp.</a:t>
            </a:r>
          </a:p>
          <a:p>
            <a:pPr>
              <a:defRPr/>
            </a:pPr>
            <a:r>
              <a:rPr lang="en-US" i="1" smtClean="0">
                <a:cs typeface="Arial" charset="0"/>
              </a:rPr>
              <a:t>Sabal palmetto </a:t>
            </a:r>
            <a:r>
              <a:rPr lang="en-US" smtClean="0">
                <a:cs typeface="Arial" charset="0"/>
              </a:rPr>
              <a:t>(Sabal palm)</a:t>
            </a:r>
          </a:p>
          <a:p>
            <a:pPr>
              <a:defRPr/>
            </a:pPr>
            <a:r>
              <a:rPr lang="en-US" i="1" smtClean="0"/>
              <a:t>Sagittaria latifolia </a:t>
            </a:r>
            <a:r>
              <a:rPr lang="en-US" smtClean="0"/>
              <a:t>(Broadleaf arrowhead)</a:t>
            </a:r>
          </a:p>
          <a:p>
            <a:pPr>
              <a:defRPr/>
            </a:pPr>
            <a:r>
              <a:rPr lang="en-US" i="1" smtClean="0">
                <a:cs typeface="Arial" charset="0"/>
              </a:rPr>
              <a:t>Schinus terebinthifolius </a:t>
            </a:r>
            <a:r>
              <a:rPr lang="en-US" smtClean="0">
                <a:cs typeface="Arial" charset="0"/>
              </a:rPr>
              <a:t>(Brazilian pepper)</a:t>
            </a:r>
          </a:p>
          <a:p>
            <a:pPr>
              <a:defRPr/>
            </a:pPr>
            <a:r>
              <a:rPr lang="en-US" i="1" smtClean="0"/>
              <a:t>Sideroxylon foetidissimum </a:t>
            </a:r>
            <a:r>
              <a:rPr lang="en-US" smtClean="0"/>
              <a:t>(False Mastic)</a:t>
            </a:r>
            <a:endParaRPr lang="en-US" i="1" smtClean="0"/>
          </a:p>
          <a:p>
            <a:pPr>
              <a:defRPr/>
            </a:pPr>
            <a:r>
              <a:rPr lang="en-US" i="1" smtClean="0"/>
              <a:t>Sideroxylon salicifolium </a:t>
            </a:r>
            <a:r>
              <a:rPr lang="en-US" smtClean="0"/>
              <a:t>(Willow)</a:t>
            </a:r>
            <a:endParaRPr lang="en-US" i="1" smtClean="0"/>
          </a:p>
          <a:p>
            <a:pPr>
              <a:defRPr/>
            </a:pPr>
            <a:r>
              <a:rPr lang="en-US" i="1" smtClean="0">
                <a:cs typeface="Arial" charset="0"/>
              </a:rPr>
              <a:t>Simarouba glauca </a:t>
            </a:r>
            <a:r>
              <a:rPr lang="en-US" smtClean="0">
                <a:cs typeface="Arial" charset="0"/>
              </a:rPr>
              <a:t>(</a:t>
            </a:r>
            <a:r>
              <a:rPr lang="en-US" smtClean="0">
                <a:latin typeface="Arial" charset="0"/>
                <a:cs typeface="Arial" charset="0"/>
              </a:rPr>
              <a:t>Paradise tree)</a:t>
            </a:r>
            <a:endParaRPr lang="en-US" smtClean="0">
              <a:cs typeface="Arial" charset="0"/>
            </a:endParaRPr>
          </a:p>
          <a:p>
            <a:pPr>
              <a:defRPr/>
            </a:pPr>
            <a:r>
              <a:rPr lang="en-US" i="1" smtClean="0">
                <a:cs typeface="Arial" charset="0"/>
              </a:rPr>
              <a:t>Smilax auriculata </a:t>
            </a:r>
            <a:r>
              <a:rPr lang="en-US" smtClean="0">
                <a:cs typeface="Arial" charset="0"/>
              </a:rPr>
              <a:t>(</a:t>
            </a:r>
            <a:r>
              <a:rPr lang="en-US" smtClean="0">
                <a:latin typeface="Arial" charset="0"/>
                <a:cs typeface="Arial" charset="0"/>
              </a:rPr>
              <a:t>Earleaf greenbrier)</a:t>
            </a:r>
            <a:endParaRPr lang="en-US" smtClean="0">
              <a:cs typeface="Arial" charset="0"/>
            </a:endParaRPr>
          </a:p>
          <a:p>
            <a:pPr>
              <a:defRPr/>
            </a:pPr>
            <a:r>
              <a:rPr lang="en-US" i="1" smtClean="0">
                <a:cs typeface="Arial" charset="0"/>
              </a:rPr>
              <a:t>Spondias </a:t>
            </a:r>
            <a:r>
              <a:rPr lang="en-US" i="1" smtClean="0"/>
              <a:t>mombin </a:t>
            </a:r>
            <a:r>
              <a:rPr lang="en-US" smtClean="0"/>
              <a:t>(Yellow mombin)</a:t>
            </a:r>
            <a:endParaRPr lang="en-US" i="1" smtClean="0"/>
          </a:p>
          <a:p>
            <a:pPr>
              <a:defRPr/>
            </a:pPr>
            <a:r>
              <a:rPr lang="en-US" i="1" smtClean="0">
                <a:cs typeface="Arial" charset="0"/>
              </a:rPr>
              <a:t>Spondias purpurea </a:t>
            </a:r>
            <a:r>
              <a:rPr lang="en-US" smtClean="0">
                <a:cs typeface="Arial" charset="0"/>
              </a:rPr>
              <a:t>(Purple mombin)</a:t>
            </a:r>
            <a:endParaRPr lang="en-US" i="1" smtClean="0">
              <a:cs typeface="Arial" charset="0"/>
            </a:endParaRPr>
          </a:p>
          <a:p>
            <a:pPr>
              <a:defRPr/>
            </a:pPr>
            <a:r>
              <a:rPr lang="en-US" b="1" i="1" smtClean="0">
                <a:cs typeface="Arial" charset="0"/>
              </a:rPr>
              <a:t>Strelitzia nicolai </a:t>
            </a:r>
            <a:r>
              <a:rPr lang="en-US" b="1" smtClean="0">
                <a:cs typeface="Arial" charset="0"/>
              </a:rPr>
              <a:t>(White bird of paradise)</a:t>
            </a:r>
          </a:p>
          <a:p>
            <a:pPr>
              <a:defRPr/>
            </a:pPr>
            <a:r>
              <a:rPr lang="en-US" i="1" smtClean="0">
                <a:cs typeface="Arial" charset="0"/>
              </a:rPr>
              <a:t>Strelitzia reginae </a:t>
            </a:r>
            <a:r>
              <a:rPr lang="en-US" smtClean="0">
                <a:cs typeface="Arial" charset="0"/>
              </a:rPr>
              <a:t>(Bird of paradise)</a:t>
            </a:r>
          </a:p>
          <a:p>
            <a:pPr>
              <a:defRPr/>
            </a:pPr>
            <a:r>
              <a:rPr lang="en-US" i="1" smtClean="0"/>
              <a:t>Syzygium cumini </a:t>
            </a:r>
            <a:r>
              <a:rPr lang="en-US" smtClean="0"/>
              <a:t>(Java plum)</a:t>
            </a:r>
            <a:endParaRPr lang="en-US" i="1" smtClean="0"/>
          </a:p>
          <a:p>
            <a:pPr>
              <a:defRPr/>
            </a:pPr>
            <a:r>
              <a:rPr lang="en-US" i="1" smtClean="0">
                <a:cs typeface="Arial" charset="0"/>
              </a:rPr>
              <a:t>Tabebuia spp. </a:t>
            </a:r>
            <a:r>
              <a:rPr lang="en-US" smtClean="0">
                <a:cs typeface="Arial" charset="0"/>
              </a:rPr>
              <a:t>(Trumpet tree)</a:t>
            </a:r>
            <a:endParaRPr lang="en-US" i="1" smtClean="0">
              <a:cs typeface="Arial" charset="0"/>
            </a:endParaRPr>
          </a:p>
          <a:p>
            <a:pPr>
              <a:defRPr/>
            </a:pPr>
            <a:r>
              <a:rPr lang="en-US" b="1" i="1" smtClean="0">
                <a:cs typeface="Arial" charset="0"/>
              </a:rPr>
              <a:t>Terminalia catappa </a:t>
            </a:r>
            <a:r>
              <a:rPr lang="en-US" b="1" smtClean="0">
                <a:cs typeface="Arial" charset="0"/>
              </a:rPr>
              <a:t>(Tropical almond)</a:t>
            </a:r>
          </a:p>
          <a:p>
            <a:pPr>
              <a:defRPr/>
            </a:pPr>
            <a:r>
              <a:rPr lang="en-US" i="1" smtClean="0"/>
              <a:t>Thespesia populnea </a:t>
            </a:r>
            <a:r>
              <a:rPr lang="en-US" smtClean="0"/>
              <a:t>(Portia tree)</a:t>
            </a:r>
            <a:endParaRPr lang="en-US" i="1" smtClean="0"/>
          </a:p>
          <a:p>
            <a:pPr>
              <a:defRPr/>
            </a:pPr>
            <a:r>
              <a:rPr lang="en-US" b="1" i="1" smtClean="0">
                <a:cs typeface="Arial" charset="0"/>
              </a:rPr>
              <a:t>Veitchia </a:t>
            </a:r>
            <a:r>
              <a:rPr lang="en-US" b="1" i="1" smtClean="0"/>
              <a:t>arecina </a:t>
            </a:r>
            <a:r>
              <a:rPr lang="en-US" b="1" smtClean="0"/>
              <a:t>(Montogomery palm)</a:t>
            </a:r>
            <a:endParaRPr lang="en-US" b="1" i="1" smtClean="0">
              <a:cs typeface="Arial" charset="0"/>
            </a:endParaRPr>
          </a:p>
          <a:p>
            <a:pPr>
              <a:defRPr/>
            </a:pPr>
            <a:r>
              <a:rPr lang="en-US" b="1" i="1" smtClean="0">
                <a:cs typeface="Arial" charset="0"/>
              </a:rPr>
              <a:t>Washingtonia robusta </a:t>
            </a:r>
            <a:r>
              <a:rPr lang="en-US" b="1" smtClean="0">
                <a:cs typeface="Arial" charset="0"/>
              </a:rPr>
              <a:t>(Washingtonia palm)</a:t>
            </a:r>
          </a:p>
          <a:p>
            <a:pPr>
              <a:defRPr/>
            </a:pPr>
            <a:r>
              <a:rPr lang="en-US" i="1" smtClean="0"/>
              <a:t>Wodyetia bifurcata </a:t>
            </a:r>
            <a:r>
              <a:rPr lang="en-US" smtClean="0"/>
              <a:t>(Foxtail palm)</a:t>
            </a:r>
            <a:endParaRPr lang="en-US" i="1" smtClean="0"/>
          </a:p>
          <a:p>
            <a:pPr>
              <a:defRPr/>
            </a:pPr>
            <a:r>
              <a:rPr lang="en-US" i="1" smtClean="0">
                <a:cs typeface="Arial" charset="0"/>
              </a:rPr>
              <a:t>Zeuxine strateumatica </a:t>
            </a:r>
            <a:r>
              <a:rPr lang="en-US" smtClean="0">
                <a:cs typeface="Arial" charset="0"/>
              </a:rPr>
              <a:t>(Soldier’s orchid)</a:t>
            </a:r>
          </a:p>
          <a:p>
            <a:pPr>
              <a:defRPr/>
            </a:pPr>
            <a:endParaRPr lang="en-US" smtClean="0"/>
          </a:p>
          <a:p>
            <a:pPr>
              <a:defRPr/>
            </a:pPr>
            <a:endParaRPr lang="en-US" smtClean="0"/>
          </a:p>
          <a:p>
            <a:pPr>
              <a:defRPr/>
            </a:pPr>
            <a:r>
              <a:rPr lang="en-US" smtClean="0"/>
              <a:t>Information sources:</a:t>
            </a:r>
          </a:p>
          <a:p>
            <a:pPr>
              <a:defRPr/>
            </a:pPr>
            <a:r>
              <a:rPr lang="en-US" smtClean="0"/>
              <a:t>Evans, G.A. 2008.  The Whiteflies (Hemiptera: Aleyrodidae) of the World and Their Host Plants and Natural Enemies.  USDA-APHIS.</a:t>
            </a:r>
          </a:p>
          <a:p>
            <a:pPr>
              <a:defRPr/>
            </a:pPr>
            <a:r>
              <a:rPr lang="en-US" smtClean="0"/>
              <a:t>	accessed 2/26/2012 – </a:t>
            </a:r>
          </a:p>
          <a:p>
            <a:pPr>
              <a:defRPr/>
            </a:pPr>
            <a:r>
              <a:rPr lang="en-US" smtClean="0"/>
              <a:t>	http://www.sel.barc.usda.gov:8080/1WF/World-Whitefly-Catalog.pdf</a:t>
            </a:r>
          </a:p>
          <a:p>
            <a:pPr>
              <a:defRPr/>
            </a:pPr>
            <a:r>
              <a:rPr lang="en-US" smtClean="0"/>
              <a:t>Stocks, I.C.  2012. The Rugose Spiraling Whitefly, </a:t>
            </a:r>
            <a:r>
              <a:rPr lang="en-US" i="1" smtClean="0"/>
              <a:t>Aleurodicus rugioperculatus </a:t>
            </a:r>
            <a:r>
              <a:rPr lang="en-US" smtClean="0"/>
              <a:t>Martin, a New Exotic Whitefly in South Florida (Hemiptera: Aleyrodidae).  FDACS-DPI Pest Alert.</a:t>
            </a:r>
          </a:p>
          <a:p>
            <a:pPr>
              <a:defRPr/>
            </a:pPr>
            <a:r>
              <a:rPr lang="en-US" smtClean="0"/>
              <a:t>	accessed 2/25/2012 –</a:t>
            </a:r>
          </a:p>
          <a:p>
            <a:pPr>
              <a:defRPr/>
            </a:pPr>
            <a:r>
              <a:rPr lang="en-US" smtClean="0"/>
              <a:t>	http://www.freshfromflorida.com/pi/pest-alerts/pdf/aleurodicus-rugioperculatus-pest-alert.pdf</a:t>
            </a:r>
          </a:p>
          <a:p>
            <a:pPr>
              <a:defRPr/>
            </a:pPr>
            <a:endParaRPr lang="en-US" smtClean="0"/>
          </a:p>
          <a:p>
            <a:pPr>
              <a:defRPr/>
            </a:pPr>
            <a:endParaRPr lang="en-US" dirty="0"/>
          </a:p>
        </p:txBody>
      </p:sp>
      <p:sp>
        <p:nvSpPr>
          <p:cNvPr id="4" name="Slide Number Placeholder 3"/>
          <p:cNvSpPr>
            <a:spLocks noGrp="1"/>
          </p:cNvSpPr>
          <p:nvPr>
            <p:ph type="sldNum" sz="quarter" idx="5"/>
          </p:nvPr>
        </p:nvSpPr>
        <p:spPr/>
        <p:txBody>
          <a:bodyPr/>
          <a:lstStyle/>
          <a:p>
            <a:pPr>
              <a:defRPr/>
            </a:pPr>
            <a:fld id="{CD01EB43-EC21-4C23-AFDC-0BD007272337}" type="slidenum">
              <a:rPr lang="en-US" smtClean="0"/>
              <a:pPr>
                <a:defRPr/>
              </a:pPr>
              <a:t>37</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92500"/>
          </a:bodyPr>
          <a:lstStyle/>
          <a:p>
            <a:pPr>
              <a:defRPr/>
            </a:pPr>
            <a:r>
              <a:rPr lang="en-US" smtClean="0"/>
              <a:t>Aesthetic damage (e.g. heavy infestations with lots of honeydew, sooty mold and wax buildup) can be very evident; however, the impact of this whitefly on the plant itself is not as evident.  </a:t>
            </a:r>
          </a:p>
          <a:p>
            <a:pPr>
              <a:defRPr/>
            </a:pPr>
            <a:endParaRPr lang="en-US" smtClean="0"/>
          </a:p>
          <a:p>
            <a:pPr>
              <a:defRPr/>
            </a:pPr>
            <a:r>
              <a:rPr lang="en-US" smtClean="0"/>
              <a:t>Depending on the type and sensitivity of the plant there may be damage such as leaf discoloration, leaf drop, and reduced plant vigor (at this time we have not seen or heard about dieback).  To our knowledge, plant death has not been associated with this whitefly.</a:t>
            </a:r>
          </a:p>
          <a:p>
            <a:pPr>
              <a:defRPr/>
            </a:pPr>
            <a:endParaRPr lang="en-US" dirty="0" smtClean="0"/>
          </a:p>
          <a:p>
            <a:pPr>
              <a:defRPr/>
            </a:pPr>
            <a:r>
              <a:rPr lang="en-US" smtClean="0"/>
              <a:t>What was initially thought to be whitefly damage may instead be due to other things such as freezing.  Be sure to verify the presence of an active whitefly infestation before beginning treatment.  </a:t>
            </a:r>
          </a:p>
          <a:p>
            <a:pPr>
              <a:defRPr/>
            </a:pPr>
            <a:endParaRPr lang="en-US" smtClean="0"/>
          </a:p>
          <a:p>
            <a:pPr>
              <a:defRPr/>
            </a:pPr>
            <a:r>
              <a:rPr lang="en-US" smtClean="0"/>
              <a:t>Although </a:t>
            </a:r>
            <a:r>
              <a:rPr lang="en-US" dirty="0" smtClean="0"/>
              <a:t>typically true that whiteflies may form a relationship with ants in that the ants protect them in return for access to the honeydew </a:t>
            </a:r>
            <a:r>
              <a:rPr lang="en-US" smtClean="0"/>
              <a:t>they produce, </a:t>
            </a:r>
            <a:r>
              <a:rPr lang="en-US" dirty="0" smtClean="0"/>
              <a:t>we have not seen tremendous ant action which may be because of all the wax.</a:t>
            </a:r>
          </a:p>
          <a:p>
            <a:pPr>
              <a:defRPr/>
            </a:pPr>
            <a:endParaRPr lang="en-US" smtClean="0"/>
          </a:p>
          <a:p>
            <a:pPr>
              <a:defRPr/>
            </a:pPr>
            <a:endParaRPr lang="en-US" smtClean="0"/>
          </a:p>
          <a:p>
            <a:pPr>
              <a:defRPr/>
            </a:pPr>
            <a:r>
              <a:rPr lang="en-US" smtClean="0"/>
              <a:t>Information </a:t>
            </a:r>
            <a:r>
              <a:rPr lang="en-US" dirty="0" smtClean="0"/>
              <a:t>sources:</a:t>
            </a:r>
          </a:p>
          <a:p>
            <a:pPr>
              <a:defRPr/>
            </a:pPr>
            <a:r>
              <a:rPr lang="en-US" dirty="0" smtClean="0"/>
              <a:t>Mayer, H., J. McLaughlin, A. Hunsberger, L. Vasquez, T. Olcyzk and C. Mannion. 2010. Common questions about the gumbo limbo spiraling whitefly (</a:t>
            </a:r>
            <a:r>
              <a:rPr lang="en-US" i="1" dirty="0" smtClean="0"/>
              <a:t>Aleurodicus rugioperculatus</a:t>
            </a:r>
            <a:r>
              <a:rPr lang="en-US" dirty="0" smtClean="0"/>
              <a:t>).</a:t>
            </a:r>
          </a:p>
          <a:p>
            <a:pPr>
              <a:defRPr/>
            </a:pPr>
            <a:r>
              <a:rPr lang="en-US" dirty="0" smtClean="0"/>
              <a:t>	accessed 2/26/2012 – </a:t>
            </a:r>
          </a:p>
          <a:p>
            <a:pPr>
              <a:defRPr/>
            </a:pPr>
            <a:r>
              <a:rPr lang="en-US" dirty="0" smtClean="0"/>
              <a:t>	http://monroe.ifas.ufl.edu/pdf/Hort/GumboLimboSpiralingWhiteflyQuestions.pdf</a:t>
            </a:r>
          </a:p>
          <a:p>
            <a:pPr>
              <a:defRPr/>
            </a:pPr>
            <a:r>
              <a:rPr lang="en-US" dirty="0" smtClean="0"/>
              <a:t>Stocks, I.C.  2012. The Rugose Spiraling Whitefly, </a:t>
            </a:r>
            <a:r>
              <a:rPr lang="en-US" i="1" dirty="0" smtClean="0"/>
              <a:t>Aleurodicus rugioperculatus </a:t>
            </a:r>
            <a:r>
              <a:rPr lang="en-US" dirty="0" smtClean="0"/>
              <a:t>Martin, a New Exotic Whitefly in South Florida (Hemiptera: Aleyrodidae).  FDACS-DPI Pest Alert.</a:t>
            </a:r>
          </a:p>
          <a:p>
            <a:pPr>
              <a:defRPr/>
            </a:pPr>
            <a:r>
              <a:rPr lang="en-US" dirty="0" smtClean="0"/>
              <a:t>	accessed 2/25/2012 –</a:t>
            </a:r>
          </a:p>
          <a:p>
            <a:pPr>
              <a:defRPr/>
            </a:pPr>
            <a:r>
              <a:rPr lang="en-US" dirty="0" smtClean="0"/>
              <a:t>	http://www.freshfromflorida.com/pi/pest-alerts/pdf/aleurodicus-rugioperculatus-pest-alert.pdf</a:t>
            </a:r>
          </a:p>
          <a:p>
            <a:pPr>
              <a:defRPr/>
            </a:pPr>
            <a:endParaRPr lang="en-US" dirty="0"/>
          </a:p>
        </p:txBody>
      </p:sp>
      <p:sp>
        <p:nvSpPr>
          <p:cNvPr id="4" name="Slide Number Placeholder 3"/>
          <p:cNvSpPr>
            <a:spLocks noGrp="1"/>
          </p:cNvSpPr>
          <p:nvPr>
            <p:ph type="sldNum" sz="quarter" idx="5"/>
          </p:nvPr>
        </p:nvSpPr>
        <p:spPr/>
        <p:txBody>
          <a:bodyPr/>
          <a:lstStyle/>
          <a:p>
            <a:pPr>
              <a:defRPr/>
            </a:pPr>
            <a:fld id="{4515F1F1-2D78-4CA3-881C-2BC89EE22601}" type="slidenum">
              <a:rPr lang="en-US" smtClean="0"/>
              <a:pPr>
                <a:defRPr/>
              </a:pPr>
              <a:t>38</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65EF2B2-558C-4B17-8A56-800591032214}" type="slidenum">
              <a:rPr lang="en-US" smtClean="0"/>
              <a:pPr>
                <a:defRPr/>
              </a:pPr>
              <a:t>39</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77500" lnSpcReduction="20000"/>
          </a:bodyPr>
          <a:lstStyle/>
          <a:p>
            <a:pPr>
              <a:defRPr/>
            </a:pPr>
            <a:r>
              <a:rPr lang="en-US" smtClean="0"/>
              <a:t>Many plant feeding hemipterans </a:t>
            </a:r>
            <a:r>
              <a:rPr lang="en-US" dirty="0" smtClean="0"/>
              <a:t>also produce a sugary waste product called honeydew that they eject while feeding</a:t>
            </a:r>
            <a:r>
              <a:rPr lang="en-US" smtClean="0"/>
              <a:t>, which then contaminates surrounding plant foliage and other surfaces.  </a:t>
            </a:r>
            <a:r>
              <a:rPr lang="en-US" dirty="0" smtClean="0"/>
              <a:t>The honeydew is colonized by several species of fungus, called sooty molds, which grow into a gray to black mat over the leaves and bark (as seen in the photos above).  Sooty mold interferes with photosynthesis and water balance, and contributes to </a:t>
            </a:r>
            <a:r>
              <a:rPr lang="en-US" smtClean="0"/>
              <a:t>the overall decline </a:t>
            </a:r>
            <a:r>
              <a:rPr lang="en-US" dirty="0" smtClean="0"/>
              <a:t>of the infested plant. Direct feeding damage may result in plants with a stunted appearance, yellowing of the leaves, dry or dead leaves, and early leaf drop.  For landscape ornamental plants, the aesthetic value of a host plant may be severely affected, and honeydew contamination may spread to cars, homes</a:t>
            </a:r>
            <a:r>
              <a:rPr lang="en-US" smtClean="0"/>
              <a:t>, walkways, </a:t>
            </a:r>
            <a:r>
              <a:rPr lang="en-US" dirty="0" smtClean="0"/>
              <a:t>outdoor furniture and pools.  </a:t>
            </a:r>
          </a:p>
          <a:p>
            <a:pPr>
              <a:defRPr/>
            </a:pPr>
            <a:endParaRPr lang="en-US" dirty="0" smtClean="0"/>
          </a:p>
          <a:p>
            <a:pPr>
              <a:defRPr/>
            </a:pPr>
            <a:r>
              <a:rPr lang="en-US" dirty="0" smtClean="0"/>
              <a:t>Whiteflies are not the only hemipteran insects that produce honeydew–soft scales and aphids also produce large quantities of this waste product.  In species that produce honeydew</a:t>
            </a:r>
            <a:r>
              <a:rPr lang="en-US" smtClean="0"/>
              <a:t>, immatures </a:t>
            </a:r>
            <a:r>
              <a:rPr lang="en-US" dirty="0" smtClean="0"/>
              <a:t>may have ants that ‘tend’, or protect, them from predators and/or parasites.  A similar relationship occurs between ants and aphids, and ants and scale insects.  Additionally, wasps and bees may be seen collecting honeydew from any of the hemipteran honeydew producing insects.  </a:t>
            </a:r>
          </a:p>
          <a:p>
            <a:pPr>
              <a:defRPr/>
            </a:pPr>
            <a:endParaRPr lang="en-US" dirty="0" smtClean="0"/>
          </a:p>
          <a:p>
            <a:pPr>
              <a:defRPr/>
            </a:pPr>
            <a:endParaRPr lang="en-US" dirty="0" smtClean="0"/>
          </a:p>
          <a:p>
            <a:pPr>
              <a:defRPr/>
            </a:pPr>
            <a:r>
              <a:rPr lang="en-US" dirty="0" smtClean="0"/>
              <a:t>Information sources:</a:t>
            </a:r>
          </a:p>
          <a:p>
            <a:pPr>
              <a:defRPr/>
            </a:pPr>
            <a:r>
              <a:rPr lang="en-US" dirty="0" smtClean="0"/>
              <a:t>Borrer, D.J. and R.E. White.  1970.  Peterson Field Guide to Insects.  Houghton Mifflin Co., New York.  </a:t>
            </a:r>
          </a:p>
          <a:p>
            <a:pPr>
              <a:defRPr/>
            </a:pPr>
            <a:r>
              <a:rPr lang="en-US" dirty="0" smtClean="0"/>
              <a:t>Borrer, D.J., C.A. Triplehorn, N.F. Johnson.  1989.  An Introduction to Insects.  Sixth Edition.  Saunders College Publishing. New York.  </a:t>
            </a:r>
          </a:p>
          <a:p>
            <a:pPr>
              <a:defRPr/>
            </a:pPr>
            <a:r>
              <a:rPr lang="en-US" dirty="0" smtClean="0"/>
              <a:t>Hodges. G.S. and G.A. Evans.  2005.  “An Identification Guide to the Whiteflies (Hemiptera: Aleyrodidae) of the Southeastern United States”.  Florida Entomologist, Volume 88, issue 4, pp. 518-534.  </a:t>
            </a:r>
          </a:p>
          <a:p>
            <a:pPr>
              <a:defRPr/>
            </a:pPr>
            <a:r>
              <a:rPr lang="en-US" dirty="0" smtClean="0"/>
              <a:t>Hodges, G.S., Florida Department of Agriculture and Consumer Services, Division of Plant Industry.  Personal Communication.  greg.hodges@freshfromflorida.com</a:t>
            </a:r>
          </a:p>
          <a:p>
            <a:pPr>
              <a:defRPr/>
            </a:pPr>
            <a:r>
              <a:rPr lang="en-US" dirty="0" smtClean="0"/>
              <a:t>Stocks, I.C., Florida Department of Agriculture and Consumer Services, Division of Plant Industry.  Personal Communication.  ian.stocks@freshfromflorida.com</a:t>
            </a:r>
          </a:p>
          <a:p>
            <a:pPr>
              <a:defRPr/>
            </a:pPr>
            <a:endParaRPr lang="en-US" dirty="0" smtClean="0"/>
          </a:p>
          <a:p>
            <a:pPr>
              <a:defRPr/>
            </a:pPr>
            <a:endParaRPr lang="en-US" dirty="0" smtClean="0"/>
          </a:p>
          <a:p>
            <a:pPr>
              <a:defRPr/>
            </a:pPr>
            <a:endParaRPr lang="en-US" dirty="0"/>
          </a:p>
        </p:txBody>
      </p:sp>
      <p:sp>
        <p:nvSpPr>
          <p:cNvPr id="4" name="Slide Number Placeholder 3"/>
          <p:cNvSpPr>
            <a:spLocks noGrp="1"/>
          </p:cNvSpPr>
          <p:nvPr>
            <p:ph type="sldNum" sz="quarter" idx="5"/>
          </p:nvPr>
        </p:nvSpPr>
        <p:spPr/>
        <p:txBody>
          <a:bodyPr/>
          <a:lstStyle/>
          <a:p>
            <a:pPr>
              <a:defRPr/>
            </a:pPr>
            <a:fld id="{E57AFFA2-67E9-4543-91BA-D9FA8A64FFFF}" type="slidenum">
              <a:rPr lang="en-US" smtClean="0"/>
              <a:pPr>
                <a:defRPr/>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ln/>
        </p:spPr>
        <p:txBody>
          <a:bodyPr/>
          <a:lstStyle/>
          <a:p>
            <a:r>
              <a:rPr lang="en-US" smtClean="0"/>
              <a:t>When it is known that a pest is in the area, it is very important to monitor plants by scouting for the presence of these whiteflies.  This allows for early detection which allows for the best management decisions.  </a:t>
            </a:r>
          </a:p>
          <a:p>
            <a:endParaRPr lang="en-US" smtClean="0"/>
          </a:p>
          <a:p>
            <a:r>
              <a:rPr lang="en-US" smtClean="0"/>
              <a:t>In the case of the ficus whitefly, you only need to monitor ficus because it will not harm any other type of plant.  In addition, you may be able to focus on just certain types of ficus which tend to be more susceptible (e.g. </a:t>
            </a:r>
            <a:r>
              <a:rPr lang="en-US" i="1" smtClean="0"/>
              <a:t>Ficus benjamina</a:t>
            </a:r>
            <a:r>
              <a:rPr lang="en-US" smtClean="0"/>
              <a:t>).  It is important to look at the leaves for the presence of ficus whitefly, particularly the immature stages (though this can sometimes be difficult because these stages are not easy to see). Active infestations may only be detected by the presence of live adults and nymphs.  In order to determine if nymphs are alive (and not remnants of a past infestation), be sure to do a fingernail test.  Embed your fingernail in the center of a nymph.  If it is juicy, the nymph was alive.  Be sure to check several nymphs using this method.  You may also see the remains of the pupal skin after the adult whiteflies have emerged though these may be from a previous infestation, not a current one. </a:t>
            </a:r>
          </a:p>
          <a:p>
            <a:r>
              <a:rPr lang="en-US" smtClean="0"/>
              <a:t>  </a:t>
            </a:r>
          </a:p>
          <a:p>
            <a:r>
              <a:rPr lang="en-US" smtClean="0"/>
              <a:t>Leaf yellowing and leaf drop are also indications of ficus whitefly, however, it takes numerous months for a population of this whitefly to build up before you see this.  As these symptoms can also be caused by other issues (e.g. diseases and environmental stress), you need to be sure there are whiteflies there before treating for them.  It is important to recognize that once the leaves begin to yellow, you cannot stop the leaf drop.  You may also observe branch dieback during an infestation, however, this is highly variable.  You can test branches that experience dieback to see if they are brittle and can break.  If they do, they are dead and will not grow back.  However, if the branch is flexible and doesn’t break, it is still alive and the leaves will come back given time.  The stress of losing their leaves repeatedly could have some cumulative effect but it is unclear at this time what impact this may have. </a:t>
            </a:r>
          </a:p>
          <a:p>
            <a:endParaRPr lang="en-US" smtClean="0"/>
          </a:p>
          <a:p>
            <a:r>
              <a:rPr lang="en-US" smtClean="0"/>
              <a:t>Infestations of rugose spiraling and Bondar’s nesting whiteflies are a little more problematic to scout for because they have a much broader host range (which means you need to scout many plants).  In the case of the rugose spiraling whitefly, an early detection sign is the presence of the eggs laid in a spiral pattern (which are quite visible even on the taller trees and palms).  In the case of Bondar's nesting whitefly, an early detection sign is the presence of the pattern of wax that make the "nest" on the leaves.   </a:t>
            </a:r>
          </a:p>
          <a:p>
            <a:endParaRPr lang="en-US" smtClean="0"/>
          </a:p>
          <a:p>
            <a:r>
              <a:rPr lang="en-US" smtClean="0"/>
              <a:t>If you wait to see honeydew, sooty mold, and large amounts of waxy build up, you are likely to already have a severe infestation (though this may be localized and not spread widely).  Early detection of these pests makes them much easier to treat.</a:t>
            </a:r>
          </a:p>
          <a:p>
            <a:r>
              <a:rPr lang="en-US" smtClean="0"/>
              <a:t> </a:t>
            </a:r>
          </a:p>
          <a:p>
            <a:endParaRPr lang="en-US" smtClean="0"/>
          </a:p>
          <a:p>
            <a:r>
              <a:rPr lang="en-US" smtClean="0"/>
              <a:t>Information  sources:</a:t>
            </a:r>
          </a:p>
          <a:p>
            <a:r>
              <a:rPr lang="en-US" smtClean="0"/>
              <a:t>C. Mannion, unpublished data.</a:t>
            </a:r>
          </a:p>
        </p:txBody>
      </p:sp>
      <p:sp>
        <p:nvSpPr>
          <p:cNvPr id="4" name="Slide Number Placeholder 3"/>
          <p:cNvSpPr>
            <a:spLocks noGrp="1"/>
          </p:cNvSpPr>
          <p:nvPr>
            <p:ph type="sldNum" sz="quarter" idx="5"/>
          </p:nvPr>
        </p:nvSpPr>
        <p:spPr/>
        <p:txBody>
          <a:bodyPr/>
          <a:lstStyle/>
          <a:p>
            <a:pPr>
              <a:defRPr/>
            </a:pPr>
            <a:fld id="{95AEB464-E908-4D6F-B718-D92915A75735}" type="slidenum">
              <a:rPr lang="en-US" smtClean="0"/>
              <a:pPr>
                <a:defRPr/>
              </a:pPr>
              <a:t>40</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55000" lnSpcReduction="20000"/>
          </a:bodyPr>
          <a:lstStyle/>
          <a:p>
            <a:pPr marL="0" lvl="2">
              <a:defRPr/>
            </a:pPr>
            <a:r>
              <a:rPr lang="en-US" smtClean="0"/>
              <a:t>It is important to make sure that you are treating the correct pest.  Taking a good digital image of a questionable pest and forwarding it to you local county faculty extension agent, private laboratory or consultant is a good idea for confirmation and/or identification of the pest.  Due to its small size and quick movement, taking a good digital image of a whitefly can be difficult and may not be good enough for specific identification (with the exception of the rugose spiraling whitefly due to its larger size and slower movement).  When taking a picture of a questionable species, it is important to include additional pictures of the damage, any other symptoms of the infestation (e.g. wax, sooty mold, etc.), and the host plant.   </a:t>
            </a:r>
          </a:p>
          <a:p>
            <a:pPr marL="0" lvl="2">
              <a:defRPr/>
            </a:pPr>
            <a:endParaRPr lang="en-US" dirty="0" smtClean="0"/>
          </a:p>
          <a:p>
            <a:pPr marL="0" lvl="2">
              <a:defRPr/>
            </a:pPr>
            <a:r>
              <a:rPr lang="en-US" smtClean="0"/>
              <a:t>Your local county faculty extension agent may </a:t>
            </a:r>
            <a:r>
              <a:rPr lang="en-US" dirty="0" smtClean="0"/>
              <a:t>submit your image to the UF Diagnostic and Identification System (http://ddis.ifas.ufl.edu/) or they may want to go out and take a look or take samples themselves.  Either way, it is good to keep in contact </a:t>
            </a:r>
            <a:r>
              <a:rPr lang="en-US" smtClean="0"/>
              <a:t>with them.</a:t>
            </a:r>
            <a:endParaRPr lang="en-US" dirty="0" smtClean="0"/>
          </a:p>
          <a:p>
            <a:pPr marL="0" lvl="2">
              <a:defRPr/>
            </a:pPr>
            <a:endParaRPr lang="en-US" dirty="0" smtClean="0"/>
          </a:p>
          <a:p>
            <a:pPr>
              <a:defRPr/>
            </a:pPr>
            <a:r>
              <a:rPr lang="en-US" smtClean="0"/>
              <a:t>If you want to submit a sample for identification, or a sample is requested from you based on the images you have submitted, there are a few steps that need to be followed.</a:t>
            </a:r>
          </a:p>
          <a:p>
            <a:pPr>
              <a:defRPr/>
            </a:pPr>
            <a:endParaRPr lang="en-US" smtClean="0"/>
          </a:p>
          <a:p>
            <a:pPr>
              <a:defRPr/>
            </a:pPr>
            <a:r>
              <a:rPr lang="en-US" smtClean="0"/>
              <a:t>In order to identify a whitefly to species, you need to collect the puparia (or pupae).  Because the puparia or pupae remain attached to the leaves, be sure to collect 6-12 inches of plant material (with many leaves and puparium on them) and put it in a plastic bag (though it would not hurt to double bag the sample).  You need that much of the plant because host information is very helpful in identification and determining new host records for a particular species.  Do not leave the sample in the heat (putting it in a cooler is good) and be sure to deliver your sample fairly quickly as the sample will deteriorate in a short amount of time.   If you need to locate your county faculty extension agent, </a:t>
            </a:r>
            <a:r>
              <a:rPr lang="en-US" dirty="0" smtClean="0"/>
              <a:t>here is the website http://solutionsforyourlife.com/map/.  </a:t>
            </a:r>
          </a:p>
          <a:p>
            <a:pPr>
              <a:defRPr/>
            </a:pPr>
            <a:endParaRPr lang="en-US" dirty="0" smtClean="0"/>
          </a:p>
          <a:p>
            <a:pPr>
              <a:defRPr/>
            </a:pPr>
            <a:r>
              <a:rPr lang="en-US" dirty="0" smtClean="0"/>
              <a:t>County extension offices then send samples to the Insect Identification Laboratory in Gainesville</a:t>
            </a:r>
            <a:r>
              <a:rPr lang="en-US" smtClean="0"/>
              <a:t>, Florida (http</a:t>
            </a:r>
            <a:r>
              <a:rPr lang="en-US" dirty="0" smtClean="0"/>
              <a:t>://</a:t>
            </a:r>
            <a:r>
              <a:rPr lang="en-US" smtClean="0"/>
              <a:t>edis.ifas.ufl.edu/sr010) or other UF/IFAS diagnostic labs (e.g. Apopka and Homestead).  If the species is not familiar, the Insect Identification Laboratory then corresponds with the Florida Department of Agriculture and Consumer Services - Division of Plant Industry (FDACS-DPI) taxonomic specialists in Gainesville, Florida.  New (to Florida) species are always confirmed and/or identified by FDACS-DPI and/or USDA.  The species that we are discussing in this presentation are already known to be established in Florida,  therefore, species confirmations by FDACS-DPI would only likely occur for new county records, new hosts or if sufficient changes in the pest activity suggested that a specimen should be double-checked taxonomically to further investigate its identity.  Any plant listed on the host list for a specific insect must also be confirmed by FDACS-DPI.  If you suspect you have a new invasive species other than the ones that have been presented here (as they are known to be established), you may contact the DPI helpline at 888-397-1517.</a:t>
            </a:r>
          </a:p>
          <a:p>
            <a:pPr>
              <a:defRPr/>
            </a:pPr>
            <a:endParaRPr lang="en-US" smtClean="0"/>
          </a:p>
          <a:p>
            <a:pPr>
              <a:defRPr/>
            </a:pPr>
            <a:r>
              <a:rPr lang="en-US" smtClean="0"/>
              <a:t>If a new (not known to occur whitefly species) is reported in Florida, it might be possible to prevent its establishment if the species is detected early.  </a:t>
            </a:r>
            <a:endParaRPr lang="en-US" dirty="0" smtClean="0"/>
          </a:p>
          <a:p>
            <a:pPr>
              <a:defRPr/>
            </a:pPr>
            <a:endParaRPr lang="en-US" smtClean="0"/>
          </a:p>
          <a:p>
            <a:pPr>
              <a:defRPr/>
            </a:pPr>
            <a:endParaRPr lang="en-US" dirty="0" smtClean="0"/>
          </a:p>
          <a:p>
            <a:pPr>
              <a:defRPr/>
            </a:pPr>
            <a:r>
              <a:rPr lang="en-US" dirty="0" smtClean="0"/>
              <a:t>Information sources:</a:t>
            </a:r>
          </a:p>
          <a:p>
            <a:pPr>
              <a:defRPr/>
            </a:pPr>
            <a:r>
              <a:rPr lang="en-US" dirty="0" smtClean="0"/>
              <a:t>Hodges. G.S. and G.A. Evans.  2005.  “An Identification Guide to the Whiteflies (Hemiptera: Aleyrodidae) of the Southeastern United States”.  Florida Entomologist, Volume 88, issue 4, pp. 518-534.  </a:t>
            </a:r>
          </a:p>
          <a:p>
            <a:pPr>
              <a:defRPr/>
            </a:pPr>
            <a:r>
              <a:rPr lang="en-US" dirty="0" smtClean="0"/>
              <a:t>Hodges, G.S., Florida Department of Agriculture and Consumer Services, Division of Plant Industry.  Personal Communication.  greg.hodges@freshfromflorida.com</a:t>
            </a:r>
          </a:p>
          <a:p>
            <a:pPr>
              <a:defRPr/>
            </a:pPr>
            <a:r>
              <a:rPr lang="en-US" dirty="0" smtClean="0"/>
              <a:t>Stocks, I.C., Florida Department of Agriculture and Consumer Services, Division of Plant Industry.  Personal Communication.  ian.stocks@freshfromflorida.com</a:t>
            </a:r>
          </a:p>
          <a:p>
            <a:pPr>
              <a:defRPr/>
            </a:pPr>
            <a:endParaRPr lang="en-US" dirty="0" smtClean="0"/>
          </a:p>
          <a:p>
            <a:pPr>
              <a:defRPr/>
            </a:pPr>
            <a:endParaRPr lang="en-US" dirty="0"/>
          </a:p>
        </p:txBody>
      </p:sp>
      <p:sp>
        <p:nvSpPr>
          <p:cNvPr id="4" name="Slide Number Placeholder 3"/>
          <p:cNvSpPr>
            <a:spLocks noGrp="1"/>
          </p:cNvSpPr>
          <p:nvPr>
            <p:ph type="sldNum" sz="quarter" idx="5"/>
          </p:nvPr>
        </p:nvSpPr>
        <p:spPr/>
        <p:txBody>
          <a:bodyPr/>
          <a:lstStyle/>
          <a:p>
            <a:pPr>
              <a:defRPr/>
            </a:pPr>
            <a:fld id="{A0AED641-CAE0-453A-ACA7-16B27903E610}" type="slidenum">
              <a:rPr lang="en-US" smtClean="0"/>
              <a:pPr>
                <a:defRPr/>
              </a:pPr>
              <a:t>41</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BDE84C5-F5F3-4FEE-B8C4-9BDEA8912961}" type="slidenum">
              <a:rPr lang="en-US" smtClean="0"/>
              <a:pPr>
                <a:defRPr/>
              </a:pPr>
              <a:t>42</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p:spPr>
        <p:txBody>
          <a:bodyPr/>
          <a:lstStyle/>
          <a:p>
            <a:r>
              <a:rPr lang="en-US" smtClean="0"/>
              <a:t>In general, it is not recommended to start removing trees and shrubs.  However, to some extent part of the problem with the ficus whitefly issue is the overplanting of ficus in the landscape in the first place.  Because this whitefly only gets on ficus (though not all species of ficus), you can choose to use alternate or non-host plants when planting new trees or shrubs or replacing dead ficus plants.  Recommendations for replacement plants will vary depending on where you are in the state and what you want (e.g. privacy hedge, shade, wind breaks, etc.).  Many of the extension offices have lists of recommended plants to choose from so it is probably best to discuss options with your local extension office (http://solutionsforyourlife.com/map/).  </a:t>
            </a:r>
          </a:p>
          <a:p>
            <a:endParaRPr lang="en-US" smtClean="0"/>
          </a:p>
          <a:p>
            <a:r>
              <a:rPr lang="en-US" smtClean="0"/>
              <a:t>In the case of the other whiteflies that have a wider host range, alternative plants may not be the answer.  For example, the rugose spiraling whitefly will lay its eggs on both plant and non-plant surfaces.  Though the eggs may not develop on all plants on which they are laid, they do seem to survive well on most.</a:t>
            </a:r>
          </a:p>
          <a:p>
            <a:endParaRPr lang="en-US" smtClean="0"/>
          </a:p>
          <a:p>
            <a:r>
              <a:rPr lang="en-US" smtClean="0"/>
              <a:t>It is possible to spread ficus whitefly through movement of  infested leaves because this species can survive on dying or dropped leaves (rugose spiraling whitefly, however, does not appear to survive well on excised leaves).  For example, if you use blowers to move leaves around in a given area, be careful that you are not spreading infested leaves to non-infested hosts.  In addition, be sure to check your county restrictions to determine if you are able to bag yard trash (including infested material) for disposal.  If you are going to dispose of the yard trash, be sure to bag or cover the materialduring transport so that you are not infesting new areas as you drive along. </a:t>
            </a:r>
          </a:p>
          <a:p>
            <a:endParaRPr lang="en-US" smtClean="0"/>
          </a:p>
          <a:p>
            <a:r>
              <a:rPr lang="en-US" smtClean="0"/>
              <a:t>Furthermore, whiteflies that produce excessive honeydew can easily stick to you or your equipment so it is important to inspect yourself and your equipment before leaving a property that has infested plants.   </a:t>
            </a:r>
          </a:p>
          <a:p>
            <a:endParaRPr lang="en-US" smtClean="0"/>
          </a:p>
          <a:p>
            <a:r>
              <a:rPr lang="en-US" smtClean="0"/>
              <a:t>It helps in monitoring and scouting efforts to wash the wax and sooty mold off infested plants.   This also makes it easier to determine if strategies such as chemical controls are working effectively.  The washing efforts can also be very useful as it can remove the immobile stages of this pest (e.g. the stages that cannot get back on the plant).  </a:t>
            </a:r>
          </a:p>
          <a:p>
            <a:endParaRPr lang="en-US" smtClean="0"/>
          </a:p>
          <a:p>
            <a:endParaRPr lang="en-US" smtClean="0"/>
          </a:p>
          <a:p>
            <a:r>
              <a:rPr lang="en-US" smtClean="0"/>
              <a:t>Information  sources:</a:t>
            </a:r>
          </a:p>
          <a:p>
            <a:r>
              <a:rPr lang="en-US" smtClean="0"/>
              <a:t>C. Mannion, unpublished data.</a:t>
            </a:r>
          </a:p>
          <a:p>
            <a:endParaRPr lang="en-US" smtClean="0"/>
          </a:p>
        </p:txBody>
      </p:sp>
      <p:sp>
        <p:nvSpPr>
          <p:cNvPr id="4" name="Slide Number Placeholder 3"/>
          <p:cNvSpPr>
            <a:spLocks noGrp="1"/>
          </p:cNvSpPr>
          <p:nvPr>
            <p:ph type="sldNum" sz="quarter" idx="5"/>
          </p:nvPr>
        </p:nvSpPr>
        <p:spPr/>
        <p:txBody>
          <a:bodyPr/>
          <a:lstStyle/>
          <a:p>
            <a:pPr>
              <a:defRPr/>
            </a:pPr>
            <a:fld id="{03409FB7-3E9F-4909-BBA4-BF6628B01621}" type="slidenum">
              <a:rPr lang="en-US" smtClean="0"/>
              <a:pPr>
                <a:defRPr/>
              </a:pPr>
              <a:t>43</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p:spPr>
        <p:txBody>
          <a:bodyPr/>
          <a:lstStyle/>
          <a:p>
            <a:r>
              <a:rPr lang="en-US" smtClean="0"/>
              <a:t>There are numerous biological agents that can attack and kill these whitefly pests.  These are called natural enemies or biocontrol agents.  Some are predators, some are parasites or parasitoids, some are native to Florida, while others may have come in with introduced pests or even been released for control of other pests in the past.  Examples of these include beetles, flies, wasps, lacewings, mites, nematodes, and fungal and bacterial diseases.  Protection and conservation of these organisms is extremely important in the long term management of any pest.  Although pesticides may be needed to provide intitial control, using the correct products, formulations, methods of applications and timing will help conserve the natural enemies for long term control.  </a:t>
            </a:r>
          </a:p>
          <a:p>
            <a:endParaRPr lang="en-US" smtClean="0"/>
          </a:p>
          <a:p>
            <a:r>
              <a:rPr lang="en-US" smtClean="0"/>
              <a:t>Predatory insects and mites will feed on and consume numerous garden and landscape pests (very rarely do they eat only one pest species).  However, their work can be hampered by things like insect excretions, plant structures, or plant produced substances.  They tend to work best at finding their prey when the prey population is high.</a:t>
            </a:r>
          </a:p>
          <a:p>
            <a:endParaRPr lang="en-US" smtClean="0"/>
          </a:p>
          <a:p>
            <a:r>
              <a:rPr lang="en-US" smtClean="0"/>
              <a:t>Parasitoids or parasites (such as tiny wasps) will feed on or in an individual host.  These, unlike many of the predators, tend to be fairly specific in their prey or host preference (including targeting a particular developmental stage of the host).  Parasitoids and parasites tend to be quite small and often difficult to see, but can work well even when host populations are low.  </a:t>
            </a:r>
          </a:p>
          <a:p>
            <a:endParaRPr lang="en-US" smtClean="0"/>
          </a:p>
          <a:p>
            <a:r>
              <a:rPr lang="en-US" smtClean="0"/>
              <a:t>You can purchase natural enemies to release, but it is imperative that the right natural enemy is matched to the right pest.  Even with generalist predators, there are some that work better on certain pests.  The parasitic wasps tend to be much more specific so even if you can buy one that does attack whiteflies, it may not attack the specific whiteflies discussed here.  Studies are ongoing to determine if there are commercially available natural enemies for these particular whiteflies.  Another important issue about buying and releasing natural enemies in the landscape is the number to release.  It often takes thousands of individuals and numerous releases in order for them to become established in an area.  In essence, releasing natural enemies requires critical information on the species of pest and natural enemy.</a:t>
            </a:r>
          </a:p>
          <a:p>
            <a:endParaRPr lang="en-US" smtClean="0"/>
          </a:p>
          <a:p>
            <a:endParaRPr lang="en-US" b="1" smtClean="0"/>
          </a:p>
          <a:p>
            <a:r>
              <a:rPr lang="en-US" smtClean="0"/>
              <a:t>Information sources:  </a:t>
            </a:r>
          </a:p>
          <a:p>
            <a:r>
              <a:rPr lang="en-US" smtClean="0"/>
              <a:t>IPM Florida, Solutions for your Life.  Natural Enemies.</a:t>
            </a:r>
          </a:p>
          <a:p>
            <a:r>
              <a:rPr lang="en-US" smtClean="0"/>
              <a:t>	accessed 3/23/2012 – </a:t>
            </a:r>
          </a:p>
          <a:p>
            <a:r>
              <a:rPr lang="en-US" smtClean="0"/>
              <a:t>	http://ipm.ifas.ufl.edu/resources/grants_showcase/people_and_communities/natenemy.shtml</a:t>
            </a:r>
          </a:p>
          <a:p>
            <a:r>
              <a:rPr lang="en-US" smtClean="0"/>
              <a:t>Leppla, N.C. and K.L. Johnson. 2011. Guidelines for purchasing and using commercial natural enemies and biopesticide in Florida and other states.  EDIS.</a:t>
            </a:r>
          </a:p>
          <a:p>
            <a:r>
              <a:rPr lang="en-US" smtClean="0"/>
              <a:t>	Accessed 3/23/2012 – </a:t>
            </a:r>
          </a:p>
          <a:p>
            <a:r>
              <a:rPr lang="en-US" smtClean="0"/>
              <a:t>	http://edis.ifas.ufl.edu/in849</a:t>
            </a:r>
          </a:p>
          <a:p>
            <a:endParaRPr lang="en-US" smtClean="0"/>
          </a:p>
        </p:txBody>
      </p:sp>
      <p:sp>
        <p:nvSpPr>
          <p:cNvPr id="4" name="Slide Number Placeholder 3"/>
          <p:cNvSpPr>
            <a:spLocks noGrp="1"/>
          </p:cNvSpPr>
          <p:nvPr>
            <p:ph type="sldNum" sz="quarter" idx="5"/>
          </p:nvPr>
        </p:nvSpPr>
        <p:spPr/>
        <p:txBody>
          <a:bodyPr/>
          <a:lstStyle/>
          <a:p>
            <a:pPr>
              <a:defRPr/>
            </a:pPr>
            <a:fld id="{F6FE1439-921B-4798-831B-75D5ACEDF05A}" type="slidenum">
              <a:rPr lang="en-US" smtClean="0"/>
              <a:pPr>
                <a:defRPr/>
              </a:pPr>
              <a:t>44</a:t>
            </a:fld>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55000" lnSpcReduction="20000"/>
          </a:bodyPr>
          <a:lstStyle/>
          <a:p>
            <a:pPr>
              <a:defRPr/>
            </a:pPr>
            <a:r>
              <a:rPr lang="en-US" smtClean="0">
                <a:solidFill>
                  <a:srgbClr val="000000"/>
                </a:solidFill>
              </a:rPr>
              <a:t>These two wasp parasites have been observed attacking ficus whitefly. </a:t>
            </a:r>
            <a:r>
              <a:rPr lang="en-US" i="1" smtClean="0">
                <a:solidFill>
                  <a:srgbClr val="000000"/>
                </a:solidFill>
              </a:rPr>
              <a:t> </a:t>
            </a:r>
            <a:endParaRPr lang="en-US" smtClean="0">
              <a:solidFill>
                <a:srgbClr val="000000"/>
              </a:solidFill>
            </a:endParaRPr>
          </a:p>
          <a:p>
            <a:pPr>
              <a:defRPr/>
            </a:pPr>
            <a:endParaRPr lang="en-US" i="1" smtClean="0">
              <a:solidFill>
                <a:srgbClr val="000000"/>
              </a:solidFill>
            </a:endParaRPr>
          </a:p>
          <a:p>
            <a:pPr>
              <a:defRPr/>
            </a:pPr>
            <a:r>
              <a:rPr lang="en-US" i="1" smtClean="0">
                <a:solidFill>
                  <a:srgbClr val="000000"/>
                </a:solidFill>
              </a:rPr>
              <a:t>Amitus </a:t>
            </a:r>
            <a:r>
              <a:rPr lang="en-US" i="1" dirty="0" smtClean="0">
                <a:solidFill>
                  <a:srgbClr val="000000"/>
                </a:solidFill>
              </a:rPr>
              <a:t>bennetti </a:t>
            </a:r>
            <a:r>
              <a:rPr lang="en-US" dirty="0" smtClean="0">
                <a:solidFill>
                  <a:srgbClr val="000000"/>
                </a:solidFill>
              </a:rPr>
              <a:t>is a solitary  parasitoid wasp (in the family </a:t>
            </a:r>
            <a:r>
              <a:rPr lang="en-US" dirty="0" smtClean="0"/>
              <a:t>Platygasteridae) </a:t>
            </a:r>
            <a:r>
              <a:rPr lang="en-US" dirty="0" smtClean="0">
                <a:solidFill>
                  <a:srgbClr val="000000"/>
                </a:solidFill>
              </a:rPr>
              <a:t>that preys on many species of </a:t>
            </a:r>
            <a:r>
              <a:rPr lang="en-US" smtClean="0">
                <a:solidFill>
                  <a:srgbClr val="000000"/>
                </a:solidFill>
              </a:rPr>
              <a:t>whitefly.  It has a black body with dark legs and measures just over 1/64in or 0.5mm in length.  It is not native to Florida but was introduced many years ago and has become established in the environment.  </a:t>
            </a:r>
            <a:endParaRPr lang="en-US" dirty="0" smtClean="0">
              <a:solidFill>
                <a:srgbClr val="000000"/>
              </a:solidFill>
            </a:endParaRPr>
          </a:p>
          <a:p>
            <a:pPr>
              <a:defRPr/>
            </a:pPr>
            <a:endParaRPr lang="en-US" dirty="0" smtClean="0">
              <a:solidFill>
                <a:srgbClr val="000000"/>
              </a:solidFill>
            </a:endParaRPr>
          </a:p>
          <a:p>
            <a:pPr>
              <a:defRPr/>
            </a:pPr>
            <a:r>
              <a:rPr lang="en-US" i="1" smtClean="0">
                <a:solidFill>
                  <a:srgbClr val="000000"/>
                </a:solidFill>
              </a:rPr>
              <a:t>Encarsia </a:t>
            </a:r>
            <a:r>
              <a:rPr lang="en-US" smtClean="0">
                <a:solidFill>
                  <a:srgbClr val="000000"/>
                </a:solidFill>
              </a:rPr>
              <a:t>species are minute, parasitic wasps that attack various stages of whiteflies, armored sales, aphids, and lepidopteran eggs.  </a:t>
            </a:r>
            <a:r>
              <a:rPr lang="en-US" i="1" smtClean="0">
                <a:solidFill>
                  <a:srgbClr val="000000"/>
                </a:solidFill>
              </a:rPr>
              <a:t>Encarsia protransvena </a:t>
            </a:r>
            <a:r>
              <a:rPr lang="en-US" smtClean="0">
                <a:solidFill>
                  <a:srgbClr val="000000"/>
                </a:solidFill>
              </a:rPr>
              <a:t>(in the family Aphelinidae) preys on many whiteflies include </a:t>
            </a:r>
            <a:r>
              <a:rPr lang="en-US" i="1" smtClean="0">
                <a:solidFill>
                  <a:srgbClr val="000000"/>
                </a:solidFill>
              </a:rPr>
              <a:t>Bemisia</a:t>
            </a:r>
            <a:r>
              <a:rPr lang="en-US" smtClean="0">
                <a:solidFill>
                  <a:srgbClr val="000000"/>
                </a:solidFill>
              </a:rPr>
              <a:t> species.  The body of the female is yellow and measures less than 1/32in or 0.7mm in length.  The antennae is also yellow and the legs are pale.  The body of the male is predominantly brown with lighter colored legs.  This species was originally discribed from Florida, however, it is not known if it is a native species or one that was introduced previously, but went undetected. </a:t>
            </a:r>
            <a:endParaRPr lang="en-US" b="1" i="1" smtClean="0">
              <a:solidFill>
                <a:srgbClr val="000000"/>
              </a:solidFill>
            </a:endParaRPr>
          </a:p>
          <a:p>
            <a:pPr>
              <a:defRPr/>
            </a:pPr>
            <a:endParaRPr lang="en-US" smtClean="0">
              <a:solidFill>
                <a:srgbClr val="000000"/>
              </a:solidFill>
            </a:endParaRPr>
          </a:p>
          <a:p>
            <a:pPr>
              <a:defRPr/>
            </a:pPr>
            <a:r>
              <a:rPr lang="en-US" i="1" smtClean="0">
                <a:solidFill>
                  <a:srgbClr val="000000"/>
                </a:solidFill>
              </a:rPr>
              <a:t>Encarsia protransvena </a:t>
            </a:r>
            <a:r>
              <a:rPr lang="en-US" smtClean="0">
                <a:solidFill>
                  <a:srgbClr val="000000"/>
                </a:solidFill>
              </a:rPr>
              <a:t>is much more common than </a:t>
            </a:r>
            <a:r>
              <a:rPr lang="en-US" i="1" smtClean="0">
                <a:solidFill>
                  <a:srgbClr val="000000"/>
                </a:solidFill>
              </a:rPr>
              <a:t>Amitus bennetti </a:t>
            </a:r>
            <a:r>
              <a:rPr lang="en-US" smtClean="0">
                <a:solidFill>
                  <a:srgbClr val="000000"/>
                </a:solidFill>
              </a:rPr>
              <a:t>and has been used for whitefly management of other types of whiteflies in the past.  However, currently, it is not commercially available.   </a:t>
            </a:r>
          </a:p>
          <a:p>
            <a:pPr>
              <a:defRPr/>
            </a:pPr>
            <a:r>
              <a:rPr lang="en-US" i="1" smtClean="0">
                <a:solidFill>
                  <a:srgbClr val="000000"/>
                </a:solidFill>
              </a:rPr>
              <a:t> </a:t>
            </a:r>
            <a:endParaRPr lang="en-US" dirty="0" smtClean="0">
              <a:solidFill>
                <a:srgbClr val="000000"/>
              </a:solidFill>
            </a:endParaRPr>
          </a:p>
          <a:p>
            <a:pPr>
              <a:defRPr/>
            </a:pPr>
            <a:endParaRPr lang="en-US" b="1" dirty="0" smtClean="0">
              <a:solidFill>
                <a:srgbClr val="000000"/>
              </a:solidFill>
            </a:endParaRPr>
          </a:p>
          <a:p>
            <a:pPr>
              <a:defRPr/>
            </a:pPr>
            <a:r>
              <a:rPr lang="en-US" dirty="0" smtClean="0">
                <a:solidFill>
                  <a:srgbClr val="000000"/>
                </a:solidFill>
              </a:rPr>
              <a:t>Information sources:</a:t>
            </a:r>
          </a:p>
          <a:p>
            <a:pPr>
              <a:defRPr/>
            </a:pPr>
            <a:r>
              <a:rPr lang="nl-NL" smtClean="0">
                <a:solidFill>
                  <a:srgbClr val="000000"/>
                </a:solidFill>
              </a:rPr>
              <a:t>CSIRO.  2001</a:t>
            </a:r>
            <a:r>
              <a:rPr lang="nl-NL" i="1" smtClean="0">
                <a:solidFill>
                  <a:srgbClr val="000000"/>
                </a:solidFill>
              </a:rPr>
              <a:t>. Encarsia protransvena </a:t>
            </a:r>
            <a:r>
              <a:rPr lang="nl-NL" smtClean="0">
                <a:solidFill>
                  <a:srgbClr val="000000"/>
                </a:solidFill>
              </a:rPr>
              <a:t>Viggiani.  </a:t>
            </a:r>
            <a:r>
              <a:rPr lang="nl-NL" i="1" smtClean="0">
                <a:solidFill>
                  <a:srgbClr val="000000"/>
                </a:solidFill>
              </a:rPr>
              <a:t>Encarsia</a:t>
            </a:r>
            <a:r>
              <a:rPr lang="nl-NL" smtClean="0">
                <a:solidFill>
                  <a:srgbClr val="000000"/>
                </a:solidFill>
              </a:rPr>
              <a:t> of Australia Online.</a:t>
            </a:r>
          </a:p>
          <a:p>
            <a:pPr>
              <a:defRPr/>
            </a:pPr>
            <a:r>
              <a:rPr lang="nl-NL" smtClean="0">
                <a:solidFill>
                  <a:srgbClr val="000000"/>
                </a:solidFill>
              </a:rPr>
              <a:t>	accessed 2/26/2012 – </a:t>
            </a:r>
          </a:p>
          <a:p>
            <a:pPr>
              <a:defRPr/>
            </a:pPr>
            <a:r>
              <a:rPr lang="nl-NL" smtClean="0">
                <a:solidFill>
                  <a:srgbClr val="000000"/>
                </a:solidFill>
              </a:rPr>
              <a:t>	http://www.ces.csiro.au/science/encarsia/pro_ss.htm</a:t>
            </a:r>
          </a:p>
          <a:p>
            <a:pPr>
              <a:defRPr/>
            </a:pPr>
            <a:r>
              <a:rPr lang="nl-NL" smtClean="0">
                <a:solidFill>
                  <a:srgbClr val="000000"/>
                </a:solidFill>
              </a:rPr>
              <a:t>Drost, Y. C., Y. T. Qiu, C. J. A. M. Posthuma-Doodeman and J. C. van Lenteren.  1999.  “</a:t>
            </a:r>
            <a:r>
              <a:rPr lang="en-US" dirty="0" smtClean="0">
                <a:solidFill>
                  <a:srgbClr val="000000"/>
                </a:solidFill>
              </a:rPr>
              <a:t>Life-history and oviposition behaviour of </a:t>
            </a:r>
            <a:r>
              <a:rPr lang="en-US" i="1" dirty="0" smtClean="0">
                <a:solidFill>
                  <a:srgbClr val="000000"/>
                </a:solidFill>
              </a:rPr>
              <a:t>Amitus bennetti</a:t>
            </a:r>
            <a:r>
              <a:rPr lang="en-US" dirty="0" smtClean="0">
                <a:solidFill>
                  <a:srgbClr val="000000"/>
                </a:solidFill>
              </a:rPr>
              <a:t>, a parasitoid of </a:t>
            </a:r>
            <a:r>
              <a:rPr lang="en-US" i="1" dirty="0" smtClean="0">
                <a:solidFill>
                  <a:srgbClr val="000000"/>
                </a:solidFill>
              </a:rPr>
              <a:t>Bemisia argentifolii</a:t>
            </a:r>
            <a:r>
              <a:rPr lang="en-US" dirty="0" smtClean="0">
                <a:solidFill>
                  <a:srgbClr val="000000"/>
                </a:solidFill>
              </a:rPr>
              <a:t>”. </a:t>
            </a:r>
            <a:r>
              <a:rPr lang="en-US" dirty="0" smtClean="0"/>
              <a:t>Entomologia Experimentalis et Applicata, volume 90, pp. 183-189.   </a:t>
            </a:r>
          </a:p>
          <a:p>
            <a:pPr>
              <a:defRPr/>
            </a:pPr>
            <a:r>
              <a:rPr lang="en-US" smtClean="0"/>
              <a:t>Evans, G.A.  USDA-APHIS-NIS, personal communication. Gregory.A.Evans@aphis.usda.gov</a:t>
            </a:r>
          </a:p>
          <a:p>
            <a:pPr>
              <a:defRPr/>
            </a:pPr>
            <a:r>
              <a:rPr lang="en-US" smtClean="0"/>
              <a:t>Viggiani</a:t>
            </a:r>
            <a:r>
              <a:rPr lang="en-US" dirty="0" smtClean="0"/>
              <a:t>, G.  1985. “ Notes on a few Aphelinidae, with description of five new species of </a:t>
            </a:r>
            <a:r>
              <a:rPr lang="en-US" i="1" dirty="0" smtClean="0"/>
              <a:t>Encarsia</a:t>
            </a:r>
            <a:r>
              <a:rPr lang="en-US" dirty="0" smtClean="0"/>
              <a:t> Foerster (Hymenoptera, Chalcidoidea)”.  Bollettino del Laboratorio di Entomologia Agraria Filippo Silvestri, Volume 42, pp. 81-94.</a:t>
            </a:r>
          </a:p>
          <a:p>
            <a:pPr>
              <a:defRPr/>
            </a:pPr>
            <a:r>
              <a:rPr lang="en-US" dirty="0" smtClean="0"/>
              <a:t>	accessed 2/26/2012 – </a:t>
            </a:r>
          </a:p>
          <a:p>
            <a:pPr>
              <a:defRPr/>
            </a:pPr>
            <a:r>
              <a:rPr lang="en-US" dirty="0" smtClean="0"/>
              <a:t>	http</a:t>
            </a:r>
            <a:r>
              <a:rPr lang="en-US" smtClean="0"/>
              <a:t>://www.nhm.ac.uk/resources/research-curation/projects/chalcidoids/pdf_X/Viggia985d.pdf</a:t>
            </a:r>
          </a:p>
          <a:p>
            <a:pPr>
              <a:defRPr/>
            </a:pPr>
            <a:r>
              <a:rPr lang="en-US" smtClean="0"/>
              <a:t>Viggiani, G. and G.A. Evans.  1992.  “Descriptions of three new species of </a:t>
            </a:r>
            <a:r>
              <a:rPr lang="en-US" i="1" smtClean="0"/>
              <a:t>Amitus</a:t>
            </a:r>
            <a:r>
              <a:rPr lang="en-US" smtClean="0"/>
              <a:t> Haldeman (Hymenoptera: Platygasteridae), parasitoids of known whiteflies from the New World”.  Bollettino del Laboratorio di Entomologia Agraria Filippo Silvestri, vol. 49, pp. 189-194.</a:t>
            </a:r>
            <a:endParaRPr lang="en-US"/>
          </a:p>
        </p:txBody>
      </p:sp>
      <p:sp>
        <p:nvSpPr>
          <p:cNvPr id="4" name="Slide Number Placeholder 3"/>
          <p:cNvSpPr>
            <a:spLocks noGrp="1"/>
          </p:cNvSpPr>
          <p:nvPr>
            <p:ph type="sldNum" sz="quarter" idx="5"/>
          </p:nvPr>
        </p:nvSpPr>
        <p:spPr/>
        <p:txBody>
          <a:bodyPr/>
          <a:lstStyle/>
          <a:p>
            <a:pPr>
              <a:defRPr/>
            </a:pPr>
            <a:fld id="{DFE5DCFA-8BD6-4579-AFAC-C6A87B0CADEF}" type="slidenum">
              <a:rPr lang="en-US" smtClean="0"/>
              <a:pPr>
                <a:defRPr/>
              </a:pPr>
              <a:t>45</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p:spPr>
        <p:txBody>
          <a:bodyPr/>
          <a:lstStyle/>
          <a:p>
            <a:r>
              <a:rPr lang="en-US" i="1" smtClean="0"/>
              <a:t>Encarsia guadalupae</a:t>
            </a:r>
            <a:r>
              <a:rPr lang="en-US" smtClean="0"/>
              <a:t> is a parasitoid that has been found attacking the rugose sprialing whitefly.  Although another parasitoid was initially found attacking this whitefly (</a:t>
            </a:r>
            <a:r>
              <a:rPr lang="en-US" i="1" smtClean="0"/>
              <a:t>Aleuroctonus</a:t>
            </a:r>
            <a:r>
              <a:rPr lang="en-US" smtClean="0"/>
              <a:t> sp.),  </a:t>
            </a:r>
            <a:r>
              <a:rPr lang="en-US" i="1" smtClean="0"/>
              <a:t>E. guadalupae </a:t>
            </a:r>
            <a:r>
              <a:rPr lang="en-US" smtClean="0"/>
              <a:t>appears to be the dominant one.  The adults are small and often difficult to see, but the best evidence of parasitism are the exit holes in the immature whitefly.</a:t>
            </a:r>
          </a:p>
          <a:p>
            <a:endParaRPr lang="en-US" smtClean="0"/>
          </a:p>
          <a:p>
            <a:r>
              <a:rPr lang="en-US" i="1" smtClean="0"/>
              <a:t>Encarsia guadalupae </a:t>
            </a:r>
            <a:r>
              <a:rPr lang="en-US" smtClean="0"/>
              <a:t>is not native to Florida and probably arrived by an accidental introduction.  It is in the Aphelinidae family and is very small.  It’s head and body are predominately brown with yellow legs.  </a:t>
            </a:r>
          </a:p>
          <a:p>
            <a:endParaRPr lang="en-US" smtClean="0"/>
          </a:p>
          <a:p>
            <a:r>
              <a:rPr lang="en-US" i="1" smtClean="0"/>
              <a:t>Aleurotonus</a:t>
            </a:r>
            <a:r>
              <a:rPr lang="en-US" smtClean="0"/>
              <a:t> sp. is in the Eulophidae family and is slightly larger than </a:t>
            </a:r>
            <a:r>
              <a:rPr lang="en-US" i="1" smtClean="0"/>
              <a:t>E. guadalupae </a:t>
            </a:r>
            <a:r>
              <a:rPr lang="en-US" smtClean="0"/>
              <a:t>with a dark head and thorax with white legs.  The tip of the thorax is also dark.  Confirmation that this parasitoid attacks the rugose spiraling whitefly is still under investigation.</a:t>
            </a:r>
          </a:p>
          <a:p>
            <a:endParaRPr lang="en-US" smtClean="0"/>
          </a:p>
          <a:p>
            <a:endParaRPr lang="en-US" b="1" smtClean="0"/>
          </a:p>
          <a:p>
            <a:r>
              <a:rPr lang="en-US" smtClean="0"/>
              <a:t>Information sources:</a:t>
            </a:r>
          </a:p>
          <a:p>
            <a:r>
              <a:rPr lang="en-US" smtClean="0"/>
              <a:t>G. Evans, USDA ARS Systematics Entomology Lab, personal communication.</a:t>
            </a:r>
          </a:p>
          <a:p>
            <a:r>
              <a:rPr lang="en-US" smtClean="0"/>
              <a:t>National Bureau of Agriculturally Important Insects (NBAII).  </a:t>
            </a:r>
            <a:r>
              <a:rPr lang="en-US" i="1" smtClean="0"/>
              <a:t>Encarsia guadeloupae </a:t>
            </a:r>
            <a:r>
              <a:rPr lang="en-US" smtClean="0"/>
              <a:t>Viggiani. </a:t>
            </a:r>
          </a:p>
          <a:p>
            <a:r>
              <a:rPr lang="en-US" smtClean="0"/>
              <a:t>	Accessed 3/23/2012 – </a:t>
            </a:r>
          </a:p>
          <a:p>
            <a:r>
              <a:rPr lang="en-US" smtClean="0"/>
              <a:t>	http://www.nbaii.res.in/Featured%20insects/encarsia_guadeloupae.htm</a:t>
            </a:r>
            <a:endParaRPr lang="en-US" b="1" smtClean="0"/>
          </a:p>
        </p:txBody>
      </p:sp>
      <p:sp>
        <p:nvSpPr>
          <p:cNvPr id="4" name="Slide Number Placeholder 3"/>
          <p:cNvSpPr>
            <a:spLocks noGrp="1"/>
          </p:cNvSpPr>
          <p:nvPr>
            <p:ph type="sldNum" sz="quarter" idx="5"/>
          </p:nvPr>
        </p:nvSpPr>
        <p:spPr/>
        <p:txBody>
          <a:bodyPr/>
          <a:lstStyle/>
          <a:p>
            <a:pPr>
              <a:defRPr/>
            </a:pPr>
            <a:fld id="{7ABF2155-C989-482B-8913-58C1C977A832}" type="slidenum">
              <a:rPr lang="en-US" smtClean="0"/>
              <a:pPr>
                <a:defRPr/>
              </a:pPr>
              <a:t>46</a:t>
            </a:fld>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noFill/>
          <a:ln/>
        </p:spPr>
        <p:txBody>
          <a:bodyPr/>
          <a:lstStyle/>
          <a:p>
            <a:r>
              <a:rPr lang="en-US" smtClean="0"/>
              <a:t>It is usually difficult to see parasitoids/parasites due to their very small size.  However, these natural enemies often attack the immature stages of the whitefly which sometimes causes them to turn dark in color (see images above).  Upon closer examination, you can sometimes see the parasite inside the whitefly.  </a:t>
            </a:r>
          </a:p>
          <a:p>
            <a:endParaRPr lang="en-US" smtClean="0"/>
          </a:p>
          <a:p>
            <a:r>
              <a:rPr lang="en-US" smtClean="0"/>
              <a:t>Inspecting the nymphs with a hand lens will also help identify whitefly nymphs that have already been parasitized.  Whitefly immature stages with even, circular holes are indicative that they were parasitized and now the adult wasp has emerged.  However, do not get this confused with the hole left by the adult whitfly emerging from the puparium (or pupa).  These holes will look more “ripped” open. </a:t>
            </a:r>
          </a:p>
          <a:p>
            <a:endParaRPr lang="en-US" smtClean="0"/>
          </a:p>
          <a:p>
            <a:endParaRPr lang="en-US" smtClean="0"/>
          </a:p>
          <a:p>
            <a:r>
              <a:rPr lang="en-US" smtClean="0"/>
              <a:t>Information sources. </a:t>
            </a:r>
          </a:p>
          <a:p>
            <a:r>
              <a:rPr lang="en-US" smtClean="0"/>
              <a:t>DeBach, P. and D. Rosen. 1991. Biological Control by Natural Enemies. Cambridge University Press.</a:t>
            </a:r>
          </a:p>
          <a:p>
            <a:endParaRPr lang="en-US" b="1" smtClean="0"/>
          </a:p>
          <a:p>
            <a:endParaRPr lang="en-US" b="1" smtClean="0"/>
          </a:p>
          <a:p>
            <a:endParaRPr lang="en-US" b="1" smtClean="0"/>
          </a:p>
          <a:p>
            <a:endParaRPr lang="en-US" b="1" smtClean="0"/>
          </a:p>
        </p:txBody>
      </p:sp>
      <p:sp>
        <p:nvSpPr>
          <p:cNvPr id="4" name="Slide Number Placeholder 3"/>
          <p:cNvSpPr>
            <a:spLocks noGrp="1"/>
          </p:cNvSpPr>
          <p:nvPr>
            <p:ph type="sldNum" sz="quarter" idx="5"/>
          </p:nvPr>
        </p:nvSpPr>
        <p:spPr/>
        <p:txBody>
          <a:bodyPr/>
          <a:lstStyle/>
          <a:p>
            <a:pPr>
              <a:defRPr/>
            </a:pPr>
            <a:fld id="{D61F0F0A-48F8-4D9E-BDCF-56164802E254}" type="slidenum">
              <a:rPr lang="en-US" smtClean="0"/>
              <a:pPr>
                <a:defRPr/>
              </a:pPr>
              <a:t>47</a:t>
            </a:fld>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70000" lnSpcReduction="20000"/>
          </a:bodyPr>
          <a:lstStyle/>
          <a:p>
            <a:pPr>
              <a:defRPr/>
            </a:pPr>
            <a:r>
              <a:rPr lang="en-US" smtClean="0"/>
              <a:t>These predators have all been observed in association with ficus whitefly.  Remember not all predators will feed on all whiteflies.  Predatory beetles feed on their hosts both as adults and  larvae.</a:t>
            </a:r>
            <a:endParaRPr lang="en-US" dirty="0" smtClean="0"/>
          </a:p>
          <a:p>
            <a:pPr>
              <a:defRPr/>
            </a:pPr>
            <a:endParaRPr lang="en-US" dirty="0" smtClean="0"/>
          </a:p>
          <a:p>
            <a:pPr>
              <a:defRPr/>
            </a:pPr>
            <a:r>
              <a:rPr lang="en-US" i="1" dirty="0" smtClean="0">
                <a:solidFill>
                  <a:schemeClr val="bg1"/>
                </a:solidFill>
              </a:rPr>
              <a:t>Harmonia axyridis </a:t>
            </a:r>
            <a:r>
              <a:rPr lang="en-US" dirty="0" smtClean="0">
                <a:solidFill>
                  <a:schemeClr val="bg1"/>
                </a:solidFill>
              </a:rPr>
              <a:t>is the multicolored Asian lady beetle.  They are not native (they are from Asia), but they occur in many area of the United States due to multiple introductions as a biocontrol agent for many different pest species.  </a:t>
            </a:r>
            <a:r>
              <a:rPr lang="en-US" smtClean="0">
                <a:solidFill>
                  <a:schemeClr val="bg1"/>
                </a:solidFill>
              </a:rPr>
              <a:t>It measures </a:t>
            </a:r>
            <a:r>
              <a:rPr lang="en-US" dirty="0" smtClean="0">
                <a:solidFill>
                  <a:schemeClr val="bg1"/>
                </a:solidFill>
              </a:rPr>
              <a:t>about 1/4in or 5 to 8mm in length and about 1/4in or 4 to 7mm in width.  The body shape is oval.  They have a high degree of variation in their color patterns which range from pale yellow-orange to almost black, with no spots or many black spots.  These are the ladybird beetles that try to overwinter in your </a:t>
            </a:r>
            <a:r>
              <a:rPr lang="en-US" smtClean="0">
                <a:solidFill>
                  <a:schemeClr val="bg1"/>
                </a:solidFill>
              </a:rPr>
              <a:t>house.  The larvae are black to dark bluish gray in color with a bright yellow-orange patch located on the front half of the abdomen.  They have blunted tubercles and spines on their body.          </a:t>
            </a:r>
            <a:endParaRPr lang="en-US" i="1" dirty="0" smtClean="0">
              <a:solidFill>
                <a:schemeClr val="bg1"/>
              </a:solidFill>
            </a:endParaRPr>
          </a:p>
          <a:p>
            <a:pPr>
              <a:defRPr/>
            </a:pPr>
            <a:endParaRPr lang="en-US" dirty="0" smtClean="0"/>
          </a:p>
          <a:p>
            <a:pPr>
              <a:defRPr/>
            </a:pPr>
            <a:r>
              <a:rPr lang="en-US" i="1" dirty="0" smtClean="0">
                <a:solidFill>
                  <a:schemeClr val="bg1"/>
                </a:solidFill>
              </a:rPr>
              <a:t>Olla v-nigrum </a:t>
            </a:r>
            <a:r>
              <a:rPr lang="en-US" dirty="0" smtClean="0">
                <a:solidFill>
                  <a:schemeClr val="bg1"/>
                </a:solidFill>
              </a:rPr>
              <a:t>is a native predator found from southeastern Canada down to Florida, across to California and up to southern British Columbia.  It measures 1/8 to 1/4in or 3.7 to 6.1mm in length and about 1/8 to 1/4in or 3 </a:t>
            </a:r>
            <a:r>
              <a:rPr lang="en-US" smtClean="0">
                <a:solidFill>
                  <a:schemeClr val="bg1"/>
                </a:solidFill>
              </a:rPr>
              <a:t>to 5mm </a:t>
            </a:r>
            <a:r>
              <a:rPr lang="en-US" dirty="0" smtClean="0">
                <a:solidFill>
                  <a:schemeClr val="bg1"/>
                </a:solidFill>
              </a:rPr>
              <a:t>in width.  The color pattern varies with the background color ranging from black to pale yellow.  Spot patterns can vary as well from many dark, </a:t>
            </a:r>
            <a:r>
              <a:rPr lang="en-US" smtClean="0">
                <a:solidFill>
                  <a:schemeClr val="bg1"/>
                </a:solidFill>
              </a:rPr>
              <a:t>irregular spots </a:t>
            </a:r>
            <a:r>
              <a:rPr lang="en-US" dirty="0" smtClean="0">
                <a:solidFill>
                  <a:schemeClr val="bg1"/>
                </a:solidFill>
              </a:rPr>
              <a:t>on the light background to very few spots (2 or so) on the dark background.   </a:t>
            </a:r>
            <a:endParaRPr lang="en-US" i="1" dirty="0" smtClean="0">
              <a:solidFill>
                <a:schemeClr val="bg1"/>
              </a:solidFill>
            </a:endParaRPr>
          </a:p>
          <a:p>
            <a:pPr>
              <a:defRPr/>
            </a:pPr>
            <a:endParaRPr lang="en-US" dirty="0" smtClean="0"/>
          </a:p>
          <a:p>
            <a:pPr>
              <a:defRPr/>
            </a:pPr>
            <a:r>
              <a:rPr lang="en-US" i="1" dirty="0" smtClean="0">
                <a:solidFill>
                  <a:schemeClr val="bg1"/>
                </a:solidFill>
              </a:rPr>
              <a:t>Exochomus childreni </a:t>
            </a:r>
            <a:r>
              <a:rPr lang="en-US" dirty="0" smtClean="0"/>
              <a:t>is native to the southern United States and has 2 subspecies: childreni (known from Florida) and guexi (known from Texas and Louisiana).  It measures about 1/8in or 2.8 to 3.6mm in length and about 1/8in or 2.3 to 3mm in width.  It has a black head and pronotum (area just before the wing coverings or elytra), but the wing coverings are yellowish red with  a few large black </a:t>
            </a:r>
            <a:r>
              <a:rPr lang="en-US" smtClean="0"/>
              <a:t>spots.  </a:t>
            </a:r>
            <a:endParaRPr lang="en-US" dirty="0" smtClean="0"/>
          </a:p>
          <a:p>
            <a:pPr>
              <a:defRPr/>
            </a:pPr>
            <a:endParaRPr lang="en-US" i="1" dirty="0" smtClean="0">
              <a:solidFill>
                <a:schemeClr val="bg1"/>
              </a:solidFill>
            </a:endParaRPr>
          </a:p>
          <a:p>
            <a:pPr>
              <a:defRPr/>
            </a:pPr>
            <a:r>
              <a:rPr lang="en-US" i="1" smtClean="0">
                <a:solidFill>
                  <a:schemeClr val="bg1"/>
                </a:solidFill>
              </a:rPr>
              <a:t>Chilocorus nigritis</a:t>
            </a:r>
            <a:r>
              <a:rPr lang="en-US" smtClean="0">
                <a:solidFill>
                  <a:schemeClr val="bg1"/>
                </a:solidFill>
              </a:rPr>
              <a:t> is a shiny black coccinellid, a little more than 1/8in or 4mm in size and more or less circular in shape.  The head is orange and mostly hidden under the elyra.  The larvae are yellow-brown.  This predator is considered a predator of armored scales.  It is possible they are not actually feeding on the whitefly but looking for scale.  Testing is needed to determine if they will feed on whitefly.</a:t>
            </a:r>
          </a:p>
          <a:p>
            <a:pPr>
              <a:defRPr/>
            </a:pPr>
            <a:endParaRPr lang="en-US" smtClean="0"/>
          </a:p>
          <a:p>
            <a:pPr>
              <a:defRPr/>
            </a:pPr>
            <a:r>
              <a:rPr lang="en-US" i="1" smtClean="0">
                <a:solidFill>
                  <a:schemeClr val="bg1"/>
                </a:solidFill>
              </a:rPr>
              <a:t>Curinus coeruleus</a:t>
            </a:r>
            <a:r>
              <a:rPr lang="en-US" smtClean="0">
                <a:solidFill>
                  <a:schemeClr val="bg1"/>
                </a:solidFill>
              </a:rPr>
              <a:t> </a:t>
            </a:r>
            <a:r>
              <a:rPr lang="en-US" smtClean="0"/>
              <a:t>was introduced for biological control in 1953, however, it was unsuccessful.  Sometime over the next several years after that failed attempt, however, it was detected in southern Florida.  It is native to Mexico. It has also be released in several other places for control of different pests including in Hawaii.  It is a small (a little less than 1/4in or 5 mm in length) oval, dark bluish beetle with two red-orange spots on the head.  The ventral side is orange-yellow.  Larvae are dark gray with yellow heads and numerous spines.</a:t>
            </a:r>
            <a:endParaRPr lang="en-US" smtClean="0">
              <a:solidFill>
                <a:schemeClr val="bg1"/>
              </a:solidFill>
            </a:endParaRPr>
          </a:p>
          <a:p>
            <a:pPr>
              <a:defRPr/>
            </a:pPr>
            <a:endParaRPr lang="en-US" dirty="0" smtClean="0"/>
          </a:p>
          <a:p>
            <a:pPr>
              <a:defRPr/>
            </a:pPr>
            <a:endParaRPr lang="en-US" b="1" dirty="0" smtClean="0"/>
          </a:p>
          <a:p>
            <a:pPr>
              <a:defRPr/>
            </a:pPr>
            <a:r>
              <a:rPr lang="en-US" dirty="0" smtClean="0"/>
              <a:t>Information sources:</a:t>
            </a:r>
          </a:p>
          <a:p>
            <a:pPr>
              <a:defRPr/>
            </a:pPr>
            <a:r>
              <a:rPr lang="en-US" dirty="0" smtClean="0"/>
              <a:t>Global Invasive Species Database. </a:t>
            </a:r>
            <a:r>
              <a:rPr lang="en-US" i="1" dirty="0" smtClean="0">
                <a:solidFill>
                  <a:schemeClr val="bg1"/>
                </a:solidFill>
              </a:rPr>
              <a:t>Harmonia axyridis.  </a:t>
            </a:r>
            <a:endParaRPr lang="en-US" dirty="0" smtClean="0">
              <a:solidFill>
                <a:schemeClr val="bg1"/>
              </a:solidFill>
            </a:endParaRPr>
          </a:p>
          <a:p>
            <a:pPr>
              <a:defRPr/>
            </a:pPr>
            <a:r>
              <a:rPr lang="en-US" dirty="0" smtClean="0">
                <a:solidFill>
                  <a:schemeClr val="bg1"/>
                </a:solidFill>
              </a:rPr>
              <a:t>	accessed 2/26/2012- </a:t>
            </a:r>
          </a:p>
          <a:p>
            <a:pPr>
              <a:defRPr/>
            </a:pPr>
            <a:r>
              <a:rPr lang="en-US" dirty="0" smtClean="0">
                <a:solidFill>
                  <a:schemeClr val="bg1"/>
                </a:solidFill>
              </a:rPr>
              <a:t>	http://www.issg.org/database/species/ecology.asp?fr=1&amp;si=668</a:t>
            </a:r>
          </a:p>
          <a:p>
            <a:pPr>
              <a:defRPr/>
            </a:pPr>
            <a:r>
              <a:rPr lang="en-US" dirty="0" smtClean="0"/>
              <a:t>Gordon, R.D.  1985.  “The Coccinellidae (Coleoptera) of America North of Mexico”.  Journal of the New York Entomological Society, vol. 93, no. 1, pp. 1-912.</a:t>
            </a:r>
          </a:p>
          <a:p>
            <a:pPr>
              <a:defRPr/>
            </a:pPr>
            <a:r>
              <a:rPr lang="en-US" smtClean="0"/>
              <a:t>National Bureau of Agriculturally Important Insects (NBAII). </a:t>
            </a:r>
            <a:r>
              <a:rPr lang="en-US" i="1" smtClean="0"/>
              <a:t>Chilocorus nigrita </a:t>
            </a:r>
            <a:r>
              <a:rPr lang="en-US" smtClean="0"/>
              <a:t>(Fabricius). </a:t>
            </a:r>
          </a:p>
          <a:p>
            <a:pPr>
              <a:defRPr/>
            </a:pPr>
            <a:r>
              <a:rPr lang="en-US" smtClean="0"/>
              <a:t>	Accessed 3/23/2012 – </a:t>
            </a:r>
          </a:p>
          <a:p>
            <a:pPr>
              <a:defRPr/>
            </a:pPr>
            <a:r>
              <a:rPr lang="en-US" smtClean="0"/>
              <a:t>	http://www.nbaii.res.in/Featured%20insects/Chilocorus.htm</a:t>
            </a:r>
          </a:p>
          <a:p>
            <a:pPr>
              <a:defRPr/>
            </a:pPr>
            <a:r>
              <a:rPr lang="en-US" smtClean="0"/>
              <a:t>National Bureau of Agriculturally Important Insects (NBAII). </a:t>
            </a:r>
            <a:r>
              <a:rPr lang="en-US" i="1" smtClean="0"/>
              <a:t>Curinus coeruleus </a:t>
            </a:r>
            <a:r>
              <a:rPr lang="en-US" smtClean="0"/>
              <a:t>(Mulsant). </a:t>
            </a:r>
          </a:p>
          <a:p>
            <a:pPr>
              <a:defRPr/>
            </a:pPr>
            <a:r>
              <a:rPr lang="en-US" smtClean="0"/>
              <a:t>	Accessed 3/23/2012 – </a:t>
            </a:r>
          </a:p>
          <a:p>
            <a:pPr>
              <a:defRPr/>
            </a:pPr>
            <a:r>
              <a:rPr lang="en-US" smtClean="0"/>
              <a:t>	http://www.nbaii.res.in/Featured%20insects/Curinus_coeruleus.htm</a:t>
            </a:r>
            <a:endParaRPr lang="en-US" dirty="0"/>
          </a:p>
        </p:txBody>
      </p:sp>
      <p:sp>
        <p:nvSpPr>
          <p:cNvPr id="4" name="Slide Number Placeholder 3"/>
          <p:cNvSpPr>
            <a:spLocks noGrp="1"/>
          </p:cNvSpPr>
          <p:nvPr>
            <p:ph type="sldNum" sz="quarter" idx="5"/>
          </p:nvPr>
        </p:nvSpPr>
        <p:spPr/>
        <p:txBody>
          <a:bodyPr/>
          <a:lstStyle/>
          <a:p>
            <a:pPr>
              <a:defRPr/>
            </a:pPr>
            <a:fld id="{E0E5BFB5-1621-4873-8807-8B853BB2A5E2}" type="slidenum">
              <a:rPr lang="en-US" smtClean="0"/>
              <a:pPr>
                <a:defRPr/>
              </a:pPr>
              <a:t>48</a:t>
            </a:fld>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137219" name="Notes Placeholder 2"/>
          <p:cNvSpPr>
            <a:spLocks noGrp="1"/>
          </p:cNvSpPr>
          <p:nvPr>
            <p:ph type="body" idx="1"/>
          </p:nvPr>
        </p:nvSpPr>
        <p:spPr>
          <a:noFill/>
          <a:ln/>
        </p:spPr>
        <p:txBody>
          <a:bodyPr/>
          <a:lstStyle/>
          <a:p>
            <a:r>
              <a:rPr lang="en-US" sz="800" i="1" smtClean="0">
                <a:solidFill>
                  <a:schemeClr val="bg1"/>
                </a:solidFill>
              </a:rPr>
              <a:t>Nephaspis oculatus</a:t>
            </a:r>
            <a:r>
              <a:rPr lang="en-US" sz="800" smtClean="0">
                <a:solidFill>
                  <a:schemeClr val="bg1"/>
                </a:solidFill>
              </a:rPr>
              <a:t> is a small brown coccinellid beetle with a light colored head and thorax (the female is uniformly brown).  It is a predator which feeds on many whitefly species. It measures about 1/16in or 1.5 mm in length and about 1/32in or 1.0 mm in width.   It has been successfully introduced from Central America to different areas for spiraling whitefly control.  Its life cycle is approximately 51 days.  </a:t>
            </a:r>
          </a:p>
          <a:p>
            <a:endParaRPr lang="en-US" sz="800" b="1" smtClean="0"/>
          </a:p>
          <a:p>
            <a:r>
              <a:rPr lang="en-US" sz="800" smtClean="0"/>
              <a:t>The larvae are white and measure about 1/8in or 2.55mm in length and 1/64in or 0.33mm in width just before they pupate.</a:t>
            </a:r>
          </a:p>
          <a:p>
            <a:endParaRPr lang="en-US" sz="800" b="1" smtClean="0"/>
          </a:p>
          <a:p>
            <a:endParaRPr lang="en-US" sz="800" i="1" smtClean="0">
              <a:solidFill>
                <a:schemeClr val="bg1"/>
              </a:solidFill>
            </a:endParaRPr>
          </a:p>
          <a:p>
            <a:r>
              <a:rPr lang="en-US" smtClean="0"/>
              <a:t>Information sources:</a:t>
            </a:r>
          </a:p>
          <a:p>
            <a:r>
              <a:rPr lang="en-US" smtClean="0"/>
              <a:t>Gordon, Robert D. 1985. The coccinellidae (Coleoptera) of America north of Mexico. Journal of the New York Entomological Society 93:1-912.</a:t>
            </a:r>
          </a:p>
          <a:p>
            <a:r>
              <a:rPr lang="en-US" smtClean="0"/>
              <a:t>Liu, Tong-Xian, Philip A. Stansly, Kim A. Hoelmer, and Lance Osborne. 1997. Life history of </a:t>
            </a:r>
            <a:r>
              <a:rPr lang="en-US" i="1" smtClean="0"/>
              <a:t>Nephaspis oculatus</a:t>
            </a:r>
            <a:r>
              <a:rPr lang="en-US" smtClean="0"/>
              <a:t> (Coleoptera: Coccinellidae) a predator of </a:t>
            </a:r>
            <a:r>
              <a:rPr lang="en-US" i="1" smtClean="0"/>
              <a:t>Bemisia argentifolii</a:t>
            </a:r>
            <a:r>
              <a:rPr lang="en-US" smtClean="0"/>
              <a:t> (Homoptera: Aleyrodidae). Ann. Entomol. Soc. Am. 90(6):776-781.</a:t>
            </a:r>
          </a:p>
          <a:p>
            <a:r>
              <a:rPr lang="en-US" smtClean="0"/>
              <a:t>Liu, T.-X., and P. A. Stansly. 1996. Morphology of </a:t>
            </a:r>
            <a:r>
              <a:rPr lang="en-US" i="1" smtClean="0"/>
              <a:t>Nephaspis oculatus </a:t>
            </a:r>
            <a:r>
              <a:rPr lang="en-US" smtClean="0"/>
              <a:t>and </a:t>
            </a:r>
            <a:r>
              <a:rPr lang="en-US" i="1" smtClean="0"/>
              <a:t>Delphastus pusillus </a:t>
            </a:r>
            <a:r>
              <a:rPr lang="en-US" smtClean="0"/>
              <a:t>(Coleoptera: Coccinellidae), predators of </a:t>
            </a:r>
            <a:r>
              <a:rPr lang="en-US" i="1" smtClean="0"/>
              <a:t>Bemisia argentifolii </a:t>
            </a:r>
            <a:r>
              <a:rPr lang="en-US" smtClean="0"/>
              <a:t>(Homoptera: Aleyrodidae). Proc. Entomol. Soc. Wash. 98: pp.292-300.</a:t>
            </a:r>
          </a:p>
          <a:p>
            <a:endParaRPr lang="en-US" smtClean="0"/>
          </a:p>
          <a:p>
            <a:endParaRPr lang="en-US" smtClean="0"/>
          </a:p>
          <a:p>
            <a:endParaRPr lang="en-US" b="1" smtClean="0"/>
          </a:p>
          <a:p>
            <a:endParaRPr lang="en-US" smtClean="0"/>
          </a:p>
        </p:txBody>
      </p:sp>
      <p:sp>
        <p:nvSpPr>
          <p:cNvPr id="4" name="Slide Number Placeholder 3"/>
          <p:cNvSpPr>
            <a:spLocks noGrp="1"/>
          </p:cNvSpPr>
          <p:nvPr>
            <p:ph type="sldNum" sz="quarter" idx="5"/>
          </p:nvPr>
        </p:nvSpPr>
        <p:spPr/>
        <p:txBody>
          <a:bodyPr/>
          <a:lstStyle/>
          <a:p>
            <a:pPr>
              <a:defRPr/>
            </a:pPr>
            <a:fld id="{DA841E86-4BAA-4114-BFD5-729F60534AE6}" type="slidenum">
              <a:rPr lang="en-US" smtClean="0"/>
              <a:pPr>
                <a:defRPr/>
              </a:pPr>
              <a:t>49</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p:spPr>
        <p:txBody>
          <a:bodyPr/>
          <a:lstStyle/>
          <a:p>
            <a:r>
              <a:rPr lang="en-US" smtClean="0"/>
              <a:t>Honeydew and sooty mold occurs on non-plant surfaces as well, especially if those surfaces are located under or near host plants infested by insects that make honeydew.</a:t>
            </a:r>
          </a:p>
          <a:p>
            <a:endParaRPr lang="en-US" smtClean="0"/>
          </a:p>
          <a:p>
            <a:endParaRPr lang="en-US" smtClean="0"/>
          </a:p>
        </p:txBody>
      </p:sp>
      <p:sp>
        <p:nvSpPr>
          <p:cNvPr id="4" name="Slide Number Placeholder 3"/>
          <p:cNvSpPr>
            <a:spLocks noGrp="1"/>
          </p:cNvSpPr>
          <p:nvPr>
            <p:ph type="sldNum" sz="quarter" idx="5"/>
          </p:nvPr>
        </p:nvSpPr>
        <p:spPr/>
        <p:txBody>
          <a:bodyPr/>
          <a:lstStyle/>
          <a:p>
            <a:pPr>
              <a:defRPr/>
            </a:pPr>
            <a:fld id="{779035A7-953E-4BFA-8077-2F4373945C83}" type="slidenum">
              <a:rPr lang="en-US" smtClean="0"/>
              <a:pPr>
                <a:defRPr/>
              </a:pPr>
              <a:t>5</a:t>
            </a:fld>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138243" name="Notes Placeholder 2"/>
          <p:cNvSpPr>
            <a:spLocks noGrp="1"/>
          </p:cNvSpPr>
          <p:nvPr>
            <p:ph type="body" idx="1"/>
          </p:nvPr>
        </p:nvSpPr>
        <p:spPr>
          <a:noFill/>
          <a:ln/>
        </p:spPr>
        <p:txBody>
          <a:bodyPr/>
          <a:lstStyle/>
          <a:p>
            <a:r>
              <a:rPr lang="en-US" sz="800" smtClean="0">
                <a:solidFill>
                  <a:schemeClr val="bg1"/>
                </a:solidFill>
              </a:rPr>
              <a:t>Lacewings are generalist predators that are known feeding on aphids, mealybugs and other soft bodied insects but have been seen associated with all the whiteflies.  The lacewings may be feeding on these whiteflies but may also be feeding on other pests on the plants.  It is not uncommon to see their eggs on leaves and sometimes their larvae in association with whiteflies.  The larvae are highly predaceous.</a:t>
            </a:r>
          </a:p>
          <a:p>
            <a:endParaRPr lang="en-US" sz="800" b="1" smtClean="0"/>
          </a:p>
          <a:p>
            <a:endParaRPr lang="en-US" sz="800" i="1" smtClean="0">
              <a:solidFill>
                <a:schemeClr val="bg1"/>
              </a:solidFill>
            </a:endParaRPr>
          </a:p>
          <a:p>
            <a:r>
              <a:rPr lang="en-US" smtClean="0"/>
              <a:t>Information sources:</a:t>
            </a:r>
          </a:p>
          <a:p>
            <a:r>
              <a:rPr lang="en-US" smtClean="0"/>
              <a:t>Henn, T., R. Weinzierl and P. G. Koehler. 2009. Beneficial insects and mites. EDIS. </a:t>
            </a:r>
          </a:p>
          <a:p>
            <a:r>
              <a:rPr lang="en-US" smtClean="0"/>
              <a:t>	Accessed 3/23/2012 – </a:t>
            </a:r>
          </a:p>
          <a:p>
            <a:r>
              <a:rPr lang="en-US" smtClean="0"/>
              <a:t>	http://edis.ifas.ufl.edu/in078</a:t>
            </a:r>
          </a:p>
          <a:p>
            <a:r>
              <a:rPr lang="en-US" smtClean="0"/>
              <a:t>IPM Florida, Solutions for your Life. Effect of Adult Lacewing Releases in Tomato Field Perimeters on Silverleaf Whitefly Populations and TYLCV Incidence.  </a:t>
            </a:r>
          </a:p>
          <a:p>
            <a:r>
              <a:rPr lang="en-US" smtClean="0"/>
              <a:t>	Accessed 3/23/2012 -  	http://ipm.ifas.ufl.edu/resources/grants_showcase/vegetables/lacewing_tomato.shtml</a:t>
            </a:r>
          </a:p>
          <a:p>
            <a:r>
              <a:rPr lang="en-US" smtClean="0"/>
              <a:t>MacLeod, E.G. and L.A. Stange. 2011.  Brown lacewings of Florida (Insecta: Neuroptera: Hemerobiidae). EDIS.</a:t>
            </a:r>
          </a:p>
          <a:p>
            <a:r>
              <a:rPr lang="en-US" smtClean="0"/>
              <a:t>	Accessed 3/23/2012 – </a:t>
            </a:r>
          </a:p>
          <a:p>
            <a:r>
              <a:rPr lang="en-US" smtClean="0"/>
              <a:t>	http://edis.ifas.ufl.edu/in382</a:t>
            </a:r>
          </a:p>
          <a:p>
            <a:r>
              <a:rPr lang="en-US" smtClean="0"/>
              <a:t>Mannion, C. unpublished</a:t>
            </a:r>
            <a:r>
              <a:rPr lang="en-US" baseline="0" smtClean="0"/>
              <a:t> data.</a:t>
            </a:r>
            <a:endParaRPr lang="en-US" smtClean="0"/>
          </a:p>
          <a:p>
            <a:endParaRPr lang="en-US" smtClean="0"/>
          </a:p>
        </p:txBody>
      </p:sp>
      <p:sp>
        <p:nvSpPr>
          <p:cNvPr id="4" name="Slide Number Placeholder 3"/>
          <p:cNvSpPr>
            <a:spLocks noGrp="1"/>
          </p:cNvSpPr>
          <p:nvPr>
            <p:ph type="sldNum" sz="quarter" idx="5"/>
          </p:nvPr>
        </p:nvSpPr>
        <p:spPr/>
        <p:txBody>
          <a:bodyPr/>
          <a:lstStyle/>
          <a:p>
            <a:pPr>
              <a:defRPr/>
            </a:pPr>
            <a:fld id="{4BD576BF-5331-47EB-94EC-2C2EAE47D8BB}" type="slidenum">
              <a:rPr lang="en-US" smtClean="0"/>
              <a:pPr>
                <a:defRPr/>
              </a:pPr>
              <a:t>50</a:t>
            </a:fld>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a:ln/>
        </p:spPr>
        <p:txBody>
          <a:bodyPr/>
          <a:lstStyle/>
          <a:p>
            <a:r>
              <a:rPr lang="en-US" smtClean="0"/>
              <a:t>The use of soaps and oils are useful particularly for shorter plants and light infestations (sometimes these are also good when used in combination with insecticides).  Soaps and oils degrade rapidly and have low mammalian toxicity, but they can have an immediate impact on pest behavior.  There is a chance of phytotoxicity depending on plant species or even temperature, so it is recommended to test a small area of the plant first before applying the treatment to the whole plant.</a:t>
            </a:r>
          </a:p>
          <a:p>
            <a:endParaRPr lang="en-US" b="1" smtClean="0"/>
          </a:p>
          <a:p>
            <a:endParaRPr lang="en-US" b="1" smtClean="0"/>
          </a:p>
          <a:p>
            <a:r>
              <a:rPr lang="en-US" smtClean="0"/>
              <a:t>Information sources:</a:t>
            </a:r>
          </a:p>
          <a:p>
            <a:r>
              <a:rPr lang="en-US" smtClean="0"/>
              <a:t>Buss, E.A. and S.G. Park-Brown.  2009.  Natural Prodcuts for Insect Pest Management.  EDIS.</a:t>
            </a:r>
          </a:p>
          <a:p>
            <a:r>
              <a:rPr lang="en-US" smtClean="0"/>
              <a:t>	accessed 3/23/2012 – </a:t>
            </a:r>
          </a:p>
          <a:p>
            <a:r>
              <a:rPr lang="en-US" smtClean="0"/>
              <a:t>	http://edis.ifas.ufl.edu/in197</a:t>
            </a:r>
          </a:p>
          <a:p>
            <a:r>
              <a:rPr lang="en-US" smtClean="0"/>
              <a:t>Scherer, C. W., P. G. Koehler, D. E. Short and E. A. Buss. 2006. Landscape integrated pest management. EDIS.</a:t>
            </a:r>
          </a:p>
          <a:p>
            <a:r>
              <a:rPr lang="en-US" smtClean="0"/>
              <a:t>	Accessed 3/22.2012 – </a:t>
            </a:r>
          </a:p>
          <a:p>
            <a:r>
              <a:rPr lang="en-US" smtClean="0"/>
              <a:t>	http://edis.ifas.ufl.edu/in109</a:t>
            </a:r>
          </a:p>
          <a:p>
            <a:endParaRPr lang="en-US" smtClean="0"/>
          </a:p>
        </p:txBody>
      </p:sp>
      <p:sp>
        <p:nvSpPr>
          <p:cNvPr id="4" name="Slide Number Placeholder 3"/>
          <p:cNvSpPr>
            <a:spLocks noGrp="1"/>
          </p:cNvSpPr>
          <p:nvPr>
            <p:ph type="sldNum" sz="quarter" idx="5"/>
          </p:nvPr>
        </p:nvSpPr>
        <p:spPr/>
        <p:txBody>
          <a:bodyPr/>
          <a:lstStyle/>
          <a:p>
            <a:pPr>
              <a:defRPr/>
            </a:pPr>
            <a:fld id="{565B1B49-BE20-4450-AC50-92AD9461DB17}" type="slidenum">
              <a:rPr lang="en-US" smtClean="0"/>
              <a:pPr>
                <a:defRPr/>
              </a:pPr>
              <a:t>51</a:t>
            </a:fld>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p:spPr>
        <p:txBody>
          <a:bodyPr/>
          <a:lstStyle/>
          <a:p>
            <a:r>
              <a:rPr lang="en-US" smtClean="0"/>
              <a:t>Be sure the label has the site (i.e. landscape) and the method of application you plan to use.</a:t>
            </a:r>
          </a:p>
          <a:p>
            <a:r>
              <a:rPr lang="en-US" smtClean="0"/>
              <a:t> </a:t>
            </a:r>
          </a:p>
          <a:p>
            <a:r>
              <a:rPr lang="en-US" smtClean="0"/>
              <a:t>There are potential fines from the Florida Department of Agriculture and Consumer Services, Division of Agriculture and Environmental Services (FDACS-AES) for use of off label products.  In addition, given the concerns that have been raised about potential environmental contamination from soil applied products, it is important to recognize that you need to use insecticides labeled for the use site only.  If you plan to apply a particular chemical in the landscape, then it must state that you can apply it in the landscape in the label.  </a:t>
            </a:r>
          </a:p>
          <a:p>
            <a:endParaRPr lang="en-US" smtClean="0"/>
          </a:p>
          <a:p>
            <a:r>
              <a:rPr lang="en-US" smtClean="0"/>
              <a:t>The method of application (e.g. drench, foliar, bark sprays, etc.) must also be on the label.  Do not use a product in any other way than what is listed on the label.  This is important in order to get the maximum benefit from the product with the least amount of detrimental impact.  Of course, this is also what is legal.</a:t>
            </a:r>
          </a:p>
          <a:p>
            <a:endParaRPr lang="en-US" smtClean="0"/>
          </a:p>
          <a:p>
            <a:r>
              <a:rPr lang="en-US" smtClean="0"/>
              <a:t>Some host plants mentioned here are considered “food” and thus very few pesticides are labeled for use on them.  Coconut palms that produce nuts are an example.  In addition, some labels state “This product is not to be used on trees that will produce food within the year following treatment.”, so be sure to read the label carefully before applying pesticides.</a:t>
            </a:r>
          </a:p>
          <a:p>
            <a:endParaRPr lang="en-US" smtClean="0"/>
          </a:p>
        </p:txBody>
      </p:sp>
      <p:sp>
        <p:nvSpPr>
          <p:cNvPr id="4" name="Slide Number Placeholder 3"/>
          <p:cNvSpPr>
            <a:spLocks noGrp="1"/>
          </p:cNvSpPr>
          <p:nvPr>
            <p:ph type="sldNum" sz="quarter" idx="5"/>
          </p:nvPr>
        </p:nvSpPr>
        <p:spPr/>
        <p:txBody>
          <a:bodyPr/>
          <a:lstStyle/>
          <a:p>
            <a:pPr>
              <a:defRPr/>
            </a:pPr>
            <a:fld id="{07D9D054-202D-4694-BC0A-19F9B6DEA02B}" type="slidenum">
              <a:rPr lang="en-US" smtClean="0"/>
              <a:pPr>
                <a:defRPr/>
              </a:pPr>
              <a:t>52</a:t>
            </a:fld>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ln/>
        </p:spPr>
      </p:sp>
      <p:sp>
        <p:nvSpPr>
          <p:cNvPr id="141315" name="Notes Placeholder 2"/>
          <p:cNvSpPr>
            <a:spLocks noGrp="1"/>
          </p:cNvSpPr>
          <p:nvPr>
            <p:ph type="body" idx="1"/>
          </p:nvPr>
        </p:nvSpPr>
        <p:spPr>
          <a:noFill/>
          <a:ln/>
        </p:spPr>
        <p:txBody>
          <a:bodyPr/>
          <a:lstStyle/>
          <a:p>
            <a:r>
              <a:rPr lang="en-US" smtClean="0"/>
              <a:t>Because many of the insecticides used as a foliar spray do not last very long, you want to be sure there are live whiteflies before application.  Foliar sprays are NOT to be used for preventative control.</a:t>
            </a:r>
          </a:p>
          <a:p>
            <a:endParaRPr lang="en-US" smtClean="0"/>
          </a:p>
          <a:p>
            <a:endParaRPr lang="en-US" b="1" smtClean="0"/>
          </a:p>
          <a:p>
            <a:endParaRPr lang="en-US" b="1" smtClean="0"/>
          </a:p>
        </p:txBody>
      </p:sp>
      <p:sp>
        <p:nvSpPr>
          <p:cNvPr id="4" name="Slide Number Placeholder 3"/>
          <p:cNvSpPr>
            <a:spLocks noGrp="1"/>
          </p:cNvSpPr>
          <p:nvPr>
            <p:ph type="sldNum" sz="quarter" idx="5"/>
          </p:nvPr>
        </p:nvSpPr>
        <p:spPr/>
        <p:txBody>
          <a:bodyPr/>
          <a:lstStyle/>
          <a:p>
            <a:pPr>
              <a:defRPr/>
            </a:pPr>
            <a:fld id="{C63A3D4E-9F14-45A6-9ED7-814785AE414D}" type="slidenum">
              <a:rPr lang="en-US" smtClean="0"/>
              <a:pPr>
                <a:defRPr/>
              </a:pPr>
              <a:t>53</a:t>
            </a:fld>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62500" lnSpcReduction="20000"/>
          </a:bodyPr>
          <a:lstStyle/>
          <a:p>
            <a:pPr>
              <a:defRPr/>
            </a:pPr>
            <a:r>
              <a:rPr lang="en-US" dirty="0" smtClean="0"/>
              <a:t>The two products highlighted in yellow are fungi (</a:t>
            </a:r>
            <a:r>
              <a:rPr lang="en-US" err="1" smtClean="0"/>
              <a:t>entomopathogens</a:t>
            </a:r>
            <a:r>
              <a:rPr lang="en-US" smtClean="0"/>
              <a:t>).</a:t>
            </a:r>
          </a:p>
          <a:p>
            <a:pPr>
              <a:defRPr/>
            </a:pPr>
            <a:endParaRPr lang="en-US" smtClean="0"/>
          </a:p>
          <a:p>
            <a:pPr>
              <a:defRPr/>
            </a:pPr>
            <a:endParaRPr lang="en-US" smtClean="0"/>
          </a:p>
          <a:p>
            <a:pPr>
              <a:defRPr/>
            </a:pPr>
            <a:endParaRPr lang="en-US" smtClean="0"/>
          </a:p>
          <a:p>
            <a:pPr>
              <a:defRPr/>
            </a:pPr>
            <a:endParaRPr lang="en-US" dirty="0"/>
          </a:p>
        </p:txBody>
      </p:sp>
      <p:sp>
        <p:nvSpPr>
          <p:cNvPr id="4" name="Slide Number Placeholder 3"/>
          <p:cNvSpPr>
            <a:spLocks noGrp="1"/>
          </p:cNvSpPr>
          <p:nvPr>
            <p:ph type="sldNum" sz="quarter" idx="5"/>
          </p:nvPr>
        </p:nvSpPr>
        <p:spPr/>
        <p:txBody>
          <a:bodyPr/>
          <a:lstStyle/>
          <a:p>
            <a:pPr>
              <a:defRPr/>
            </a:pPr>
            <a:fld id="{45DB5B35-6B30-4B7C-8B75-69BE09B0CAE1}" type="slidenum">
              <a:rPr lang="en-US" smtClean="0"/>
              <a:pPr>
                <a:defRPr/>
              </a:pPr>
              <a:t>54</a:t>
            </a:fld>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a:ln/>
        </p:spPr>
      </p:sp>
      <p:sp>
        <p:nvSpPr>
          <p:cNvPr id="143363" name="Notes Placeholder 2"/>
          <p:cNvSpPr>
            <a:spLocks noGrp="1"/>
          </p:cNvSpPr>
          <p:nvPr>
            <p:ph type="body" idx="1"/>
          </p:nvPr>
        </p:nvSpPr>
        <p:spPr>
          <a:noFill/>
          <a:ln/>
        </p:spPr>
        <p:txBody>
          <a:bodyPr/>
          <a:lstStyle/>
          <a:p>
            <a:r>
              <a:rPr lang="en-US" smtClean="0"/>
              <a:t>You can apply insecticides systemically using one of two methods: trunk application or soil application.  Systemic applications of insecticides provide longer term control (typically 6 to 12 months depending on the active ingredient, the rate, the method of application, the type of plant and environmental conditons).  </a:t>
            </a:r>
          </a:p>
          <a:p>
            <a:endParaRPr lang="en-US" smtClean="0"/>
          </a:p>
          <a:p>
            <a:r>
              <a:rPr lang="en-US" smtClean="0"/>
              <a:t>It is important to check the labels because not all active ingredients can be applied with all methods.   </a:t>
            </a:r>
          </a:p>
        </p:txBody>
      </p:sp>
      <p:sp>
        <p:nvSpPr>
          <p:cNvPr id="4" name="Slide Number Placeholder 3"/>
          <p:cNvSpPr>
            <a:spLocks noGrp="1"/>
          </p:cNvSpPr>
          <p:nvPr>
            <p:ph type="sldNum" sz="quarter" idx="5"/>
          </p:nvPr>
        </p:nvSpPr>
        <p:spPr/>
        <p:txBody>
          <a:bodyPr/>
          <a:lstStyle/>
          <a:p>
            <a:pPr>
              <a:defRPr/>
            </a:pPr>
            <a:fld id="{E227AAD4-A592-46DD-9648-5D7B8EA839FE}" type="slidenum">
              <a:rPr lang="en-US" smtClean="0"/>
              <a:pPr>
                <a:defRPr/>
              </a:pPr>
              <a:t>55</a:t>
            </a:fld>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US" smtClean="0"/>
              <a:t>The neonicotinoids are a very effective group of insecticides and because there are several active ingredients and methods of application, you can fit the most appropriate product and methods to fit your needs. On larger sites, it is often suggested to use a tiered system in which different methods are used at a site depending on need.  For example, some highly infested trees or infested trees in high traffic areas may need immediate control versus those trees that have a lighter infestation or are removed from the public where there is less demand for control.</a:t>
            </a:r>
          </a:p>
          <a:p>
            <a:pPr>
              <a:defRPr/>
            </a:pPr>
            <a:endParaRPr lang="en-US" b="1" smtClean="0"/>
          </a:p>
          <a:p>
            <a:pPr>
              <a:defRPr/>
            </a:pPr>
            <a:r>
              <a:rPr lang="en-US" smtClean="0"/>
              <a:t>Neonicotinoid insecticides are a primary tool being used for whitefly management.  For the longest term control, it is recommended to apply these products to the soil or trunk which allows you to take advantage of the full systemic properties of these products.  However, there are several factors that influence the efficacy of neonicotinoids applied to the soil or trunk.   </a:t>
            </a:r>
          </a:p>
          <a:p>
            <a:pPr>
              <a:defRPr/>
            </a:pPr>
            <a:r>
              <a:rPr lang="en-US" smtClean="0"/>
              <a:t> </a:t>
            </a:r>
          </a:p>
          <a:p>
            <a:pPr marL="228600" indent="-228600">
              <a:buFont typeface="+mj-lt"/>
              <a:buAutoNum type="arabicPeriod"/>
              <a:defRPr/>
            </a:pPr>
            <a:r>
              <a:rPr lang="en-US" smtClean="0"/>
              <a:t>Size of tree – larger trees need proportionately more product because foliage biomass increases exponentially with trunk diameter.  It also takes longer for large trees to move the product.</a:t>
            </a:r>
          </a:p>
          <a:p>
            <a:pPr marL="228600" indent="-228600">
              <a:buFont typeface="+mj-lt"/>
              <a:buAutoNum type="arabicPeriod"/>
              <a:defRPr/>
            </a:pPr>
            <a:r>
              <a:rPr lang="en-US" smtClean="0"/>
              <a:t>Application rate – using less than labeled rates can result in poor control.</a:t>
            </a:r>
          </a:p>
          <a:p>
            <a:pPr marL="228600" indent="-228600">
              <a:buFont typeface="+mj-lt"/>
              <a:buAutoNum type="arabicPeriod"/>
              <a:defRPr/>
            </a:pPr>
            <a:r>
              <a:rPr lang="en-US" smtClean="0"/>
              <a:t>Soil moisture – dry soils can bind up less soluble products.</a:t>
            </a:r>
          </a:p>
          <a:p>
            <a:pPr marL="228600" indent="-228600">
              <a:buFont typeface="+mj-lt"/>
              <a:buAutoNum type="arabicPeriod"/>
              <a:defRPr/>
            </a:pPr>
            <a:r>
              <a:rPr lang="en-US" smtClean="0"/>
              <a:t>Transpiration rate – this is what drives the uptake of water (and the neonicotinoids) from the soil into the tree and affects the movement of the water and product that is carried throughout the tree tissues.  Lower transpiration rates mean slower uptake and slower control.  Higher transpiration rates (providing the tree has access to plenty of water) means faster uptake and faster control. </a:t>
            </a:r>
          </a:p>
          <a:p>
            <a:pPr marL="228600" indent="-228600">
              <a:buFont typeface="+mj-lt"/>
              <a:buNone/>
              <a:defRPr/>
            </a:pPr>
            <a:endParaRPr lang="en-US" smtClean="0"/>
          </a:p>
          <a:p>
            <a:pPr marL="228600" indent="-228600">
              <a:buFont typeface="+mj-lt"/>
              <a:buNone/>
              <a:defRPr/>
            </a:pPr>
            <a:r>
              <a:rPr lang="en-US" smtClean="0"/>
              <a:t>There are several primary factors that influence transpiration rate.</a:t>
            </a:r>
          </a:p>
          <a:p>
            <a:pPr marL="228600" indent="-228600">
              <a:buFont typeface="+mj-lt"/>
              <a:buNone/>
              <a:defRPr/>
            </a:pPr>
            <a:r>
              <a:rPr lang="en-US" smtClean="0"/>
              <a:t>1. Leaf age – older leaves transpire less than new leaves and therefore take up water more slowly. Older leaves can also serve as reservoirs for whiteflies.</a:t>
            </a:r>
          </a:p>
          <a:p>
            <a:pPr marL="228600" indent="-228600">
              <a:buFont typeface="+mj-lt"/>
              <a:buNone/>
              <a:defRPr/>
            </a:pPr>
            <a:r>
              <a:rPr lang="en-US" smtClean="0"/>
              <a:t>2. Growth rate of plant – Slower growth rate means slower water uptake.</a:t>
            </a:r>
          </a:p>
          <a:p>
            <a:pPr marL="228600" indent="-228600">
              <a:buFont typeface="+mj-lt"/>
              <a:buNone/>
              <a:defRPr/>
            </a:pPr>
            <a:r>
              <a:rPr lang="en-US" smtClean="0"/>
              <a:t>3. Heavily infested or otherwise unhealthy plants – infested and unhealthy plants do not take up water from soil as effectively as healthy plants.</a:t>
            </a:r>
          </a:p>
          <a:p>
            <a:pPr marL="228600" indent="-228600">
              <a:buFont typeface="+mj-lt"/>
              <a:buNone/>
              <a:defRPr/>
            </a:pPr>
            <a:r>
              <a:rPr lang="en-US" smtClean="0"/>
              <a:t>4. Soil moisture – dry soil reduces rate of water uptake.</a:t>
            </a:r>
          </a:p>
          <a:p>
            <a:pPr marL="228600" indent="-228600">
              <a:buFont typeface="+mj-lt"/>
              <a:buNone/>
              <a:defRPr/>
            </a:pPr>
            <a:r>
              <a:rPr lang="en-US" smtClean="0"/>
              <a:t>5. Irrigation and rainfall – influences soil moisture.</a:t>
            </a:r>
          </a:p>
          <a:p>
            <a:pPr marL="228600" indent="-228600">
              <a:buFont typeface="+mj-lt"/>
              <a:buNone/>
              <a:defRPr/>
            </a:pPr>
            <a:r>
              <a:rPr lang="en-US" smtClean="0"/>
              <a:t>6. Temperature – temperatures that are above or below the optimal temperature for plant growth will slow water uptake.</a:t>
            </a:r>
          </a:p>
          <a:p>
            <a:pPr marL="228600" indent="-228600">
              <a:buFont typeface="+mj-lt"/>
              <a:buNone/>
              <a:defRPr/>
            </a:pPr>
            <a:r>
              <a:rPr lang="en-US" smtClean="0"/>
              <a:t>7. Chemical properties of product - neonicotinoids vary in water solubility, binding potential to soil, and half life. These factors will influence how much product is dissolved in the water and taken up by tree (and therefore the speed with which the chemical reaches effective concentration).  This can also influence how long neonicotinoids remain at effective concentrations in the leaf tissue.</a:t>
            </a:r>
          </a:p>
        </p:txBody>
      </p:sp>
      <p:sp>
        <p:nvSpPr>
          <p:cNvPr id="4" name="Slide Number Placeholder 3"/>
          <p:cNvSpPr>
            <a:spLocks noGrp="1"/>
          </p:cNvSpPr>
          <p:nvPr>
            <p:ph type="sldNum" sz="quarter" idx="5"/>
          </p:nvPr>
        </p:nvSpPr>
        <p:spPr/>
        <p:txBody>
          <a:bodyPr/>
          <a:lstStyle/>
          <a:p>
            <a:pPr>
              <a:defRPr/>
            </a:pPr>
            <a:fld id="{D3239B9B-C009-47C6-9845-DC129B231A01}" type="slidenum">
              <a:rPr lang="en-US" smtClean="0"/>
              <a:pPr>
                <a:defRPr/>
              </a:pPr>
              <a:t>56</a:t>
            </a:fld>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92500"/>
          </a:bodyPr>
          <a:lstStyle/>
          <a:p>
            <a:pPr>
              <a:defRPr/>
            </a:pPr>
            <a:r>
              <a:rPr lang="en-US" dirty="0" smtClean="0"/>
              <a:t>One of the soil application methods is drenching in which the insecticide is mixed with water and poured or sprayed around the base of the tree. It is important to use sufficient water to move the product to the roots of the plants.  If the ground is unusually dry or there is a thick layer of mulch, more water will be required or the </a:t>
            </a:r>
            <a:r>
              <a:rPr lang="en-US" smtClean="0"/>
              <a:t>mulch will need to be removed</a:t>
            </a:r>
            <a:r>
              <a:rPr lang="en-US" dirty="0" smtClean="0"/>
              <a:t>.  Also, under dry conditions, the insecticide can bind to the soil and become less available to the tree.  Drenching when the soil is moist will provide the best uptake.  Be sure to follow the instructions on the label carefully for this method. </a:t>
            </a:r>
          </a:p>
          <a:p>
            <a:pPr>
              <a:defRPr/>
            </a:pPr>
            <a:endParaRPr lang="en-US" dirty="0" smtClean="0"/>
          </a:p>
          <a:p>
            <a:pPr>
              <a:defRPr/>
            </a:pPr>
            <a:r>
              <a:rPr lang="en-US" dirty="0" smtClean="0"/>
              <a:t>Some of these products come in a granular formulation and can be spread around the base of the tree.  Often these products take a little longer to work.  Read the label on using these products because it is often suggested to follow with irrigation </a:t>
            </a:r>
            <a:r>
              <a:rPr lang="en-US" smtClean="0"/>
              <a:t>or to use </a:t>
            </a:r>
            <a:r>
              <a:rPr lang="en-US" dirty="0" smtClean="0"/>
              <a:t>before expected rain to </a:t>
            </a:r>
            <a:r>
              <a:rPr lang="en-US" smtClean="0"/>
              <a:t>insure that the </a:t>
            </a:r>
            <a:r>
              <a:rPr lang="en-US" dirty="0" smtClean="0"/>
              <a:t>insecticide gets to the roots.</a:t>
            </a:r>
          </a:p>
          <a:p>
            <a:pPr>
              <a:defRPr/>
            </a:pPr>
            <a:endParaRPr lang="en-US" dirty="0" smtClean="0"/>
          </a:p>
          <a:p>
            <a:pPr>
              <a:defRPr/>
            </a:pPr>
            <a:r>
              <a:rPr lang="en-US" dirty="0" smtClean="0"/>
              <a:t>There are two trunk applications:  basal trunk spray and injection.  Tree injection takes specialized equipment and the products need to be formulated for injection (not all are).  It generally allows for quicker action of the product moving to the leaves and may be an ideal method for situations where it is difficult to use water.  Methods and instructions for injection are included on the label.  If you are using a particular system, you can also go to their website for additional information on how </a:t>
            </a:r>
            <a:r>
              <a:rPr lang="en-US" smtClean="0"/>
              <a:t>to inject the product.</a:t>
            </a:r>
            <a:endParaRPr lang="en-US" dirty="0" smtClean="0"/>
          </a:p>
          <a:p>
            <a:pPr>
              <a:defRPr/>
            </a:pPr>
            <a:endParaRPr lang="en-US" dirty="0" smtClean="0"/>
          </a:p>
          <a:p>
            <a:pPr>
              <a:defRPr/>
            </a:pPr>
            <a:r>
              <a:rPr lang="en-US" dirty="0" smtClean="0"/>
              <a:t>Some products have included a basal trunk spray as a method of application</a:t>
            </a:r>
            <a:r>
              <a:rPr lang="en-US" smtClean="0"/>
              <a:t>.  This </a:t>
            </a:r>
            <a:r>
              <a:rPr lang="en-US" dirty="0" smtClean="0"/>
              <a:t>method may be ideal for larger trees or in areas where it might be difficult to drench or use a granular.  Be sure to follow the instructions on the label for this method. </a:t>
            </a:r>
          </a:p>
          <a:p>
            <a:pPr>
              <a:defRPr/>
            </a:pPr>
            <a:endParaRPr lang="en-US" dirty="0"/>
          </a:p>
        </p:txBody>
      </p:sp>
      <p:sp>
        <p:nvSpPr>
          <p:cNvPr id="4" name="Slide Number Placeholder 3"/>
          <p:cNvSpPr>
            <a:spLocks noGrp="1"/>
          </p:cNvSpPr>
          <p:nvPr>
            <p:ph type="sldNum" sz="quarter" idx="5"/>
          </p:nvPr>
        </p:nvSpPr>
        <p:spPr/>
        <p:txBody>
          <a:bodyPr/>
          <a:lstStyle/>
          <a:p>
            <a:pPr>
              <a:defRPr/>
            </a:pPr>
            <a:fld id="{38B7DC40-BFE9-4474-8D64-34678F734AD3}" type="slidenum">
              <a:rPr lang="en-US" smtClean="0"/>
              <a:pPr>
                <a:defRPr/>
              </a:pPr>
              <a:t>57</a:t>
            </a:fld>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a:ln/>
        </p:spPr>
      </p:sp>
      <p:sp>
        <p:nvSpPr>
          <p:cNvPr id="146435" name="Notes Placeholder 2"/>
          <p:cNvSpPr>
            <a:spLocks noGrp="1"/>
          </p:cNvSpPr>
          <p:nvPr>
            <p:ph type="body" idx="1"/>
          </p:nvPr>
        </p:nvSpPr>
        <p:spPr>
          <a:noFill/>
          <a:ln/>
        </p:spPr>
        <p:txBody>
          <a:bodyPr/>
          <a:lstStyle/>
          <a:p>
            <a:r>
              <a:rPr lang="en-US" smtClean="0"/>
              <a:t>List of neonicotinoid insecticides with some trade names</a:t>
            </a:r>
          </a:p>
        </p:txBody>
      </p:sp>
      <p:sp>
        <p:nvSpPr>
          <p:cNvPr id="4" name="Slide Number Placeholder 3"/>
          <p:cNvSpPr>
            <a:spLocks noGrp="1"/>
          </p:cNvSpPr>
          <p:nvPr>
            <p:ph type="sldNum" sz="quarter" idx="5"/>
          </p:nvPr>
        </p:nvSpPr>
        <p:spPr/>
        <p:txBody>
          <a:bodyPr/>
          <a:lstStyle/>
          <a:p>
            <a:pPr>
              <a:defRPr/>
            </a:pPr>
            <a:fld id="{14C50CDA-FE54-4E34-BE97-8E826C6B9D4C}" type="slidenum">
              <a:rPr lang="en-US" smtClean="0"/>
              <a:pPr>
                <a:defRPr/>
              </a:pPr>
              <a:t>58</a:t>
            </a:fld>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ln/>
        </p:spPr>
      </p:sp>
      <p:sp>
        <p:nvSpPr>
          <p:cNvPr id="147459" name="Notes Placeholder 2"/>
          <p:cNvSpPr>
            <a:spLocks noGrp="1"/>
          </p:cNvSpPr>
          <p:nvPr>
            <p:ph type="body" idx="1"/>
          </p:nvPr>
        </p:nvSpPr>
        <p:spPr>
          <a:noFill/>
          <a:ln/>
        </p:spPr>
        <p:txBody>
          <a:bodyPr/>
          <a:lstStyle/>
          <a:p>
            <a:r>
              <a:rPr lang="en-US" smtClean="0">
                <a:latin typeface="Arial" pitchFamily="34" charset="0"/>
                <a:cs typeface="Arial" pitchFamily="34" charset="0"/>
              </a:rPr>
              <a:t>With rugose spiraling whitefly or Bondar’s nesting whitefly, during a drought, there is less of a “washing” effect of rain, so infestations can appear worse than they actually are.  In addition, a large host range makes management of both these pests difficult.  </a:t>
            </a:r>
          </a:p>
          <a:p>
            <a:endParaRPr lang="en-US" smtClean="0">
              <a:latin typeface="Arial" pitchFamily="34" charset="0"/>
              <a:cs typeface="Arial" pitchFamily="34" charset="0"/>
            </a:endParaRPr>
          </a:p>
          <a:p>
            <a:r>
              <a:rPr lang="en-US" smtClean="0">
                <a:latin typeface="Arial" pitchFamily="34" charset="0"/>
                <a:cs typeface="Arial" pitchFamily="34" charset="0"/>
              </a:rPr>
              <a:t>The excessive wax that they produce can even impede contact between insecticide and insect.  This wax typically dissipates quickly as the populations go down, but the sooty mold remains much longer.</a:t>
            </a:r>
          </a:p>
          <a:p>
            <a:endParaRPr lang="en-US" smtClean="0">
              <a:latin typeface="Arial" pitchFamily="34" charset="0"/>
              <a:cs typeface="Arial" pitchFamily="34" charset="0"/>
            </a:endParaRPr>
          </a:p>
          <a:p>
            <a:r>
              <a:rPr lang="en-US" smtClean="0">
                <a:latin typeface="Arial" pitchFamily="34" charset="0"/>
                <a:cs typeface="Arial" pitchFamily="34" charset="0"/>
              </a:rPr>
              <a:t>With ficus whitefly, even after treatment, it will take a while for the leaves to come back and if you have waited until the leaves are yellow, they will drop no matter what you do.  It is best to prune prior to insecticide application and, if possible, during the time of recovery try to prune less.</a:t>
            </a:r>
          </a:p>
          <a:p>
            <a:endParaRPr lang="en-US" smtClean="0">
              <a:latin typeface="Arial" pitchFamily="34" charset="0"/>
              <a:cs typeface="Arial" pitchFamily="34" charset="0"/>
            </a:endParaRPr>
          </a:p>
        </p:txBody>
      </p:sp>
      <p:sp>
        <p:nvSpPr>
          <p:cNvPr id="4" name="Slide Number Placeholder 3"/>
          <p:cNvSpPr>
            <a:spLocks noGrp="1"/>
          </p:cNvSpPr>
          <p:nvPr>
            <p:ph type="sldNum" sz="quarter" idx="5"/>
          </p:nvPr>
        </p:nvSpPr>
        <p:spPr/>
        <p:txBody>
          <a:bodyPr/>
          <a:lstStyle/>
          <a:p>
            <a:pPr>
              <a:defRPr/>
            </a:pPr>
            <a:fld id="{F0129218-55D3-45AA-B6B5-0C893856B229}" type="slidenum">
              <a:rPr lang="en-US" smtClean="0"/>
              <a:pPr>
                <a:defRPr/>
              </a:pPr>
              <a:t>59</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77500" lnSpcReduction="20000"/>
          </a:bodyPr>
          <a:lstStyle/>
          <a:p>
            <a:pPr>
              <a:defRPr/>
            </a:pPr>
            <a:r>
              <a:rPr lang="en-US" dirty="0" smtClean="0"/>
              <a:t>Whiteflies have continuous and overlapping generations throughout the year in tropic and subtropical climates, with </a:t>
            </a:r>
            <a:r>
              <a:rPr lang="en-US" smtClean="0"/>
              <a:t>development taking longer at cooler temperatures.  </a:t>
            </a:r>
            <a:endParaRPr lang="en-US" dirty="0" smtClean="0"/>
          </a:p>
          <a:p>
            <a:pPr>
              <a:defRPr/>
            </a:pPr>
            <a:endParaRPr lang="en-US" dirty="0" smtClean="0"/>
          </a:p>
          <a:p>
            <a:pPr>
              <a:defRPr/>
            </a:pPr>
            <a:r>
              <a:rPr lang="en-US" smtClean="0"/>
              <a:t>The eggs are usually attached to the undersides of leaves by way of a stalk that varies in length.  Some species lays the eggs in semicircular or circular rows, while others scatter their eggs over the leaf. Some eggs lay on the leaf surface while others stand on end. The egg surface itself can be smooth or textured. </a:t>
            </a:r>
          </a:p>
          <a:p>
            <a:pPr>
              <a:defRPr/>
            </a:pPr>
            <a:endParaRPr lang="en-US" smtClean="0"/>
          </a:p>
          <a:p>
            <a:pPr>
              <a:defRPr/>
            </a:pPr>
            <a:r>
              <a:rPr lang="en-US" smtClean="0"/>
              <a:t>When the young hatch, the first instar (before the first molt), which is called the crawler, is active and searches for a feeding spot.  Post-crawler nymphal instars are sessile and resemble scale insects (Hemiptera: Coccoidea).  There are 4 instars with the fourth one often called a puparium or pupa which is not considered a true pupal stage. </a:t>
            </a:r>
          </a:p>
          <a:p>
            <a:pPr>
              <a:defRPr/>
            </a:pPr>
            <a:endParaRPr lang="en-US" smtClean="0"/>
          </a:p>
          <a:p>
            <a:pPr>
              <a:defRPr/>
            </a:pPr>
            <a:r>
              <a:rPr lang="en-US" smtClean="0"/>
              <a:t>The puparium (or pupa) is typically the most morphologically distinctive stage, and is the stage used for identification, which is in contrast to most insects, in which the adult male or female is the most distinctive stage. This stage must be slide-mounted for species identification.</a:t>
            </a:r>
          </a:p>
          <a:p>
            <a:pPr>
              <a:defRPr/>
            </a:pPr>
            <a:endParaRPr lang="en-US" smtClean="0"/>
          </a:p>
          <a:p>
            <a:pPr>
              <a:defRPr/>
            </a:pPr>
            <a:r>
              <a:rPr lang="en-US" smtClean="0"/>
              <a:t>Immatures and puparia (or pupae) range from colorless to a translucent yellow-green to brown or black in color. </a:t>
            </a:r>
          </a:p>
          <a:p>
            <a:pPr>
              <a:defRPr/>
            </a:pPr>
            <a:endParaRPr lang="en-US" b="1" smtClean="0"/>
          </a:p>
          <a:p>
            <a:pPr>
              <a:defRPr/>
            </a:pPr>
            <a:endParaRPr lang="en-US" b="1" dirty="0" smtClean="0"/>
          </a:p>
          <a:p>
            <a:pPr>
              <a:defRPr/>
            </a:pPr>
            <a:r>
              <a:rPr lang="en-US" dirty="0" smtClean="0"/>
              <a:t>Information sources:</a:t>
            </a:r>
          </a:p>
          <a:p>
            <a:pPr>
              <a:defRPr/>
            </a:pPr>
            <a:r>
              <a:rPr lang="en-US" dirty="0" smtClean="0"/>
              <a:t>Borrer, D.J. and R.E. White.  1970.  Peterson Field Guide to Insects.  Houghton Mifflin Co., New York.  </a:t>
            </a:r>
          </a:p>
          <a:p>
            <a:pPr>
              <a:defRPr/>
            </a:pPr>
            <a:r>
              <a:rPr lang="en-US" dirty="0" smtClean="0"/>
              <a:t>Borrer, D.J., C.A. Triplehorn, N.F. Johnson.  1989.  An Introduction to Insects.  Sixth Edition.  Saunders College Publishing. New York.  </a:t>
            </a:r>
          </a:p>
          <a:p>
            <a:pPr>
              <a:defRPr/>
            </a:pPr>
            <a:r>
              <a:rPr lang="en-US" smtClean="0"/>
              <a:t>Bohmfalk, G.T., R.E. Frisbie, W. L. Sterling, R.B. Metzer, and A.E. Knutson.  2011.  Identification, Biology, and Sampling of cotton insects.  Texas AgriLife Extension.</a:t>
            </a:r>
          </a:p>
          <a:p>
            <a:pPr>
              <a:defRPr/>
            </a:pPr>
            <a:r>
              <a:rPr lang="en-US" smtClean="0"/>
              <a:t>	accessed 3/19/2012 – </a:t>
            </a:r>
          </a:p>
          <a:p>
            <a:pPr>
              <a:defRPr/>
            </a:pPr>
            <a:r>
              <a:rPr lang="en-US" smtClean="0"/>
              <a:t>	http://www.soilcropandmore.info/crops/CottonInformation/insect/B-933/b-933.htm</a:t>
            </a:r>
          </a:p>
          <a:p>
            <a:pPr>
              <a:defRPr/>
            </a:pPr>
            <a:r>
              <a:rPr lang="en-US" smtClean="0"/>
              <a:t>Hodges</a:t>
            </a:r>
            <a:r>
              <a:rPr lang="en-US" dirty="0" smtClean="0"/>
              <a:t>. G.S. and G.A. Evans.  2005.  “An Identification Guide to the Whiteflies (Hemiptera: Aleyrodidae) of the Southeastern United States”.  Florida Entomologist, Volume 88, issue 4, pp. 518-534.  </a:t>
            </a:r>
          </a:p>
          <a:p>
            <a:pPr>
              <a:defRPr/>
            </a:pPr>
            <a:r>
              <a:rPr lang="en-US" dirty="0" smtClean="0"/>
              <a:t>Hodges, G.S., Florida Department of Agriculture and Consumer Services, Division of Plant Industry.  Personal Communication.  greg.hodges@freshfromflorida.com</a:t>
            </a:r>
          </a:p>
          <a:p>
            <a:pPr>
              <a:defRPr/>
            </a:pPr>
            <a:r>
              <a:rPr lang="en-US" dirty="0" smtClean="0"/>
              <a:t>Stocks, I.C., Florida Department of Agriculture and Consumer Services, Division of Plant Industry.  Personal Communication</a:t>
            </a:r>
            <a:r>
              <a:rPr lang="en-US" smtClean="0"/>
              <a:t>.  ian.stocks@freshfromflorida.com</a:t>
            </a:r>
            <a:endParaRPr lang="en-US" dirty="0" smtClean="0"/>
          </a:p>
        </p:txBody>
      </p:sp>
      <p:sp>
        <p:nvSpPr>
          <p:cNvPr id="4" name="Slide Number Placeholder 3"/>
          <p:cNvSpPr>
            <a:spLocks noGrp="1"/>
          </p:cNvSpPr>
          <p:nvPr>
            <p:ph type="sldNum" sz="quarter" idx="5"/>
          </p:nvPr>
        </p:nvSpPr>
        <p:spPr/>
        <p:txBody>
          <a:bodyPr/>
          <a:lstStyle/>
          <a:p>
            <a:pPr>
              <a:defRPr/>
            </a:pPr>
            <a:fld id="{24096782-E1DA-4BA2-8EF5-C900C77EBB3C}" type="slidenum">
              <a:rPr lang="en-US" smtClean="0"/>
              <a:pPr>
                <a:defRPr/>
              </a:pPr>
              <a:t>6</a:t>
            </a:fld>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ln/>
        </p:spPr>
        <p:txBody>
          <a:bodyPr/>
          <a:lstStyle/>
          <a:p>
            <a:r>
              <a:rPr lang="en-US" smtClean="0"/>
              <a:t>Proper fertilization and watering will help plants to recover.  Be aware that nothing changes overnight and it sometimes takes time for the plants to recover.  The best fix is to reduce or control the pest population and then apply the best horticultural practices for the host plant.  If possible, avoid or stop other stresses on the host plants by providing sufficient water and fertilizer as well as trying to keep pruning or other cultural practices to a minimum until the plant recovers.</a:t>
            </a:r>
          </a:p>
          <a:p>
            <a:endParaRPr lang="en-US" b="1" smtClean="0"/>
          </a:p>
        </p:txBody>
      </p:sp>
      <p:sp>
        <p:nvSpPr>
          <p:cNvPr id="4" name="Slide Number Placeholder 3"/>
          <p:cNvSpPr>
            <a:spLocks noGrp="1"/>
          </p:cNvSpPr>
          <p:nvPr>
            <p:ph type="sldNum" sz="quarter" idx="5"/>
          </p:nvPr>
        </p:nvSpPr>
        <p:spPr/>
        <p:txBody>
          <a:bodyPr/>
          <a:lstStyle/>
          <a:p>
            <a:pPr>
              <a:defRPr/>
            </a:pPr>
            <a:fld id="{D113B98B-2CFB-49CF-AAEA-9F36191FDC40}" type="slidenum">
              <a:rPr lang="en-US" smtClean="0"/>
              <a:pPr>
                <a:defRPr/>
              </a:pPr>
              <a:t>60</a:t>
            </a:fld>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ln/>
        </p:spPr>
      </p:sp>
      <p:sp>
        <p:nvSpPr>
          <p:cNvPr id="149507" name="Notes Placeholder 2"/>
          <p:cNvSpPr>
            <a:spLocks noGrp="1"/>
          </p:cNvSpPr>
          <p:nvPr>
            <p:ph type="body" idx="1"/>
          </p:nvPr>
        </p:nvSpPr>
        <p:spPr>
          <a:noFill/>
          <a:ln/>
        </p:spPr>
        <p:txBody>
          <a:bodyPr/>
          <a:lstStyle/>
          <a:p>
            <a:r>
              <a:rPr lang="en-US" smtClean="0"/>
              <a:t>Controlling the numbers of pests that produce honeydew is the best preventative measure.</a:t>
            </a:r>
          </a:p>
          <a:p>
            <a:endParaRPr lang="en-US" smtClean="0"/>
          </a:p>
          <a:p>
            <a:r>
              <a:rPr lang="en-US" smtClean="0"/>
              <a:t>As honeydew can fall on any surface under an infested plant including cars, children's toys, pool decks and sidewalks, not leaving property under infested trees (when possible) is highly recommended.   </a:t>
            </a:r>
          </a:p>
          <a:p>
            <a:endParaRPr lang="en-US" smtClean="0"/>
          </a:p>
          <a:p>
            <a:r>
              <a:rPr lang="en-US" smtClean="0"/>
              <a:t>Some professionals recommend using pressure washers to remove honeydew from hard surfaces like sidewalks and pool decks.  </a:t>
            </a:r>
          </a:p>
          <a:p>
            <a:endParaRPr lang="en-US" smtClean="0"/>
          </a:p>
          <a:p>
            <a:r>
              <a:rPr lang="en-US" smtClean="0"/>
              <a:t>Soaps and oils can potentially remove and reduce the build up of sooty mold.   </a:t>
            </a:r>
          </a:p>
          <a:p>
            <a:endParaRPr lang="en-US" smtClean="0"/>
          </a:p>
          <a:p>
            <a:r>
              <a:rPr lang="en-US" smtClean="0"/>
              <a:t>The efficacy of mold remover products are not known at this time.</a:t>
            </a:r>
          </a:p>
          <a:p>
            <a:endParaRPr lang="en-US" smtClean="0"/>
          </a:p>
          <a:p>
            <a:r>
              <a:rPr lang="en-US" smtClean="0"/>
              <a:t>Remember, honeydew is a sticky mess that will require some elbow grease to remove. Its removal will be easier if it is washed off as soon as possible.  Once bacteria and fungi have an opportunity to begin to grow, it will be more difficult to remove. </a:t>
            </a:r>
          </a:p>
        </p:txBody>
      </p:sp>
      <p:sp>
        <p:nvSpPr>
          <p:cNvPr id="4" name="Slide Number Placeholder 3"/>
          <p:cNvSpPr>
            <a:spLocks noGrp="1"/>
          </p:cNvSpPr>
          <p:nvPr>
            <p:ph type="sldNum" sz="quarter" idx="5"/>
          </p:nvPr>
        </p:nvSpPr>
        <p:spPr/>
        <p:txBody>
          <a:bodyPr/>
          <a:lstStyle/>
          <a:p>
            <a:pPr>
              <a:defRPr/>
            </a:pPr>
            <a:fld id="{E4D7F63C-E9AA-4256-A6CC-308FFCF874D7}" type="slidenum">
              <a:rPr lang="en-US" smtClean="0"/>
              <a:pPr>
                <a:defRPr/>
              </a:pPr>
              <a:t>61</a:t>
            </a:fld>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ln/>
        </p:spPr>
      </p:sp>
      <p:sp>
        <p:nvSpPr>
          <p:cNvPr id="15053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34B1236-2E09-48B2-9E9F-14D263E81AA6}" type="slidenum">
              <a:rPr lang="en-US" smtClean="0"/>
              <a:pPr>
                <a:defRPr/>
              </a:pPr>
              <a:t>62</a:t>
            </a:fld>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endParaRPr lang="en-US" b="1"/>
          </a:p>
        </p:txBody>
      </p:sp>
      <p:sp>
        <p:nvSpPr>
          <p:cNvPr id="4" name="Slide Number Placeholder 3"/>
          <p:cNvSpPr>
            <a:spLocks noGrp="1"/>
          </p:cNvSpPr>
          <p:nvPr>
            <p:ph type="sldNum" sz="quarter" idx="5"/>
          </p:nvPr>
        </p:nvSpPr>
        <p:spPr/>
        <p:txBody>
          <a:bodyPr/>
          <a:lstStyle/>
          <a:p>
            <a:pPr>
              <a:defRPr/>
            </a:pPr>
            <a:fld id="{5236A6DF-4B14-47B0-83C6-2429B22489C9}" type="slidenum">
              <a:rPr lang="en-US" smtClean="0"/>
              <a:pPr>
                <a:defRPr/>
              </a:pPr>
              <a:t>63</a:t>
            </a:fld>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152579" name="Notes Placeholder 2"/>
          <p:cNvSpPr>
            <a:spLocks noGrp="1"/>
          </p:cNvSpPr>
          <p:nvPr>
            <p:ph type="body" idx="1"/>
          </p:nvPr>
        </p:nvSpPr>
        <p:spPr>
          <a:noFill/>
          <a:ln/>
        </p:spPr>
        <p:txBody>
          <a:bodyPr/>
          <a:lstStyle/>
          <a:p>
            <a:endParaRPr lang="en-US" b="1" smtClean="0"/>
          </a:p>
        </p:txBody>
      </p:sp>
      <p:sp>
        <p:nvSpPr>
          <p:cNvPr id="4" name="Slide Number Placeholder 3"/>
          <p:cNvSpPr>
            <a:spLocks noGrp="1"/>
          </p:cNvSpPr>
          <p:nvPr>
            <p:ph type="sldNum" sz="quarter" idx="5"/>
          </p:nvPr>
        </p:nvSpPr>
        <p:spPr/>
        <p:txBody>
          <a:bodyPr/>
          <a:lstStyle/>
          <a:p>
            <a:pPr>
              <a:defRPr/>
            </a:pPr>
            <a:fld id="{F9028728-C46E-4CD7-98E3-D35DA3737E32}" type="slidenum">
              <a:rPr lang="en-US" smtClean="0"/>
              <a:pPr>
                <a:defRPr/>
              </a:pPr>
              <a:t>64</a:t>
            </a:fld>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ln/>
        </p:spPr>
      </p:sp>
      <p:sp>
        <p:nvSpPr>
          <p:cNvPr id="153603" name="Notes Placeholder 2"/>
          <p:cNvSpPr>
            <a:spLocks noGrp="1"/>
          </p:cNvSpPr>
          <p:nvPr>
            <p:ph type="body" idx="1"/>
          </p:nvPr>
        </p:nvSpPr>
        <p:spPr>
          <a:noFill/>
          <a:ln/>
        </p:spPr>
        <p:txBody>
          <a:bodyPr/>
          <a:lstStyle/>
          <a:p>
            <a:r>
              <a:rPr lang="en-US" smtClean="0"/>
              <a:t>The references used in this scripted presentation are included for the educators.  It is your choice to leave them in or take them out when delivering the material to the audience.</a:t>
            </a:r>
          </a:p>
        </p:txBody>
      </p:sp>
      <p:sp>
        <p:nvSpPr>
          <p:cNvPr id="4" name="Slide Number Placeholder 3"/>
          <p:cNvSpPr>
            <a:spLocks noGrp="1"/>
          </p:cNvSpPr>
          <p:nvPr>
            <p:ph type="sldNum" sz="quarter" idx="5"/>
          </p:nvPr>
        </p:nvSpPr>
        <p:spPr/>
        <p:txBody>
          <a:bodyPr/>
          <a:lstStyle/>
          <a:p>
            <a:pPr>
              <a:defRPr/>
            </a:pPr>
            <a:fld id="{F333CEBB-1670-4DAA-8E50-27728A099D75}" type="slidenum">
              <a:rPr lang="en-US" smtClean="0"/>
              <a:pPr>
                <a:defRPr/>
              </a:pPr>
              <a:t>65</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p:spPr>
        <p:txBody>
          <a:bodyPr/>
          <a:lstStyle/>
          <a:p>
            <a:r>
              <a:rPr lang="en-US" smtClean="0"/>
              <a:t>Nymphs vary in color depending upon the species. Different species also vary in shape from circular, to oval, to elongate. They may be nearly flat or somewhat dome-shaped, and may be smooth or have spine-like projections which can be short or long.  </a:t>
            </a:r>
          </a:p>
          <a:p>
            <a:endParaRPr lang="en-US" smtClean="0"/>
          </a:p>
          <a:p>
            <a:r>
              <a:rPr lang="en-US" smtClean="0"/>
              <a:t>In species that produce wax, they usually produce a fringe of wax around the margin of the body. This fringe can be short or long and can be dull or shiny white in color. Many species also produce elaborate wax patterns on the dorsal surface.</a:t>
            </a:r>
          </a:p>
          <a:p>
            <a:endParaRPr lang="en-US" smtClean="0"/>
          </a:p>
          <a:p>
            <a:r>
              <a:rPr lang="en-US" smtClean="0"/>
              <a:t>In the field, the puparium (or pupa) is typically the most distinctive stage for screening and tentative identification.  Scout for puparia (or pupae) by inspecting the underside of plant material.</a:t>
            </a:r>
          </a:p>
          <a:p>
            <a:endParaRPr lang="en-US" smtClean="0"/>
          </a:p>
          <a:p>
            <a:endParaRPr lang="en-US" smtClean="0"/>
          </a:p>
          <a:p>
            <a:r>
              <a:rPr lang="en-US" smtClean="0"/>
              <a:t>Information citation:</a:t>
            </a:r>
          </a:p>
          <a:p>
            <a:r>
              <a:rPr lang="en-US" smtClean="0"/>
              <a:t>Hodges, G.S., Florida Department of Agriculture and Consumer Services, Division of Plant Industry.  Personal Communication.  greg.hodges@freshfromflorida.com</a:t>
            </a:r>
          </a:p>
          <a:p>
            <a:r>
              <a:rPr lang="en-US" smtClean="0"/>
              <a:t>Stocks, I.C., Florida Department of Agriculture and Consumer Services, Division of Plant Industry.  Personal Communication.  ian.stocks@freshfromflorida.com</a:t>
            </a:r>
          </a:p>
          <a:p>
            <a:endParaRPr lang="en-US" smtClean="0"/>
          </a:p>
          <a:p>
            <a:endParaRPr lang="en-US" smtClean="0"/>
          </a:p>
          <a:p>
            <a:endParaRPr lang="en-US" smtClean="0"/>
          </a:p>
          <a:p>
            <a:endParaRPr lang="en-US" smtClean="0"/>
          </a:p>
        </p:txBody>
      </p:sp>
      <p:sp>
        <p:nvSpPr>
          <p:cNvPr id="4" name="Slide Number Placeholder 3"/>
          <p:cNvSpPr>
            <a:spLocks noGrp="1"/>
          </p:cNvSpPr>
          <p:nvPr>
            <p:ph type="sldNum" sz="quarter" idx="5"/>
          </p:nvPr>
        </p:nvSpPr>
        <p:spPr/>
        <p:txBody>
          <a:bodyPr/>
          <a:lstStyle/>
          <a:p>
            <a:pPr>
              <a:defRPr/>
            </a:pPr>
            <a:fld id="{E0C25AD9-11EB-48A9-9A0B-07416BF90C2E}" type="slidenum">
              <a:rPr lang="en-US" smtClean="0"/>
              <a:pPr>
                <a:defRPr/>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77500" lnSpcReduction="20000"/>
          </a:bodyPr>
          <a:lstStyle/>
          <a:p>
            <a:pPr>
              <a:defRPr/>
            </a:pPr>
            <a:r>
              <a:rPr lang="en-US" sz="1000" smtClean="0"/>
              <a:t>Examples of other species of economic concern for Florida include: the silverleaf whitefly (</a:t>
            </a:r>
            <a:r>
              <a:rPr lang="en-US" sz="1000" i="1" smtClean="0"/>
              <a:t>Bemesia tabaci</a:t>
            </a:r>
            <a:r>
              <a:rPr lang="en-US" sz="1000" smtClean="0"/>
              <a:t>), the citrus whitefly (</a:t>
            </a:r>
            <a:r>
              <a:rPr lang="en-US" sz="1000" i="1" smtClean="0"/>
              <a:t>Dialeurodes citri</a:t>
            </a:r>
            <a:r>
              <a:rPr lang="en-US" sz="1000" smtClean="0"/>
              <a:t>), and the giant whitefly (</a:t>
            </a:r>
            <a:r>
              <a:rPr lang="en-US" sz="1000" i="1" smtClean="0"/>
              <a:t>Aleurodicus dugesii</a:t>
            </a:r>
            <a:r>
              <a:rPr lang="en-US" sz="1000" smtClean="0"/>
              <a:t>).  </a:t>
            </a:r>
          </a:p>
          <a:p>
            <a:pPr>
              <a:defRPr/>
            </a:pPr>
            <a:endParaRPr lang="en-US" sz="1000" smtClean="0"/>
          </a:p>
          <a:p>
            <a:pPr>
              <a:defRPr/>
            </a:pPr>
            <a:r>
              <a:rPr lang="en-US" sz="1000" smtClean="0"/>
              <a:t>The silverleaf whitefly </a:t>
            </a:r>
            <a:r>
              <a:rPr lang="en-US" sz="1000" dirty="0" smtClean="0"/>
              <a:t>is </a:t>
            </a:r>
            <a:r>
              <a:rPr lang="en-US" sz="1000" smtClean="0"/>
              <a:t>found in tropical and warm temperate regions of the world.  In the United States, it is found throughout the southeast and in parts </a:t>
            </a:r>
            <a:r>
              <a:rPr lang="en-US" sz="1000" dirty="0" smtClean="0"/>
              <a:t>of California and Arizona (though it has been found infesting greenhouses in more northern latitudes in the United States and </a:t>
            </a:r>
            <a:r>
              <a:rPr lang="en-US" sz="1000" smtClean="0"/>
              <a:t>Canada). It is widely distributed throughout the Caribbean Islands, Central and South America, and Mexico.  It </a:t>
            </a:r>
            <a:r>
              <a:rPr lang="en-US" sz="1000" dirty="0" smtClean="0"/>
              <a:t>is also present in parts of Asia, the Middle East, Africa</a:t>
            </a:r>
            <a:r>
              <a:rPr lang="en-US" sz="1000" smtClean="0"/>
              <a:t>, Europe</a:t>
            </a:r>
            <a:r>
              <a:rPr lang="en-US" sz="1000" dirty="0" smtClean="0"/>
              <a:t>, and Australia.  It is </a:t>
            </a:r>
            <a:r>
              <a:rPr lang="en-US" sz="1000" smtClean="0"/>
              <a:t>a known pest </a:t>
            </a:r>
            <a:r>
              <a:rPr lang="en-US" sz="1000" dirty="0" smtClean="0"/>
              <a:t>of over 500 species of plants in </a:t>
            </a:r>
            <a:r>
              <a:rPr lang="en-US" sz="1000" smtClean="0"/>
              <a:t>at least 63 families, including okra, cauliflower, broccoli, chrysanthemums, poinsettias, African daisies, tomatoes, sweet potatoes, and beans.  It </a:t>
            </a:r>
            <a:r>
              <a:rPr lang="en-US" sz="1000" dirty="0" smtClean="0"/>
              <a:t>was noted in the literature in the late 1800s, but did not become an economically important pest until </a:t>
            </a:r>
            <a:r>
              <a:rPr lang="en-US" sz="1000" smtClean="0"/>
              <a:t>1986.  </a:t>
            </a:r>
            <a:endParaRPr lang="en-US" sz="1000" dirty="0" smtClean="0"/>
          </a:p>
          <a:p>
            <a:pPr>
              <a:defRPr/>
            </a:pPr>
            <a:endParaRPr lang="en-US" sz="1000" dirty="0" smtClean="0"/>
          </a:p>
          <a:p>
            <a:pPr>
              <a:defRPr/>
            </a:pPr>
            <a:r>
              <a:rPr lang="en-US" sz="1000" smtClean="0"/>
              <a:t>Direct feeding damage caused by this species includes leaf yellowing, leaf wilt, leaf curling, leaf drop, and overall plant health decline.  Signs of a silverleaf whitefly infestation may also include the presence of sooty mold and insect-vectored plant viruses. </a:t>
            </a:r>
          </a:p>
          <a:p>
            <a:pPr>
              <a:defRPr/>
            </a:pPr>
            <a:endParaRPr lang="en-US" sz="1000" smtClean="0"/>
          </a:p>
          <a:p>
            <a:pPr>
              <a:defRPr/>
            </a:pPr>
            <a:r>
              <a:rPr lang="en-US" sz="1000" smtClean="0"/>
              <a:t>The adult is a little over 1/32in or 1mm in length with the male being slightly smaller than the female.  The body and wings are white to slightly yellowish in color. </a:t>
            </a:r>
            <a:endParaRPr lang="en-US" sz="1000" dirty="0" smtClean="0"/>
          </a:p>
          <a:p>
            <a:pPr>
              <a:defRPr/>
            </a:pPr>
            <a:endParaRPr lang="en-US" sz="1000" dirty="0" smtClean="0"/>
          </a:p>
          <a:p>
            <a:pPr>
              <a:defRPr/>
            </a:pPr>
            <a:endParaRPr lang="en-US" sz="1000" dirty="0" smtClean="0"/>
          </a:p>
          <a:p>
            <a:pPr>
              <a:defRPr/>
            </a:pPr>
            <a:r>
              <a:rPr lang="en-US" sz="1000" dirty="0" smtClean="0"/>
              <a:t>Information sources:</a:t>
            </a:r>
          </a:p>
          <a:p>
            <a:pPr>
              <a:defRPr/>
            </a:pPr>
            <a:r>
              <a:rPr lang="en-US" sz="1000" dirty="0" smtClean="0"/>
              <a:t>CABI</a:t>
            </a:r>
            <a:r>
              <a:rPr lang="en-US" sz="1000" smtClean="0"/>
              <a:t>. 2012.  </a:t>
            </a:r>
            <a:r>
              <a:rPr lang="en-US" sz="1000" i="1" smtClean="0"/>
              <a:t>Bemisia </a:t>
            </a:r>
            <a:r>
              <a:rPr lang="en-US" sz="1000" i="1" dirty="0" smtClean="0"/>
              <a:t>tabaci.</a:t>
            </a:r>
            <a:r>
              <a:rPr lang="en-US" sz="1000" dirty="0" smtClean="0"/>
              <a:t>  Invasive Species Compendium.</a:t>
            </a:r>
          </a:p>
          <a:p>
            <a:pPr>
              <a:defRPr/>
            </a:pPr>
            <a:r>
              <a:rPr lang="en-US" sz="1000" dirty="0" smtClean="0"/>
              <a:t>	accessed 2/27/2012 – </a:t>
            </a:r>
          </a:p>
          <a:p>
            <a:pPr>
              <a:defRPr/>
            </a:pPr>
            <a:r>
              <a:rPr lang="en-US" sz="1000" dirty="0" smtClean="0"/>
              <a:t>	http://www.cabi.org/isc/?compid=5&amp;dsid=8927&amp;loadmodule=datasheet&amp;page=481&amp;site=144</a:t>
            </a:r>
          </a:p>
          <a:p>
            <a:pPr>
              <a:defRPr/>
            </a:pPr>
            <a:r>
              <a:rPr lang="en-US" sz="1000" dirty="0" smtClean="0"/>
              <a:t>Hodges, G. 1996.  </a:t>
            </a:r>
            <a:r>
              <a:rPr lang="en-US" sz="1000" i="1" dirty="0" smtClean="0"/>
              <a:t>Bemisia tabaci </a:t>
            </a:r>
            <a:r>
              <a:rPr lang="en-US" sz="1000" dirty="0" smtClean="0"/>
              <a:t>(Gennadius) (biotype ‘Q’): A potential new biotype for Florida’s vegetable and ornamental crops. (Hemiptera: Aleyrodidae).  FDCAS-DPI pest Alert.</a:t>
            </a:r>
          </a:p>
          <a:p>
            <a:pPr>
              <a:defRPr/>
            </a:pPr>
            <a:r>
              <a:rPr lang="en-US" sz="1000" dirty="0" smtClean="0"/>
              <a:t>	accessed 2/27/2012 – </a:t>
            </a:r>
          </a:p>
          <a:p>
            <a:pPr>
              <a:defRPr/>
            </a:pPr>
            <a:r>
              <a:rPr lang="en-US" sz="1000" dirty="0" smtClean="0"/>
              <a:t>	http://www.freshfromflorida.com/pi/pest-alerts/bemisia-tabaci.html</a:t>
            </a:r>
          </a:p>
          <a:p>
            <a:pPr>
              <a:defRPr/>
            </a:pPr>
            <a:r>
              <a:rPr lang="en-US" sz="1000" dirty="0" smtClean="0"/>
              <a:t>McAuslane, H. 2009.  sweetpotato whitefly </a:t>
            </a:r>
            <a:r>
              <a:rPr lang="en-US" sz="1000" i="1" dirty="0" smtClean="0"/>
              <a:t>Bemisia tabaci</a:t>
            </a:r>
            <a:r>
              <a:rPr lang="en-US" sz="1000" dirty="0" smtClean="0"/>
              <a:t>.  UF Featured Creatures.</a:t>
            </a:r>
          </a:p>
          <a:p>
            <a:pPr>
              <a:defRPr/>
            </a:pPr>
            <a:r>
              <a:rPr lang="en-US" sz="1000" dirty="0" smtClean="0"/>
              <a:t>	accessed 2/28/2012 – </a:t>
            </a:r>
          </a:p>
          <a:p>
            <a:pPr>
              <a:defRPr/>
            </a:pPr>
            <a:r>
              <a:rPr lang="en-US" sz="1000" dirty="0" smtClean="0"/>
              <a:t>	http://entnemdept.ufl.edu/creatures/veg/leaf/silverleaf_whitefly.htm</a:t>
            </a:r>
          </a:p>
          <a:p>
            <a:pPr>
              <a:defRPr/>
            </a:pPr>
            <a:endParaRPr lang="en-US" dirty="0" smtClean="0"/>
          </a:p>
        </p:txBody>
      </p:sp>
      <p:sp>
        <p:nvSpPr>
          <p:cNvPr id="4" name="Slide Number Placeholder 3"/>
          <p:cNvSpPr>
            <a:spLocks noGrp="1"/>
          </p:cNvSpPr>
          <p:nvPr>
            <p:ph type="sldNum" sz="quarter" idx="5"/>
          </p:nvPr>
        </p:nvSpPr>
        <p:spPr/>
        <p:txBody>
          <a:bodyPr/>
          <a:lstStyle/>
          <a:p>
            <a:pPr>
              <a:defRPr/>
            </a:pPr>
            <a:fld id="{53B2D889-E55E-4BD7-BD73-CD3F76D1787B}" type="slidenum">
              <a:rPr lang="en-US" smtClean="0"/>
              <a:pPr>
                <a:defRPr/>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77500" lnSpcReduction="20000"/>
          </a:bodyPr>
          <a:lstStyle/>
          <a:p>
            <a:pPr>
              <a:defRPr/>
            </a:pPr>
            <a:r>
              <a:rPr lang="en-US" sz="1000" smtClean="0"/>
              <a:t>Nymphs of the silverleaf whitefly are </a:t>
            </a:r>
            <a:r>
              <a:rPr lang="en-US" sz="1000" dirty="0" smtClean="0"/>
              <a:t>scale-like measuring 1/32in or 0.7mm in length at pupation</a:t>
            </a:r>
            <a:r>
              <a:rPr lang="en-US" sz="1000" smtClean="0"/>
              <a:t>.  Puparium (or pupa) </a:t>
            </a:r>
            <a:r>
              <a:rPr lang="en-US" sz="1000" dirty="0" smtClean="0"/>
              <a:t>are flat, and somewhat oval in shape (though it is an irregular oval</a:t>
            </a:r>
            <a:r>
              <a:rPr lang="en-US" sz="1000" smtClean="0"/>
              <a:t>).  </a:t>
            </a:r>
            <a:endParaRPr lang="en-US" sz="1000" dirty="0" smtClean="0"/>
          </a:p>
          <a:p>
            <a:pPr>
              <a:defRPr/>
            </a:pPr>
            <a:endParaRPr lang="en-US" sz="1000" dirty="0" smtClean="0"/>
          </a:p>
          <a:p>
            <a:pPr>
              <a:defRPr/>
            </a:pPr>
            <a:r>
              <a:rPr lang="en-US" sz="1000" dirty="0" smtClean="0"/>
              <a:t>This pest is </a:t>
            </a:r>
            <a:r>
              <a:rPr lang="en-US" sz="1000" smtClean="0"/>
              <a:t>currently managed </a:t>
            </a:r>
            <a:r>
              <a:rPr lang="en-US" sz="1000" dirty="0" smtClean="0"/>
              <a:t>by several tiny, parasitic wasps: </a:t>
            </a:r>
            <a:r>
              <a:rPr lang="en-US" sz="1000" i="1" dirty="0" smtClean="0"/>
              <a:t>Encarsia pergandiella</a:t>
            </a:r>
            <a:r>
              <a:rPr lang="en-US" sz="1000" smtClean="0"/>
              <a:t>, </a:t>
            </a:r>
            <a:r>
              <a:rPr lang="en-US" sz="1000" i="1" smtClean="0"/>
              <a:t>E.</a:t>
            </a:r>
            <a:r>
              <a:rPr lang="en-US" sz="1000" smtClean="0"/>
              <a:t> </a:t>
            </a:r>
            <a:r>
              <a:rPr lang="en-US" sz="1000" i="1" dirty="0" smtClean="0"/>
              <a:t>transvena</a:t>
            </a:r>
            <a:r>
              <a:rPr lang="en-US" sz="1000" smtClean="0"/>
              <a:t>, </a:t>
            </a:r>
            <a:r>
              <a:rPr lang="en-US" sz="1000" i="1" smtClean="0"/>
              <a:t>E. </a:t>
            </a:r>
            <a:r>
              <a:rPr lang="en-US" sz="1000" i="1" dirty="0" smtClean="0"/>
              <a:t>nigricephala</a:t>
            </a:r>
            <a:r>
              <a:rPr lang="en-US" sz="1000" dirty="0" smtClean="0"/>
              <a:t> and several species of </a:t>
            </a:r>
            <a:r>
              <a:rPr lang="en-US" sz="1000" i="1" dirty="0" smtClean="0"/>
              <a:t>Eretmocerus</a:t>
            </a:r>
            <a:r>
              <a:rPr lang="en-US" sz="1000" dirty="0" smtClean="0"/>
              <a:t> (which are common throughout the state).</a:t>
            </a:r>
          </a:p>
          <a:p>
            <a:pPr>
              <a:defRPr/>
            </a:pPr>
            <a:endParaRPr lang="en-US" sz="1000" dirty="0" smtClean="0"/>
          </a:p>
          <a:p>
            <a:pPr>
              <a:defRPr/>
            </a:pPr>
            <a:r>
              <a:rPr lang="en-US" sz="1000" dirty="0" smtClean="0"/>
              <a:t>It may also be </a:t>
            </a:r>
            <a:r>
              <a:rPr lang="en-US" sz="1000" smtClean="0"/>
              <a:t>known as the sweet potato whitefly </a:t>
            </a:r>
            <a:r>
              <a:rPr lang="en-US" sz="1000" dirty="0" smtClean="0"/>
              <a:t>and tobacco whitefly.  This was a pest in the past for Florida and may become one again in the future due to insecticide resistance and associated new population genetics (i.e. biotypes).</a:t>
            </a:r>
          </a:p>
          <a:p>
            <a:pPr>
              <a:defRPr/>
            </a:pPr>
            <a:endParaRPr lang="en-US" sz="1000" dirty="0" smtClean="0"/>
          </a:p>
          <a:p>
            <a:pPr>
              <a:defRPr/>
            </a:pPr>
            <a:endParaRPr lang="en-US" sz="1000" dirty="0" smtClean="0"/>
          </a:p>
          <a:p>
            <a:pPr>
              <a:defRPr/>
            </a:pPr>
            <a:r>
              <a:rPr lang="en-US" sz="1000" dirty="0" smtClean="0"/>
              <a:t>Information sources:</a:t>
            </a:r>
          </a:p>
          <a:p>
            <a:pPr>
              <a:defRPr/>
            </a:pPr>
            <a:r>
              <a:rPr lang="en-US" sz="1000" dirty="0" smtClean="0"/>
              <a:t>CABI</a:t>
            </a:r>
            <a:r>
              <a:rPr lang="en-US" sz="1000" smtClean="0"/>
              <a:t>. 2012. </a:t>
            </a:r>
            <a:r>
              <a:rPr lang="en-US" sz="1000" i="1" smtClean="0"/>
              <a:t>Bemisia </a:t>
            </a:r>
            <a:r>
              <a:rPr lang="en-US" sz="1000" i="1" dirty="0" smtClean="0"/>
              <a:t>tabaci.</a:t>
            </a:r>
            <a:r>
              <a:rPr lang="en-US" sz="1000" dirty="0" smtClean="0"/>
              <a:t>  Invasive Species Compendium.</a:t>
            </a:r>
          </a:p>
          <a:p>
            <a:pPr>
              <a:defRPr/>
            </a:pPr>
            <a:r>
              <a:rPr lang="en-US" sz="1000" dirty="0" smtClean="0"/>
              <a:t>	accessed 2/27/2012 – </a:t>
            </a:r>
          </a:p>
          <a:p>
            <a:pPr>
              <a:defRPr/>
            </a:pPr>
            <a:r>
              <a:rPr lang="en-US" sz="1000" dirty="0" smtClean="0"/>
              <a:t>	http://www.cabi.org/isc/?compid=5&amp;dsid=8927&amp;loadmodule=datasheet&amp;page=481&amp;site=144</a:t>
            </a:r>
          </a:p>
          <a:p>
            <a:pPr>
              <a:defRPr/>
            </a:pPr>
            <a:r>
              <a:rPr lang="en-US" sz="1000" dirty="0" smtClean="0"/>
              <a:t>Hodges, G.S. 1996.  </a:t>
            </a:r>
            <a:r>
              <a:rPr lang="en-US" sz="1000" i="1" dirty="0" smtClean="0"/>
              <a:t>Bemisia tabaci </a:t>
            </a:r>
            <a:r>
              <a:rPr lang="en-US" sz="1000" dirty="0" smtClean="0"/>
              <a:t>(Gennadius) (biotype ‘Q’): A potential new biotype for Florida’s vegetable and ornamental crops. (Hemiptera: Aleyrodidae).  FDACS-DPI pest Alert.</a:t>
            </a:r>
          </a:p>
          <a:p>
            <a:pPr>
              <a:defRPr/>
            </a:pPr>
            <a:r>
              <a:rPr lang="en-US" sz="1000" dirty="0" smtClean="0"/>
              <a:t>	accessed 2/27/2012 – </a:t>
            </a:r>
          </a:p>
          <a:p>
            <a:pPr>
              <a:defRPr/>
            </a:pPr>
            <a:r>
              <a:rPr lang="en-US" sz="1000" dirty="0" smtClean="0"/>
              <a:t>	http://www.freshfromflorida.com/pi/pest-alerts/bemisia-tabaci.html</a:t>
            </a:r>
          </a:p>
          <a:p>
            <a:pPr>
              <a:defRPr/>
            </a:pPr>
            <a:r>
              <a:rPr lang="en-US" sz="1000" dirty="0" smtClean="0"/>
              <a:t>McAuslane, H. 2009.  Sweetpotato whitefly </a:t>
            </a:r>
            <a:r>
              <a:rPr lang="en-US" sz="1000" i="1" dirty="0" smtClean="0"/>
              <a:t>Bemisia tabaci</a:t>
            </a:r>
            <a:r>
              <a:rPr lang="en-US" sz="1000" dirty="0" smtClean="0"/>
              <a:t>.  UF Featured Creatures.</a:t>
            </a:r>
          </a:p>
          <a:p>
            <a:pPr>
              <a:defRPr/>
            </a:pPr>
            <a:r>
              <a:rPr lang="en-US" sz="1000" dirty="0" smtClean="0"/>
              <a:t>	accessed 2/28/2012 – </a:t>
            </a:r>
          </a:p>
          <a:p>
            <a:pPr>
              <a:defRPr/>
            </a:pPr>
            <a:r>
              <a:rPr lang="en-US" sz="1000" dirty="0" smtClean="0"/>
              <a:t>	http://entnemdept.ufl.edu/creatures/veg/leaf/silverleaf_whitefly.htm</a:t>
            </a:r>
          </a:p>
          <a:p>
            <a:pPr>
              <a:defRPr/>
            </a:pPr>
            <a:endParaRPr lang="en-US" dirty="0" smtClean="0"/>
          </a:p>
        </p:txBody>
      </p:sp>
      <p:sp>
        <p:nvSpPr>
          <p:cNvPr id="4" name="Slide Number Placeholder 3"/>
          <p:cNvSpPr>
            <a:spLocks noGrp="1"/>
          </p:cNvSpPr>
          <p:nvPr>
            <p:ph type="sldNum" sz="quarter" idx="5"/>
          </p:nvPr>
        </p:nvSpPr>
        <p:spPr/>
        <p:txBody>
          <a:bodyPr/>
          <a:lstStyle/>
          <a:p>
            <a:pPr>
              <a:defRPr/>
            </a:pPr>
            <a:fld id="{7972510D-1795-4104-B936-78F98CF95A34}" type="slidenum">
              <a:rPr lang="en-US" smtClean="0"/>
              <a:pPr>
                <a:defRPr/>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cSld>
  <p:clrMapOvr>
    <a:masterClrMapping/>
  </p:clrMapOvr>
  <p:transition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Sample photo slide">
    <p:spTree>
      <p:nvGrpSpPr>
        <p:cNvPr id="1" name=""/>
        <p:cNvGrpSpPr/>
        <p:nvPr/>
      </p:nvGrpSpPr>
      <p:grpSpPr>
        <a:xfrm>
          <a:off x="0" y="0"/>
          <a:ext cx="0" cy="0"/>
          <a:chOff x="0" y="0"/>
          <a:chExt cx="0" cy="0"/>
        </a:xfrm>
      </p:grpSpPr>
      <p:pic>
        <p:nvPicPr>
          <p:cNvPr id="4" name="Picture 3" descr="5194045-LGPT.jpg"/>
          <p:cNvPicPr>
            <a:picLocks noChangeAspect="1"/>
          </p:cNvPicPr>
          <p:nvPr/>
        </p:nvPicPr>
        <p:blipFill>
          <a:blip r:embed="rId2" cstate="print"/>
          <a:srcRect l="2285" r="1460" b="6609"/>
          <a:stretch>
            <a:fillRect/>
          </a:stretch>
        </p:blipFill>
        <p:spPr>
          <a:xfrm>
            <a:off x="1326103" y="361390"/>
            <a:ext cx="6581422" cy="4257078"/>
          </a:xfrm>
          <a:prstGeom prst="roundRect">
            <a:avLst/>
          </a:prstGeom>
          <a:ln w="38100">
            <a:solidFill>
              <a:srgbClr val="003366"/>
            </a:solidFill>
          </a:ln>
          <a:effectLst>
            <a:outerShdw blurRad="292100" dist="139700" dir="2700000" algn="tl" rotWithShape="0">
              <a:srgbClr val="333333">
                <a:alpha val="65000"/>
              </a:srgbClr>
            </a:outerShdw>
          </a:effectLst>
        </p:spPr>
      </p:pic>
      <p:sp>
        <p:nvSpPr>
          <p:cNvPr id="5" name="Text Placeholder 3"/>
          <p:cNvSpPr>
            <a:spLocks noGrp="1"/>
          </p:cNvSpPr>
          <p:nvPr>
            <p:ph type="body" sz="quarter" idx="10"/>
          </p:nvPr>
        </p:nvSpPr>
        <p:spPr>
          <a:xfrm>
            <a:off x="0" y="6347103"/>
            <a:ext cx="2001078"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smtClean="0"/>
              <a:t>Click to edit Master text styles</a:t>
            </a:r>
          </a:p>
        </p:txBody>
      </p:sp>
      <p:sp>
        <p:nvSpPr>
          <p:cNvPr id="7" name="Text Placeholder 5"/>
          <p:cNvSpPr>
            <a:spLocks noGrp="1"/>
          </p:cNvSpPr>
          <p:nvPr>
            <p:ph type="body" sz="quarter" idx="15"/>
          </p:nvPr>
        </p:nvSpPr>
        <p:spPr>
          <a:xfrm>
            <a:off x="1660132" y="4799173"/>
            <a:ext cx="2352675" cy="310319"/>
          </a:xfrm>
          <a:prstGeom prst="rect">
            <a:avLst/>
          </a:prstGeom>
        </p:spPr>
        <p:txBody>
          <a:bodyPr/>
          <a:lstStyle>
            <a:lvl1pPr>
              <a:buFontTx/>
              <a:buNone/>
              <a:defRPr sz="1400">
                <a:solidFill>
                  <a:schemeClr val="bg1"/>
                </a:solidFill>
              </a:defRPr>
            </a:lvl1pPr>
            <a:lvl2pPr>
              <a:buFontTx/>
              <a:buNone/>
              <a:defRPr sz="1400"/>
            </a:lvl2pPr>
            <a:lvl3pPr>
              <a:buFontTx/>
              <a:buNone/>
              <a:defRPr sz="1400"/>
            </a:lvl3pPr>
            <a:lvl4pPr>
              <a:buFontTx/>
              <a:buNone/>
              <a:defRPr sz="1400"/>
            </a:lvl4pPr>
            <a:lvl5pPr>
              <a:buFontTx/>
              <a:buNone/>
              <a:defRPr sz="1400"/>
            </a:lvl5pPr>
          </a:lstStyle>
          <a:p>
            <a:pPr lvl="0"/>
            <a:r>
              <a:rPr lang="en-US" smtClean="0"/>
              <a:t>Click to edit Master text styles</a:t>
            </a:r>
          </a:p>
        </p:txBody>
      </p:sp>
    </p:spTree>
  </p:cSld>
  <p:clrMapOvr>
    <a:masterClrMapping/>
  </p:clrMapOvr>
  <p:transition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5" name="Text Placeholder 5"/>
          <p:cNvSpPr>
            <a:spLocks noGrp="1"/>
          </p:cNvSpPr>
          <p:nvPr>
            <p:ph type="body" sz="quarter" idx="15"/>
          </p:nvPr>
        </p:nvSpPr>
        <p:spPr>
          <a:xfrm>
            <a:off x="1291565" y="4735407"/>
            <a:ext cx="2352675" cy="310319"/>
          </a:xfrm>
          <a:prstGeom prst="rect">
            <a:avLst/>
          </a:prstGeom>
        </p:spPr>
        <p:txBody>
          <a:bodyPr/>
          <a:lstStyle>
            <a:lvl1pPr>
              <a:buFontTx/>
              <a:buNone/>
              <a:defRPr sz="1400">
                <a:solidFill>
                  <a:schemeClr val="bg1"/>
                </a:solidFill>
              </a:defRPr>
            </a:lvl1pPr>
            <a:lvl2pPr>
              <a:buFontTx/>
              <a:buNone/>
              <a:defRPr sz="1400"/>
            </a:lvl2pPr>
            <a:lvl3pPr>
              <a:buFontTx/>
              <a:buNone/>
              <a:defRPr sz="1400"/>
            </a:lvl3pPr>
            <a:lvl4pPr>
              <a:buFontTx/>
              <a:buNone/>
              <a:defRPr sz="1400"/>
            </a:lvl4pPr>
            <a:lvl5pPr>
              <a:buFontTx/>
              <a:buNone/>
              <a:defRPr sz="1400"/>
            </a:lvl5pPr>
          </a:lstStyle>
          <a:p>
            <a:pPr lvl="0"/>
            <a:r>
              <a:rPr lang="en-US" smtClean="0"/>
              <a:t>Click to edit Master text styles</a:t>
            </a:r>
          </a:p>
        </p:txBody>
      </p:sp>
      <p:sp>
        <p:nvSpPr>
          <p:cNvPr id="7" name="Picture Placeholder 6"/>
          <p:cNvSpPr>
            <a:spLocks noGrp="1"/>
          </p:cNvSpPr>
          <p:nvPr>
            <p:ph type="pic" sz="quarter" idx="16"/>
          </p:nvPr>
        </p:nvSpPr>
        <p:spPr>
          <a:xfrm>
            <a:off x="1274348" y="542640"/>
            <a:ext cx="6705423" cy="4188354"/>
          </a:xfrm>
          <a:prstGeom prst="rect">
            <a:avLst/>
          </a:prstGeom>
        </p:spPr>
        <p:txBody>
          <a:bodyPr rtlCol="0">
            <a:normAutofit/>
          </a:bodyPr>
          <a:lstStyle>
            <a:lvl1pPr>
              <a:defRPr>
                <a:solidFill>
                  <a:schemeClr val="bg1"/>
                </a:solidFill>
              </a:defRPr>
            </a:lvl1pPr>
          </a:lstStyle>
          <a:p>
            <a:pPr lvl="0"/>
            <a:r>
              <a:rPr lang="en-US" noProof="0" dirty="0" smtClean="0"/>
              <a:t>Click icon to add picture</a:t>
            </a:r>
            <a:endParaRPr lang="en-US" noProof="0" dirty="0"/>
          </a:p>
        </p:txBody>
      </p:sp>
      <p:sp>
        <p:nvSpPr>
          <p:cNvPr id="6" name="Text Placeholder 3"/>
          <p:cNvSpPr>
            <a:spLocks noGrp="1"/>
          </p:cNvSpPr>
          <p:nvPr>
            <p:ph type="body" sz="quarter" idx="10"/>
          </p:nvPr>
        </p:nvSpPr>
        <p:spPr>
          <a:xfrm>
            <a:off x="0" y="6347103"/>
            <a:ext cx="2543325"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smtClean="0"/>
              <a:t>Click to edit Master text styles</a:t>
            </a:r>
          </a:p>
        </p:txBody>
      </p:sp>
    </p:spTree>
  </p:cSld>
  <p:clrMapOvr>
    <a:masterClrMapping/>
  </p:clrMapOvr>
  <p:transition advClick="0"/>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ample layout">
    <p:spTree>
      <p:nvGrpSpPr>
        <p:cNvPr id="1" name=""/>
        <p:cNvGrpSpPr/>
        <p:nvPr/>
      </p:nvGrpSpPr>
      <p:grpSpPr>
        <a:xfrm>
          <a:off x="0" y="0"/>
          <a:ext cx="0" cy="0"/>
          <a:chOff x="0" y="0"/>
          <a:chExt cx="0" cy="0"/>
        </a:xfrm>
      </p:grpSpPr>
      <p:pic>
        <p:nvPicPr>
          <p:cNvPr id="4" name="Picture 1" descr="nationalquarantinemap.jpg"/>
          <p:cNvPicPr>
            <a:picLocks noChangeAspect="1"/>
          </p:cNvPicPr>
          <p:nvPr/>
        </p:nvPicPr>
        <p:blipFill>
          <a:blip r:embed="rId2" cstate="print"/>
          <a:stretch>
            <a:fillRect/>
          </a:stretch>
        </p:blipFill>
        <p:spPr bwMode="auto">
          <a:xfrm>
            <a:off x="1639888" y="498475"/>
            <a:ext cx="5895975" cy="4397375"/>
          </a:xfrm>
          <a:prstGeom prst="rect">
            <a:avLst/>
          </a:prstGeom>
          <a:ln w="38100">
            <a:solidFill>
              <a:srgbClr val="003366"/>
            </a:solidFill>
          </a:ln>
          <a:effectLst>
            <a:outerShdw blurRad="292100" dist="139700" dir="2700000" algn="tl" rotWithShape="0">
              <a:srgbClr val="333333">
                <a:alpha val="65000"/>
              </a:srgbClr>
            </a:outerShdw>
          </a:effectLst>
        </p:spPr>
      </p:pic>
      <p:sp>
        <p:nvSpPr>
          <p:cNvPr id="8" name="Text Placeholder 9"/>
          <p:cNvSpPr>
            <a:spLocks noGrp="1"/>
          </p:cNvSpPr>
          <p:nvPr>
            <p:ph type="body" sz="quarter" idx="14"/>
          </p:nvPr>
        </p:nvSpPr>
        <p:spPr>
          <a:xfrm>
            <a:off x="1636874" y="4903659"/>
            <a:ext cx="2352675" cy="377825"/>
          </a:xfrm>
          <a:prstGeom prst="rect">
            <a:avLst/>
          </a:prstGeom>
        </p:spPr>
        <p:txBody>
          <a:bodyPr/>
          <a:lstStyle>
            <a:lvl1pPr>
              <a:buFontTx/>
              <a:buNone/>
              <a:defRPr sz="1400">
                <a:solidFill>
                  <a:schemeClr val="bg1"/>
                </a:solidFill>
              </a:defRPr>
            </a:lvl1pPr>
          </a:lstStyle>
          <a:p>
            <a:pPr lvl="0"/>
            <a:r>
              <a:rPr lang="en-US" smtClean="0"/>
              <a:t>Click to edit Master text styles</a:t>
            </a:r>
          </a:p>
        </p:txBody>
      </p:sp>
      <p:sp>
        <p:nvSpPr>
          <p:cNvPr id="6" name="Text Placeholder 3"/>
          <p:cNvSpPr>
            <a:spLocks noGrp="1"/>
          </p:cNvSpPr>
          <p:nvPr>
            <p:ph type="body" sz="quarter" idx="10"/>
          </p:nvPr>
        </p:nvSpPr>
        <p:spPr>
          <a:xfrm>
            <a:off x="0" y="6347103"/>
            <a:ext cx="2596333"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smtClean="0"/>
              <a:t>Click to edit Master text styles</a:t>
            </a:r>
          </a:p>
        </p:txBody>
      </p:sp>
    </p:spTree>
  </p:cSld>
  <p:clrMapOvr>
    <a:masterClrMapping/>
  </p:clrMapOvr>
  <p:transition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sp>
        <p:nvSpPr>
          <p:cNvPr id="13" name="Picture Placeholder 12"/>
          <p:cNvSpPr>
            <a:spLocks noGrp="1"/>
          </p:cNvSpPr>
          <p:nvPr>
            <p:ph type="pic" sz="quarter" idx="16"/>
          </p:nvPr>
        </p:nvSpPr>
        <p:spPr>
          <a:xfrm>
            <a:off x="940555" y="525283"/>
            <a:ext cx="7304087" cy="4392612"/>
          </a:xfrm>
          <a:prstGeom prst="rect">
            <a:avLst/>
          </a:prstGeom>
        </p:spPr>
        <p:txBody>
          <a:bodyPr rtlCol="0">
            <a:normAutofit/>
          </a:bodyPr>
          <a:lstStyle>
            <a:lvl1pPr>
              <a:defRPr>
                <a:solidFill>
                  <a:schemeClr val="bg1"/>
                </a:solidFill>
              </a:defRPr>
            </a:lvl1pPr>
          </a:lstStyle>
          <a:p>
            <a:pPr lvl="0"/>
            <a:r>
              <a:rPr lang="en-US" noProof="0" dirty="0" smtClean="0"/>
              <a:t>Click icon to add picture</a:t>
            </a:r>
            <a:endParaRPr lang="en-US" noProof="0" dirty="0"/>
          </a:p>
        </p:txBody>
      </p:sp>
      <p:sp>
        <p:nvSpPr>
          <p:cNvPr id="5" name="Text Placeholder 3"/>
          <p:cNvSpPr>
            <a:spLocks noGrp="1"/>
          </p:cNvSpPr>
          <p:nvPr>
            <p:ph type="body" sz="quarter" idx="10"/>
          </p:nvPr>
        </p:nvSpPr>
        <p:spPr>
          <a:xfrm>
            <a:off x="0" y="6347103"/>
            <a:ext cx="2239617"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smtClean="0"/>
              <a:t>Click to edit Master text styles</a:t>
            </a:r>
          </a:p>
        </p:txBody>
      </p:sp>
      <p:sp>
        <p:nvSpPr>
          <p:cNvPr id="6" name="Text Placeholder 9"/>
          <p:cNvSpPr>
            <a:spLocks noGrp="1"/>
          </p:cNvSpPr>
          <p:nvPr>
            <p:ph type="body" sz="quarter" idx="14"/>
          </p:nvPr>
        </p:nvSpPr>
        <p:spPr>
          <a:xfrm>
            <a:off x="927653" y="4916911"/>
            <a:ext cx="2352675" cy="377825"/>
          </a:xfrm>
          <a:prstGeom prst="rect">
            <a:avLst/>
          </a:prstGeom>
        </p:spPr>
        <p:txBody>
          <a:bodyPr/>
          <a:lstStyle>
            <a:lvl1pPr>
              <a:buFontTx/>
              <a:buNone/>
              <a:defRPr sz="1400">
                <a:solidFill>
                  <a:schemeClr val="bg1"/>
                </a:solidFill>
              </a:defRPr>
            </a:lvl1pPr>
          </a:lstStyle>
          <a:p>
            <a:pPr lvl="0"/>
            <a:r>
              <a:rPr lang="en-US" smtClean="0"/>
              <a:t>Click to edit Master text styles</a:t>
            </a:r>
          </a:p>
        </p:txBody>
      </p:sp>
    </p:spTree>
  </p:cSld>
  <p:clrMapOvr>
    <a:masterClrMapping/>
  </p:clrMapOvr>
  <p:transition advClick="0"/>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xfrm>
            <a:off x="685800" y="6248400"/>
            <a:ext cx="1905000" cy="457200"/>
          </a:xfrm>
          <a:prstGeom prst="rect">
            <a:avLst/>
          </a:prstGeom>
        </p:spPr>
        <p:txBody>
          <a:bodyPr/>
          <a:lstStyle>
            <a:lvl1pPr>
              <a:defRPr>
                <a:latin typeface="Arial" charset="0"/>
                <a:cs typeface="Arial" charset="0"/>
              </a:defRPr>
            </a:lvl1pPr>
          </a:lstStyle>
          <a:p>
            <a:pPr>
              <a:defRPr/>
            </a:pPr>
            <a:endParaRPr lang="en-US"/>
          </a:p>
        </p:txBody>
      </p:sp>
      <p:sp>
        <p:nvSpPr>
          <p:cNvPr id="7" name="Rectangle 5"/>
          <p:cNvSpPr>
            <a:spLocks noGrp="1" noChangeArrowheads="1"/>
          </p:cNvSpPr>
          <p:nvPr>
            <p:ph type="ftr" sz="quarter" idx="11"/>
          </p:nvPr>
        </p:nvSpPr>
        <p:spPr>
          <a:xfrm>
            <a:off x="3124200" y="6248400"/>
            <a:ext cx="2895600" cy="457200"/>
          </a:xfrm>
          <a:prstGeom prst="rect">
            <a:avLst/>
          </a:prstGeom>
        </p:spPr>
        <p:txBody>
          <a:bodyPr/>
          <a:lstStyle>
            <a:lvl1pPr>
              <a:defRPr>
                <a:latin typeface="Arial" charset="0"/>
                <a:cs typeface="Arial" charset="0"/>
              </a:defRPr>
            </a:lvl1pPr>
          </a:lstStyle>
          <a:p>
            <a:pPr>
              <a:defRPr/>
            </a:pPr>
            <a:endParaRPr lang="en-US"/>
          </a:p>
        </p:txBody>
      </p:sp>
      <p:sp>
        <p:nvSpPr>
          <p:cNvPr id="8" name="Rectangle 6"/>
          <p:cNvSpPr>
            <a:spLocks noGrp="1" noChangeArrowheads="1"/>
          </p:cNvSpPr>
          <p:nvPr>
            <p:ph type="sldNum" sz="quarter" idx="12"/>
          </p:nvPr>
        </p:nvSpPr>
        <p:spPr>
          <a:xfrm>
            <a:off x="6553200" y="6248400"/>
            <a:ext cx="1905000" cy="457200"/>
          </a:xfrm>
          <a:prstGeom prst="rect">
            <a:avLst/>
          </a:prstGeom>
        </p:spPr>
        <p:txBody>
          <a:bodyPr/>
          <a:lstStyle>
            <a:lvl1pPr>
              <a:defRPr>
                <a:latin typeface="Arial" charset="0"/>
                <a:cs typeface="Arial" charset="0"/>
              </a:defRPr>
            </a:lvl1pPr>
          </a:lstStyle>
          <a:p>
            <a:pPr>
              <a:defRPr/>
            </a:pPr>
            <a:fld id="{2D76CAE9-4E70-46FA-9762-80A59F6656EB}" type="slidenum">
              <a:rPr lang="en-US"/>
              <a:pPr>
                <a:defRPr/>
              </a:pPr>
              <a:t>‹#›</a:t>
            </a:fld>
            <a:endParaRPr lang="en-US" dirty="0"/>
          </a:p>
        </p:txBody>
      </p:sp>
    </p:spTree>
  </p:cSld>
  <p:clrMapOvr>
    <a:masterClrMapping/>
  </p:clrMapOvr>
  <p:transition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cSld>
  <p:clrMapOvr>
    <a:masterClrMapping/>
  </p:clrMapOvr>
  <p:transition advClick="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transition advClick="0"/>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23075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2336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advClick="0"/>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6576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6576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advClick="0"/>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transition advClick="0"/>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advClick="0"/>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6" name="Title 1"/>
          <p:cNvSpPr>
            <a:spLocks noGrp="1"/>
          </p:cNvSpPr>
          <p:nvPr>
            <p:ph type="ctrTitle"/>
          </p:nvPr>
        </p:nvSpPr>
        <p:spPr>
          <a:xfrm>
            <a:off x="685800" y="2717454"/>
            <a:ext cx="7772400" cy="1470025"/>
          </a:xfrm>
          <a:prstGeom prst="rect">
            <a:avLst/>
          </a:prstGeom>
        </p:spPr>
        <p:txBody>
          <a:bodyPr/>
          <a:lstStyle>
            <a:lvl1pPr>
              <a:defRPr b="1">
                <a:solidFill>
                  <a:schemeClr val="bg1"/>
                </a:solidFill>
                <a:latin typeface="+mj-lt"/>
              </a:defRPr>
            </a:lvl1pPr>
          </a:lstStyle>
          <a:p>
            <a:r>
              <a:rPr lang="en-US" smtClean="0"/>
              <a:t>Click to edit Master title style</a:t>
            </a:r>
            <a:endParaRPr lang="en-US" dirty="0"/>
          </a:p>
        </p:txBody>
      </p:sp>
    </p:spTree>
  </p:cSld>
  <p:clrMapOvr>
    <a:masterClrMapping/>
  </p:clrMapOvr>
  <p:transition advClick="0"/>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7" name="Title 1"/>
          <p:cNvSpPr>
            <a:spLocks noGrp="1"/>
          </p:cNvSpPr>
          <p:nvPr>
            <p:ph type="ctrTitle"/>
          </p:nvPr>
        </p:nvSpPr>
        <p:spPr>
          <a:xfrm>
            <a:off x="390292" y="237003"/>
            <a:ext cx="8363415" cy="755151"/>
          </a:xfrm>
          <a:prstGeom prst="rect">
            <a:avLst/>
          </a:prstGeom>
        </p:spPr>
        <p:txBody>
          <a:bodyPr/>
          <a:lstStyle>
            <a:lvl1pPr>
              <a:defRPr sz="4000" b="1">
                <a:solidFill>
                  <a:schemeClr val="bg1"/>
                </a:solidFill>
              </a:defRPr>
            </a:lvl1pPr>
          </a:lstStyle>
          <a:p>
            <a:r>
              <a:rPr lang="en-US" smtClean="0"/>
              <a:t>Click to edit Master title style</a:t>
            </a:r>
            <a:endParaRPr lang="en-US" dirty="0"/>
          </a:p>
        </p:txBody>
      </p:sp>
      <p:sp>
        <p:nvSpPr>
          <p:cNvPr id="8" name="Subtitle 2"/>
          <p:cNvSpPr>
            <a:spLocks noGrp="1"/>
          </p:cNvSpPr>
          <p:nvPr>
            <p:ph type="subTitle" idx="1"/>
          </p:nvPr>
        </p:nvSpPr>
        <p:spPr>
          <a:xfrm>
            <a:off x="881876" y="1192696"/>
            <a:ext cx="7347724" cy="4200939"/>
          </a:xfrm>
          <a:prstGeom prst="rect">
            <a:avLst/>
          </a:prstGeom>
        </p:spPr>
        <p:txBody>
          <a:bodyPr/>
          <a:lstStyle>
            <a:lvl1pPr marL="457200" indent="-457200" algn="l">
              <a:buFont typeface="Arial" pitchFamily="34" charset="0"/>
              <a:buChar char="•"/>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9" name="Text Placeholder 8"/>
          <p:cNvSpPr>
            <a:spLocks noGrp="1"/>
          </p:cNvSpPr>
          <p:nvPr>
            <p:ph type="body" sz="quarter" idx="13"/>
          </p:nvPr>
        </p:nvSpPr>
        <p:spPr>
          <a:xfrm>
            <a:off x="901148" y="5452129"/>
            <a:ext cx="7315199" cy="501651"/>
          </a:xfrm>
          <a:prstGeom prst="rect">
            <a:avLst/>
          </a:prstGeom>
        </p:spPr>
        <p:txBody>
          <a:bodyPr/>
          <a:lstStyle>
            <a:lvl1pPr>
              <a:buFontTx/>
              <a:buNone/>
              <a:defRPr sz="1200">
                <a:solidFill>
                  <a:schemeClr val="bg1"/>
                </a:solidFill>
              </a:defRPr>
            </a:lvl1pPr>
          </a:lstStyle>
          <a:p>
            <a:pPr lvl="0"/>
            <a:r>
              <a:rPr lang="en-US" smtClean="0"/>
              <a:t>Click to edit Master text styles</a:t>
            </a:r>
          </a:p>
        </p:txBody>
      </p:sp>
      <p:sp>
        <p:nvSpPr>
          <p:cNvPr id="6" name="Text Placeholder 3"/>
          <p:cNvSpPr>
            <a:spLocks noGrp="1"/>
          </p:cNvSpPr>
          <p:nvPr>
            <p:ph type="body" sz="quarter" idx="10"/>
          </p:nvPr>
        </p:nvSpPr>
        <p:spPr>
          <a:xfrm>
            <a:off x="0" y="6347103"/>
            <a:ext cx="2066246"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smtClean="0"/>
              <a:t>Click to edit Master text styles</a:t>
            </a:r>
          </a:p>
        </p:txBody>
      </p:sp>
    </p:spTree>
  </p:cSld>
  <p:clrMapOvr>
    <a:masterClrMapping/>
  </p:clrMapOvr>
  <p:transition advClick="0"/>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1_Section Header">
    <p:spTree>
      <p:nvGrpSpPr>
        <p:cNvPr id="1" name=""/>
        <p:cNvGrpSpPr/>
        <p:nvPr/>
      </p:nvGrpSpPr>
      <p:grpSpPr>
        <a:xfrm>
          <a:off x="0" y="0"/>
          <a:ext cx="0" cy="0"/>
          <a:chOff x="0" y="0"/>
          <a:chExt cx="0" cy="0"/>
        </a:xfrm>
      </p:grpSpPr>
      <p:sp>
        <p:nvSpPr>
          <p:cNvPr id="7" name="Title 1"/>
          <p:cNvSpPr>
            <a:spLocks noGrp="1"/>
          </p:cNvSpPr>
          <p:nvPr>
            <p:ph type="title"/>
          </p:nvPr>
        </p:nvSpPr>
        <p:spPr>
          <a:xfrm>
            <a:off x="197816" y="226722"/>
            <a:ext cx="8787160" cy="833451"/>
          </a:xfrm>
          <a:prstGeom prst="rect">
            <a:avLst/>
          </a:prstGeom>
        </p:spPr>
        <p:txBody>
          <a:bodyPr/>
          <a:lstStyle>
            <a:lvl1pPr>
              <a:defRPr sz="4000" b="1">
                <a:solidFill>
                  <a:schemeClr val="bg1"/>
                </a:solidFill>
              </a:defRPr>
            </a:lvl1pPr>
          </a:lstStyle>
          <a:p>
            <a:r>
              <a:rPr lang="en-US" smtClean="0"/>
              <a:t>Click to edit Master title style</a:t>
            </a:r>
            <a:endParaRPr lang="en-US" dirty="0"/>
          </a:p>
        </p:txBody>
      </p:sp>
      <p:sp>
        <p:nvSpPr>
          <p:cNvPr id="8" name="Content Placeholder 2"/>
          <p:cNvSpPr>
            <a:spLocks noGrp="1"/>
          </p:cNvSpPr>
          <p:nvPr>
            <p:ph sz="half" idx="1"/>
          </p:nvPr>
        </p:nvSpPr>
        <p:spPr>
          <a:xfrm>
            <a:off x="457200" y="1242893"/>
            <a:ext cx="4038600" cy="4349042"/>
          </a:xfrm>
          <a:prstGeom prst="rect">
            <a:avLst/>
          </a:prstGeom>
        </p:spPr>
        <p:txBody>
          <a:bodyPr/>
          <a:lstStyle>
            <a:lvl1pPr>
              <a:defRPr sz="2000" b="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9" name="Content Placeholder 3"/>
          <p:cNvSpPr>
            <a:spLocks noGrp="1"/>
          </p:cNvSpPr>
          <p:nvPr>
            <p:ph sz="half" idx="2"/>
          </p:nvPr>
        </p:nvSpPr>
        <p:spPr>
          <a:xfrm>
            <a:off x="4648200" y="1242892"/>
            <a:ext cx="4038600" cy="4405487"/>
          </a:xfrm>
          <a:prstGeom prst="rect">
            <a:avLst/>
          </a:prstGeom>
        </p:spPr>
        <p:txBody>
          <a:bodyPr/>
          <a:lstStyle>
            <a:lvl1pPr>
              <a:defRPr sz="200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0" name="Text Placeholder 3"/>
          <p:cNvSpPr>
            <a:spLocks noGrp="1"/>
          </p:cNvSpPr>
          <p:nvPr>
            <p:ph type="body" sz="quarter" idx="10"/>
          </p:nvPr>
        </p:nvSpPr>
        <p:spPr>
          <a:xfrm>
            <a:off x="0" y="6347103"/>
            <a:ext cx="2252870"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smtClean="0"/>
              <a:t>Click to edit Master text styles</a:t>
            </a:r>
          </a:p>
        </p:txBody>
      </p:sp>
    </p:spTree>
  </p:cSld>
  <p:clrMapOvr>
    <a:masterClrMapping/>
  </p:clrMapOvr>
  <p:transition advClick="0"/>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Sample photo slide">
    <p:spTree>
      <p:nvGrpSpPr>
        <p:cNvPr id="1" name=""/>
        <p:cNvGrpSpPr/>
        <p:nvPr/>
      </p:nvGrpSpPr>
      <p:grpSpPr>
        <a:xfrm>
          <a:off x="0" y="0"/>
          <a:ext cx="0" cy="0"/>
          <a:chOff x="0" y="0"/>
          <a:chExt cx="0" cy="0"/>
        </a:xfrm>
      </p:grpSpPr>
      <p:pic>
        <p:nvPicPr>
          <p:cNvPr id="4" name="Picture 3" descr="5194045-LGPT.jpg"/>
          <p:cNvPicPr>
            <a:picLocks noChangeAspect="1"/>
          </p:cNvPicPr>
          <p:nvPr/>
        </p:nvPicPr>
        <p:blipFill>
          <a:blip r:embed="rId2" cstate="print"/>
          <a:srcRect l="2285" r="1460" b="6609"/>
          <a:stretch>
            <a:fillRect/>
          </a:stretch>
        </p:blipFill>
        <p:spPr>
          <a:xfrm>
            <a:off x="1326103" y="361390"/>
            <a:ext cx="6581422" cy="4257078"/>
          </a:xfrm>
          <a:prstGeom prst="roundRect">
            <a:avLst/>
          </a:prstGeom>
          <a:ln w="38100">
            <a:solidFill>
              <a:srgbClr val="003366"/>
            </a:solidFill>
          </a:ln>
          <a:effectLst>
            <a:outerShdw blurRad="292100" dist="139700" dir="2700000" algn="tl" rotWithShape="0">
              <a:srgbClr val="333333">
                <a:alpha val="65000"/>
              </a:srgbClr>
            </a:outerShdw>
          </a:effectLst>
        </p:spPr>
      </p:pic>
      <p:sp>
        <p:nvSpPr>
          <p:cNvPr id="5" name="Text Placeholder 3"/>
          <p:cNvSpPr>
            <a:spLocks noGrp="1"/>
          </p:cNvSpPr>
          <p:nvPr>
            <p:ph type="body" sz="quarter" idx="10"/>
          </p:nvPr>
        </p:nvSpPr>
        <p:spPr>
          <a:xfrm>
            <a:off x="0" y="6347103"/>
            <a:ext cx="2001078"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smtClean="0"/>
              <a:t>Click to edit Master text styles</a:t>
            </a:r>
          </a:p>
        </p:txBody>
      </p:sp>
      <p:sp>
        <p:nvSpPr>
          <p:cNvPr id="7" name="Text Placeholder 5"/>
          <p:cNvSpPr>
            <a:spLocks noGrp="1"/>
          </p:cNvSpPr>
          <p:nvPr>
            <p:ph type="body" sz="quarter" idx="15"/>
          </p:nvPr>
        </p:nvSpPr>
        <p:spPr>
          <a:xfrm>
            <a:off x="1660132" y="4799173"/>
            <a:ext cx="2352675" cy="310319"/>
          </a:xfrm>
          <a:prstGeom prst="rect">
            <a:avLst/>
          </a:prstGeom>
        </p:spPr>
        <p:txBody>
          <a:bodyPr/>
          <a:lstStyle>
            <a:lvl1pPr>
              <a:buFontTx/>
              <a:buNone/>
              <a:defRPr sz="1400">
                <a:solidFill>
                  <a:schemeClr val="bg1"/>
                </a:solidFill>
              </a:defRPr>
            </a:lvl1pPr>
            <a:lvl2pPr>
              <a:buFontTx/>
              <a:buNone/>
              <a:defRPr sz="1400"/>
            </a:lvl2pPr>
            <a:lvl3pPr>
              <a:buFontTx/>
              <a:buNone/>
              <a:defRPr sz="1400"/>
            </a:lvl3pPr>
            <a:lvl4pPr>
              <a:buFontTx/>
              <a:buNone/>
              <a:defRPr sz="1400"/>
            </a:lvl4pPr>
            <a:lvl5pPr>
              <a:buFontTx/>
              <a:buNone/>
              <a:defRPr sz="1400"/>
            </a:lvl5pPr>
          </a:lstStyle>
          <a:p>
            <a:pPr lvl="0"/>
            <a:r>
              <a:rPr lang="en-US" smtClean="0"/>
              <a:t>Click to edit Master text styles</a:t>
            </a:r>
          </a:p>
        </p:txBody>
      </p:sp>
    </p:spTree>
  </p:cSld>
  <p:clrMapOvr>
    <a:masterClrMapping/>
  </p:clrMapOvr>
  <p:transition advClick="0"/>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5" name="Text Placeholder 5"/>
          <p:cNvSpPr>
            <a:spLocks noGrp="1"/>
          </p:cNvSpPr>
          <p:nvPr>
            <p:ph type="body" sz="quarter" idx="15"/>
          </p:nvPr>
        </p:nvSpPr>
        <p:spPr>
          <a:xfrm>
            <a:off x="1291565" y="4735407"/>
            <a:ext cx="2352675" cy="310319"/>
          </a:xfrm>
          <a:prstGeom prst="rect">
            <a:avLst/>
          </a:prstGeom>
        </p:spPr>
        <p:txBody>
          <a:bodyPr/>
          <a:lstStyle>
            <a:lvl1pPr>
              <a:buFontTx/>
              <a:buNone/>
              <a:defRPr sz="1400">
                <a:solidFill>
                  <a:schemeClr val="bg1"/>
                </a:solidFill>
              </a:defRPr>
            </a:lvl1pPr>
            <a:lvl2pPr>
              <a:buFontTx/>
              <a:buNone/>
              <a:defRPr sz="1400"/>
            </a:lvl2pPr>
            <a:lvl3pPr>
              <a:buFontTx/>
              <a:buNone/>
              <a:defRPr sz="1400"/>
            </a:lvl3pPr>
            <a:lvl4pPr>
              <a:buFontTx/>
              <a:buNone/>
              <a:defRPr sz="1400"/>
            </a:lvl4pPr>
            <a:lvl5pPr>
              <a:buFontTx/>
              <a:buNone/>
              <a:defRPr sz="1400"/>
            </a:lvl5pPr>
          </a:lstStyle>
          <a:p>
            <a:pPr lvl="0"/>
            <a:r>
              <a:rPr lang="en-US" smtClean="0"/>
              <a:t>Click to edit Master text styles</a:t>
            </a:r>
          </a:p>
        </p:txBody>
      </p:sp>
      <p:sp>
        <p:nvSpPr>
          <p:cNvPr id="7" name="Picture Placeholder 6"/>
          <p:cNvSpPr>
            <a:spLocks noGrp="1"/>
          </p:cNvSpPr>
          <p:nvPr>
            <p:ph type="pic" sz="quarter" idx="16"/>
          </p:nvPr>
        </p:nvSpPr>
        <p:spPr>
          <a:xfrm>
            <a:off x="1274348" y="542640"/>
            <a:ext cx="6705423" cy="4188354"/>
          </a:xfrm>
          <a:prstGeom prst="rect">
            <a:avLst/>
          </a:prstGeom>
        </p:spPr>
        <p:txBody>
          <a:bodyPr rtlCol="0">
            <a:normAutofit/>
          </a:bodyPr>
          <a:lstStyle>
            <a:lvl1pPr>
              <a:defRPr>
                <a:solidFill>
                  <a:schemeClr val="bg1"/>
                </a:solidFill>
              </a:defRPr>
            </a:lvl1pPr>
          </a:lstStyle>
          <a:p>
            <a:pPr lvl="0"/>
            <a:r>
              <a:rPr lang="en-US" noProof="0" dirty="0" smtClean="0"/>
              <a:t>Click icon to add picture</a:t>
            </a:r>
            <a:endParaRPr lang="en-US" noProof="0" dirty="0"/>
          </a:p>
        </p:txBody>
      </p:sp>
      <p:sp>
        <p:nvSpPr>
          <p:cNvPr id="6" name="Text Placeholder 3"/>
          <p:cNvSpPr>
            <a:spLocks noGrp="1"/>
          </p:cNvSpPr>
          <p:nvPr>
            <p:ph type="body" sz="quarter" idx="10"/>
          </p:nvPr>
        </p:nvSpPr>
        <p:spPr>
          <a:xfrm>
            <a:off x="0" y="6347103"/>
            <a:ext cx="2543325"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smtClean="0"/>
              <a:t>Click to edit Master text styles</a:t>
            </a:r>
          </a:p>
        </p:txBody>
      </p:sp>
    </p:spTree>
  </p:cSld>
  <p:clrMapOvr>
    <a:masterClrMapping/>
  </p:clrMapOvr>
  <p:transition advClick="0"/>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sample layout">
    <p:spTree>
      <p:nvGrpSpPr>
        <p:cNvPr id="1" name=""/>
        <p:cNvGrpSpPr/>
        <p:nvPr/>
      </p:nvGrpSpPr>
      <p:grpSpPr>
        <a:xfrm>
          <a:off x="0" y="0"/>
          <a:ext cx="0" cy="0"/>
          <a:chOff x="0" y="0"/>
          <a:chExt cx="0" cy="0"/>
        </a:xfrm>
      </p:grpSpPr>
      <p:pic>
        <p:nvPicPr>
          <p:cNvPr id="4" name="Picture 1" descr="nationalquarantinemap.jpg"/>
          <p:cNvPicPr>
            <a:picLocks noChangeAspect="1"/>
          </p:cNvPicPr>
          <p:nvPr/>
        </p:nvPicPr>
        <p:blipFill>
          <a:blip r:embed="rId2" cstate="print"/>
          <a:stretch>
            <a:fillRect/>
          </a:stretch>
        </p:blipFill>
        <p:spPr bwMode="auto">
          <a:xfrm>
            <a:off x="1639888" y="498475"/>
            <a:ext cx="5895975" cy="4397375"/>
          </a:xfrm>
          <a:prstGeom prst="rect">
            <a:avLst/>
          </a:prstGeom>
          <a:ln w="38100">
            <a:solidFill>
              <a:srgbClr val="003366"/>
            </a:solidFill>
          </a:ln>
          <a:effectLst>
            <a:outerShdw blurRad="292100" dist="139700" dir="2700000" algn="tl" rotWithShape="0">
              <a:srgbClr val="333333">
                <a:alpha val="65000"/>
              </a:srgbClr>
            </a:outerShdw>
          </a:effectLst>
        </p:spPr>
      </p:pic>
      <p:sp>
        <p:nvSpPr>
          <p:cNvPr id="8" name="Text Placeholder 9"/>
          <p:cNvSpPr>
            <a:spLocks noGrp="1"/>
          </p:cNvSpPr>
          <p:nvPr>
            <p:ph type="body" sz="quarter" idx="14"/>
          </p:nvPr>
        </p:nvSpPr>
        <p:spPr>
          <a:xfrm>
            <a:off x="1636874" y="4903659"/>
            <a:ext cx="2352675" cy="377825"/>
          </a:xfrm>
          <a:prstGeom prst="rect">
            <a:avLst/>
          </a:prstGeom>
        </p:spPr>
        <p:txBody>
          <a:bodyPr/>
          <a:lstStyle>
            <a:lvl1pPr>
              <a:buFontTx/>
              <a:buNone/>
              <a:defRPr sz="1400">
                <a:solidFill>
                  <a:schemeClr val="bg1"/>
                </a:solidFill>
              </a:defRPr>
            </a:lvl1pPr>
          </a:lstStyle>
          <a:p>
            <a:pPr lvl="0"/>
            <a:r>
              <a:rPr lang="en-US" smtClean="0"/>
              <a:t>Click to edit Master text styles</a:t>
            </a:r>
          </a:p>
        </p:txBody>
      </p:sp>
      <p:sp>
        <p:nvSpPr>
          <p:cNvPr id="6" name="Text Placeholder 3"/>
          <p:cNvSpPr>
            <a:spLocks noGrp="1"/>
          </p:cNvSpPr>
          <p:nvPr>
            <p:ph type="body" sz="quarter" idx="10"/>
          </p:nvPr>
        </p:nvSpPr>
        <p:spPr>
          <a:xfrm>
            <a:off x="0" y="6347103"/>
            <a:ext cx="2596333"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smtClean="0"/>
              <a:t>Click to edit Master text styles</a:t>
            </a:r>
          </a:p>
        </p:txBody>
      </p:sp>
    </p:spTree>
  </p:cSld>
  <p:clrMapOvr>
    <a:masterClrMapping/>
  </p:clrMapOvr>
  <p:transition advClick="0"/>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sp>
        <p:nvSpPr>
          <p:cNvPr id="13" name="Picture Placeholder 12"/>
          <p:cNvSpPr>
            <a:spLocks noGrp="1"/>
          </p:cNvSpPr>
          <p:nvPr>
            <p:ph type="pic" sz="quarter" idx="16"/>
          </p:nvPr>
        </p:nvSpPr>
        <p:spPr>
          <a:xfrm>
            <a:off x="940555" y="525283"/>
            <a:ext cx="7304087" cy="4392612"/>
          </a:xfrm>
          <a:prstGeom prst="rect">
            <a:avLst/>
          </a:prstGeom>
        </p:spPr>
        <p:txBody>
          <a:bodyPr rtlCol="0">
            <a:normAutofit/>
          </a:bodyPr>
          <a:lstStyle>
            <a:lvl1pPr>
              <a:defRPr>
                <a:solidFill>
                  <a:schemeClr val="bg1"/>
                </a:solidFill>
              </a:defRPr>
            </a:lvl1pPr>
          </a:lstStyle>
          <a:p>
            <a:pPr lvl="0"/>
            <a:r>
              <a:rPr lang="en-US" noProof="0" dirty="0" smtClean="0"/>
              <a:t>Click icon to add picture</a:t>
            </a:r>
            <a:endParaRPr lang="en-US" noProof="0" dirty="0"/>
          </a:p>
        </p:txBody>
      </p:sp>
      <p:sp>
        <p:nvSpPr>
          <p:cNvPr id="5" name="Text Placeholder 3"/>
          <p:cNvSpPr>
            <a:spLocks noGrp="1"/>
          </p:cNvSpPr>
          <p:nvPr>
            <p:ph type="body" sz="quarter" idx="10"/>
          </p:nvPr>
        </p:nvSpPr>
        <p:spPr>
          <a:xfrm>
            <a:off x="0" y="6347103"/>
            <a:ext cx="2239617"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smtClean="0"/>
              <a:t>Click to edit Master text styles</a:t>
            </a:r>
          </a:p>
        </p:txBody>
      </p:sp>
      <p:sp>
        <p:nvSpPr>
          <p:cNvPr id="6" name="Text Placeholder 9"/>
          <p:cNvSpPr>
            <a:spLocks noGrp="1"/>
          </p:cNvSpPr>
          <p:nvPr>
            <p:ph type="body" sz="quarter" idx="14"/>
          </p:nvPr>
        </p:nvSpPr>
        <p:spPr>
          <a:xfrm>
            <a:off x="927653" y="4916911"/>
            <a:ext cx="2352675" cy="377825"/>
          </a:xfrm>
          <a:prstGeom prst="rect">
            <a:avLst/>
          </a:prstGeom>
        </p:spPr>
        <p:txBody>
          <a:bodyPr/>
          <a:lstStyle>
            <a:lvl1pPr>
              <a:buFontTx/>
              <a:buNone/>
              <a:defRPr sz="1400">
                <a:solidFill>
                  <a:schemeClr val="bg1"/>
                </a:solidFill>
              </a:defRPr>
            </a:lvl1pPr>
          </a:lstStyle>
          <a:p>
            <a:pPr lvl="0"/>
            <a:r>
              <a:rPr lang="en-US" smtClean="0"/>
              <a:t>Click to edit Master text styles</a:t>
            </a:r>
          </a:p>
        </p:txBody>
      </p:sp>
    </p:spTree>
  </p:cSld>
  <p:clrMapOvr>
    <a:masterClrMapping/>
  </p:clrMapOvr>
  <p:transition advClick="0"/>
</p:sldLayout>
</file>

<file path=ppt/slideLayouts/slideLayout2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xfrm>
            <a:off x="685800" y="6248400"/>
            <a:ext cx="1905000" cy="457200"/>
          </a:xfrm>
          <a:prstGeom prst="rect">
            <a:avLst/>
          </a:prstGeom>
        </p:spPr>
        <p:txBody>
          <a:bodyPr/>
          <a:lstStyle>
            <a:lvl1pPr>
              <a:defRPr>
                <a:latin typeface="Arial" charset="0"/>
                <a:cs typeface="Arial" charset="0"/>
              </a:defRPr>
            </a:lvl1pPr>
          </a:lstStyle>
          <a:p>
            <a:pPr>
              <a:defRPr/>
            </a:pPr>
            <a:endParaRPr lang="en-US"/>
          </a:p>
        </p:txBody>
      </p:sp>
      <p:sp>
        <p:nvSpPr>
          <p:cNvPr id="7" name="Rectangle 5"/>
          <p:cNvSpPr>
            <a:spLocks noGrp="1" noChangeArrowheads="1"/>
          </p:cNvSpPr>
          <p:nvPr>
            <p:ph type="ftr" sz="quarter" idx="11"/>
          </p:nvPr>
        </p:nvSpPr>
        <p:spPr>
          <a:xfrm>
            <a:off x="3124200" y="6248400"/>
            <a:ext cx="2895600" cy="457200"/>
          </a:xfrm>
          <a:prstGeom prst="rect">
            <a:avLst/>
          </a:prstGeom>
        </p:spPr>
        <p:txBody>
          <a:bodyPr/>
          <a:lstStyle>
            <a:lvl1pPr>
              <a:defRPr>
                <a:latin typeface="Arial" charset="0"/>
                <a:cs typeface="Arial" charset="0"/>
              </a:defRPr>
            </a:lvl1pPr>
          </a:lstStyle>
          <a:p>
            <a:pPr>
              <a:defRPr/>
            </a:pPr>
            <a:endParaRPr lang="en-US"/>
          </a:p>
        </p:txBody>
      </p:sp>
      <p:sp>
        <p:nvSpPr>
          <p:cNvPr id="8" name="Rectangle 6"/>
          <p:cNvSpPr>
            <a:spLocks noGrp="1" noChangeArrowheads="1"/>
          </p:cNvSpPr>
          <p:nvPr>
            <p:ph type="sldNum" sz="quarter" idx="12"/>
          </p:nvPr>
        </p:nvSpPr>
        <p:spPr>
          <a:xfrm>
            <a:off x="6553200" y="6248400"/>
            <a:ext cx="1905000" cy="457200"/>
          </a:xfrm>
          <a:prstGeom prst="rect">
            <a:avLst/>
          </a:prstGeom>
        </p:spPr>
        <p:txBody>
          <a:bodyPr/>
          <a:lstStyle>
            <a:lvl1pPr>
              <a:defRPr>
                <a:latin typeface="Arial" charset="0"/>
                <a:cs typeface="Arial" charset="0"/>
              </a:defRPr>
            </a:lvl1pPr>
          </a:lstStyle>
          <a:p>
            <a:pPr>
              <a:defRPr/>
            </a:pPr>
            <a:fld id="{31ED81DD-4957-4DE3-85AF-B742C5E3BEF2}" type="slidenum">
              <a:rPr lang="en-US"/>
              <a:pPr>
                <a:defRPr/>
              </a:pPr>
              <a:t>‹#›</a:t>
            </a:fld>
            <a:endParaRPr lang="en-US" dirty="0"/>
          </a:p>
        </p:txBody>
      </p:sp>
    </p:spTree>
  </p:cSld>
  <p:clrMapOvr>
    <a:masterClrMapping/>
  </p:clrMapOvr>
  <p:transition advClick="0"/>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23075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2336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advClick="0"/>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6576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6576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advClick="0"/>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advClick="0"/>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advClick="0"/>
</p:sldLayout>
</file>

<file path=ppt/slideLayouts/slideLayout7.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6" name="Title 1"/>
          <p:cNvSpPr>
            <a:spLocks noGrp="1"/>
          </p:cNvSpPr>
          <p:nvPr>
            <p:ph type="ctrTitle"/>
          </p:nvPr>
        </p:nvSpPr>
        <p:spPr>
          <a:xfrm>
            <a:off x="685800" y="2717454"/>
            <a:ext cx="7772400" cy="1470025"/>
          </a:xfrm>
          <a:prstGeom prst="rect">
            <a:avLst/>
          </a:prstGeom>
        </p:spPr>
        <p:txBody>
          <a:bodyPr/>
          <a:lstStyle>
            <a:lvl1pPr>
              <a:defRPr b="1">
                <a:solidFill>
                  <a:schemeClr val="bg1"/>
                </a:solidFill>
                <a:latin typeface="+mj-lt"/>
              </a:defRPr>
            </a:lvl1pPr>
          </a:lstStyle>
          <a:p>
            <a:r>
              <a:rPr lang="en-US" smtClean="0"/>
              <a:t>Click to edit Master title style</a:t>
            </a:r>
            <a:endParaRPr lang="en-US" dirty="0"/>
          </a:p>
        </p:txBody>
      </p:sp>
    </p:spTree>
  </p:cSld>
  <p:clrMapOvr>
    <a:masterClrMapping/>
  </p:clrMapOvr>
  <p:transition advClick="0"/>
</p:sldLayout>
</file>

<file path=ppt/slideLayouts/slideLayout8.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7" name="Title 1"/>
          <p:cNvSpPr>
            <a:spLocks noGrp="1"/>
          </p:cNvSpPr>
          <p:nvPr>
            <p:ph type="ctrTitle"/>
          </p:nvPr>
        </p:nvSpPr>
        <p:spPr>
          <a:xfrm>
            <a:off x="390292" y="237003"/>
            <a:ext cx="8363415" cy="755151"/>
          </a:xfrm>
          <a:prstGeom prst="rect">
            <a:avLst/>
          </a:prstGeom>
        </p:spPr>
        <p:txBody>
          <a:bodyPr/>
          <a:lstStyle>
            <a:lvl1pPr>
              <a:defRPr sz="4000" b="1">
                <a:solidFill>
                  <a:schemeClr val="bg1"/>
                </a:solidFill>
              </a:defRPr>
            </a:lvl1pPr>
          </a:lstStyle>
          <a:p>
            <a:r>
              <a:rPr lang="en-US" smtClean="0"/>
              <a:t>Click to edit Master title style</a:t>
            </a:r>
            <a:endParaRPr lang="en-US" dirty="0"/>
          </a:p>
        </p:txBody>
      </p:sp>
      <p:sp>
        <p:nvSpPr>
          <p:cNvPr id="8" name="Subtitle 2"/>
          <p:cNvSpPr>
            <a:spLocks noGrp="1"/>
          </p:cNvSpPr>
          <p:nvPr>
            <p:ph type="subTitle" idx="1"/>
          </p:nvPr>
        </p:nvSpPr>
        <p:spPr>
          <a:xfrm>
            <a:off x="881876" y="1192696"/>
            <a:ext cx="7347724" cy="4200939"/>
          </a:xfrm>
          <a:prstGeom prst="rect">
            <a:avLst/>
          </a:prstGeom>
        </p:spPr>
        <p:txBody>
          <a:bodyPr/>
          <a:lstStyle>
            <a:lvl1pPr marL="457200" indent="-457200" algn="l">
              <a:buFont typeface="Arial" pitchFamily="34" charset="0"/>
              <a:buChar char="•"/>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9" name="Text Placeholder 8"/>
          <p:cNvSpPr>
            <a:spLocks noGrp="1"/>
          </p:cNvSpPr>
          <p:nvPr>
            <p:ph type="body" sz="quarter" idx="13"/>
          </p:nvPr>
        </p:nvSpPr>
        <p:spPr>
          <a:xfrm>
            <a:off x="901148" y="5452129"/>
            <a:ext cx="7315199" cy="501651"/>
          </a:xfrm>
          <a:prstGeom prst="rect">
            <a:avLst/>
          </a:prstGeom>
        </p:spPr>
        <p:txBody>
          <a:bodyPr/>
          <a:lstStyle>
            <a:lvl1pPr>
              <a:buFontTx/>
              <a:buNone/>
              <a:defRPr sz="1200">
                <a:solidFill>
                  <a:schemeClr val="bg1"/>
                </a:solidFill>
              </a:defRPr>
            </a:lvl1pPr>
          </a:lstStyle>
          <a:p>
            <a:pPr lvl="0"/>
            <a:r>
              <a:rPr lang="en-US" smtClean="0"/>
              <a:t>Click to edit Master text styles</a:t>
            </a:r>
          </a:p>
        </p:txBody>
      </p:sp>
      <p:sp>
        <p:nvSpPr>
          <p:cNvPr id="6" name="Text Placeholder 3"/>
          <p:cNvSpPr>
            <a:spLocks noGrp="1"/>
          </p:cNvSpPr>
          <p:nvPr>
            <p:ph type="body" sz="quarter" idx="10"/>
          </p:nvPr>
        </p:nvSpPr>
        <p:spPr>
          <a:xfrm>
            <a:off x="0" y="6347103"/>
            <a:ext cx="2066246"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smtClean="0"/>
              <a:t>Click to edit Master text styles</a:t>
            </a:r>
          </a:p>
        </p:txBody>
      </p:sp>
    </p:spTree>
  </p:cSld>
  <p:clrMapOvr>
    <a:masterClrMapping/>
  </p:clrMapOvr>
  <p:transition advClick="0"/>
</p:sldLayout>
</file>

<file path=ppt/slideLayouts/slideLayout9.xml><?xml version="1.0" encoding="utf-8"?>
<p:sldLayout xmlns:a="http://schemas.openxmlformats.org/drawingml/2006/main" xmlns:r="http://schemas.openxmlformats.org/officeDocument/2006/relationships" xmlns:p="http://schemas.openxmlformats.org/presentationml/2006/main">
  <p:cSld name="1_Section Header">
    <p:spTree>
      <p:nvGrpSpPr>
        <p:cNvPr id="1" name=""/>
        <p:cNvGrpSpPr/>
        <p:nvPr/>
      </p:nvGrpSpPr>
      <p:grpSpPr>
        <a:xfrm>
          <a:off x="0" y="0"/>
          <a:ext cx="0" cy="0"/>
          <a:chOff x="0" y="0"/>
          <a:chExt cx="0" cy="0"/>
        </a:xfrm>
      </p:grpSpPr>
      <p:sp>
        <p:nvSpPr>
          <p:cNvPr id="7" name="Title 1"/>
          <p:cNvSpPr>
            <a:spLocks noGrp="1"/>
          </p:cNvSpPr>
          <p:nvPr>
            <p:ph type="title"/>
          </p:nvPr>
        </p:nvSpPr>
        <p:spPr>
          <a:xfrm>
            <a:off x="197816" y="226722"/>
            <a:ext cx="8787160" cy="833451"/>
          </a:xfrm>
          <a:prstGeom prst="rect">
            <a:avLst/>
          </a:prstGeom>
        </p:spPr>
        <p:txBody>
          <a:bodyPr/>
          <a:lstStyle>
            <a:lvl1pPr>
              <a:defRPr sz="4000" b="1">
                <a:solidFill>
                  <a:schemeClr val="bg1"/>
                </a:solidFill>
              </a:defRPr>
            </a:lvl1pPr>
          </a:lstStyle>
          <a:p>
            <a:r>
              <a:rPr lang="en-US" smtClean="0"/>
              <a:t>Click to edit Master title style</a:t>
            </a:r>
            <a:endParaRPr lang="en-US" dirty="0"/>
          </a:p>
        </p:txBody>
      </p:sp>
      <p:sp>
        <p:nvSpPr>
          <p:cNvPr id="8" name="Content Placeholder 2"/>
          <p:cNvSpPr>
            <a:spLocks noGrp="1"/>
          </p:cNvSpPr>
          <p:nvPr>
            <p:ph sz="half" idx="1"/>
          </p:nvPr>
        </p:nvSpPr>
        <p:spPr>
          <a:xfrm>
            <a:off x="457200" y="1242893"/>
            <a:ext cx="4038600" cy="4349042"/>
          </a:xfrm>
          <a:prstGeom prst="rect">
            <a:avLst/>
          </a:prstGeom>
        </p:spPr>
        <p:txBody>
          <a:bodyPr/>
          <a:lstStyle>
            <a:lvl1pPr>
              <a:defRPr sz="2000" b="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9" name="Content Placeholder 3"/>
          <p:cNvSpPr>
            <a:spLocks noGrp="1"/>
          </p:cNvSpPr>
          <p:nvPr>
            <p:ph sz="half" idx="2"/>
          </p:nvPr>
        </p:nvSpPr>
        <p:spPr>
          <a:xfrm>
            <a:off x="4648200" y="1242892"/>
            <a:ext cx="4038600" cy="4405487"/>
          </a:xfrm>
          <a:prstGeom prst="rect">
            <a:avLst/>
          </a:prstGeom>
        </p:spPr>
        <p:txBody>
          <a:bodyPr/>
          <a:lstStyle>
            <a:lvl1pPr>
              <a:defRPr sz="200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0" name="Text Placeholder 3"/>
          <p:cNvSpPr>
            <a:spLocks noGrp="1"/>
          </p:cNvSpPr>
          <p:nvPr>
            <p:ph type="body" sz="quarter" idx="10"/>
          </p:nvPr>
        </p:nvSpPr>
        <p:spPr>
          <a:xfrm>
            <a:off x="0" y="6347103"/>
            <a:ext cx="2252870"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smtClean="0"/>
              <a:t>Click to edit Master text styles</a:t>
            </a:r>
          </a:p>
        </p:txBody>
      </p:sp>
    </p:spTree>
  </p:cSld>
  <p:clrMapOvr>
    <a:masterClrMapping/>
  </p:clrMapOvr>
  <p:transition advClick="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1.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21A5"/>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1386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28" name="Picture 6" descr="orange ifas logo.png"/>
          <p:cNvPicPr>
            <a:picLocks noChangeAspect="1"/>
          </p:cNvPicPr>
          <p:nvPr/>
        </p:nvPicPr>
        <p:blipFill>
          <a:blip r:embed="rId16" cstate="print"/>
          <a:srcRect/>
          <a:stretch>
            <a:fillRect/>
          </a:stretch>
        </p:blipFill>
        <p:spPr bwMode="auto">
          <a:xfrm>
            <a:off x="6977063" y="6069013"/>
            <a:ext cx="2100262" cy="682625"/>
          </a:xfrm>
          <a:prstGeom prst="rect">
            <a:avLst/>
          </a:prstGeom>
          <a:noFill/>
          <a:ln w="9525">
            <a:noFill/>
            <a:miter lim="800000"/>
            <a:headEnd/>
            <a:tailEnd/>
          </a:ln>
        </p:spPr>
      </p:pic>
      <p:sp>
        <p:nvSpPr>
          <p:cNvPr id="8" name="Rectangle 7"/>
          <p:cNvSpPr/>
          <p:nvPr/>
        </p:nvSpPr>
        <p:spPr>
          <a:xfrm>
            <a:off x="26988" y="5910263"/>
            <a:ext cx="9117012" cy="539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23" r:id="rId10"/>
    <p:sldLayoutId id="2147483810" r:id="rId11"/>
    <p:sldLayoutId id="2147483824" r:id="rId12"/>
    <p:sldLayoutId id="2147483811" r:id="rId13"/>
    <p:sldLayoutId id="2147483825" r:id="rId14"/>
  </p:sldLayoutIdLst>
  <p:transition advClick="0"/>
  <p:timing>
    <p:tnLst>
      <p:par>
        <p:cTn id="1" dur="indefinite" restart="never" nodeType="tmRoot"/>
      </p:par>
    </p:tnLst>
  </p:timing>
  <p:txStyles>
    <p:titleStyle>
      <a:lvl1pPr algn="ctr" rtl="0" eaLnBrk="0" fontAlgn="base" hangingPunct="0">
        <a:spcBef>
          <a:spcPct val="0"/>
        </a:spcBef>
        <a:spcAft>
          <a:spcPct val="0"/>
        </a:spcAft>
        <a:defRPr sz="4400" kern="12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Calibri" pitchFamily="34" charset="0"/>
        </a:defRPr>
      </a:lvl2pPr>
      <a:lvl3pPr algn="ctr" rtl="0" eaLnBrk="0" fontAlgn="base" hangingPunct="0">
        <a:spcBef>
          <a:spcPct val="0"/>
        </a:spcBef>
        <a:spcAft>
          <a:spcPct val="0"/>
        </a:spcAft>
        <a:defRPr sz="4400">
          <a:solidFill>
            <a:schemeClr val="bg1"/>
          </a:solidFill>
          <a:latin typeface="Calibri" pitchFamily="34" charset="0"/>
        </a:defRPr>
      </a:lvl3pPr>
      <a:lvl4pPr algn="ctr" rtl="0" eaLnBrk="0" fontAlgn="base" hangingPunct="0">
        <a:spcBef>
          <a:spcPct val="0"/>
        </a:spcBef>
        <a:spcAft>
          <a:spcPct val="0"/>
        </a:spcAft>
        <a:defRPr sz="4400">
          <a:solidFill>
            <a:schemeClr val="bg1"/>
          </a:solidFill>
          <a:latin typeface="Calibri" pitchFamily="34" charset="0"/>
        </a:defRPr>
      </a:lvl4pPr>
      <a:lvl5pPr algn="ctr" rtl="0" eaLnBrk="0" fontAlgn="base" hangingPunct="0">
        <a:spcBef>
          <a:spcPct val="0"/>
        </a:spcBef>
        <a:spcAft>
          <a:spcPct val="0"/>
        </a:spcAft>
        <a:defRPr sz="4400">
          <a:solidFill>
            <a:schemeClr val="bg1"/>
          </a:solidFill>
          <a:latin typeface="Calibri" pitchFamily="34" charset="0"/>
        </a:defRPr>
      </a:lvl5pPr>
      <a:lvl6pPr marL="457200" algn="ctr" rtl="0" fontAlgn="base">
        <a:spcBef>
          <a:spcPct val="0"/>
        </a:spcBef>
        <a:spcAft>
          <a:spcPct val="0"/>
        </a:spcAft>
        <a:defRPr sz="4400">
          <a:solidFill>
            <a:schemeClr val="bg1"/>
          </a:solidFill>
          <a:latin typeface="Calibri" pitchFamily="34" charset="0"/>
        </a:defRPr>
      </a:lvl6pPr>
      <a:lvl7pPr marL="914400" algn="ctr" rtl="0" fontAlgn="base">
        <a:spcBef>
          <a:spcPct val="0"/>
        </a:spcBef>
        <a:spcAft>
          <a:spcPct val="0"/>
        </a:spcAft>
        <a:defRPr sz="4400">
          <a:solidFill>
            <a:schemeClr val="bg1"/>
          </a:solidFill>
          <a:latin typeface="Calibri" pitchFamily="34" charset="0"/>
        </a:defRPr>
      </a:lvl7pPr>
      <a:lvl8pPr marL="1371600" algn="ctr" rtl="0" fontAlgn="base">
        <a:spcBef>
          <a:spcPct val="0"/>
        </a:spcBef>
        <a:spcAft>
          <a:spcPct val="0"/>
        </a:spcAft>
        <a:defRPr sz="4400">
          <a:solidFill>
            <a:schemeClr val="bg1"/>
          </a:solidFill>
          <a:latin typeface="Calibri" pitchFamily="34" charset="0"/>
        </a:defRPr>
      </a:lvl8pPr>
      <a:lvl9pPr marL="1828800" algn="ctr" rtl="0" fontAlgn="base">
        <a:spcBef>
          <a:spcPct val="0"/>
        </a:spcBef>
        <a:spcAft>
          <a:spcPct val="0"/>
        </a:spcAft>
        <a:defRPr sz="4400">
          <a:solidFill>
            <a:schemeClr val="bg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bg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bg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bg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bg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21A5"/>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1386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2052" name="Picture 6" descr="orange ifas logo.png"/>
          <p:cNvPicPr>
            <a:picLocks noChangeAspect="1"/>
          </p:cNvPicPr>
          <p:nvPr/>
        </p:nvPicPr>
        <p:blipFill>
          <a:blip r:embed="rId16" cstate="print"/>
          <a:srcRect/>
          <a:stretch>
            <a:fillRect/>
          </a:stretch>
        </p:blipFill>
        <p:spPr bwMode="auto">
          <a:xfrm>
            <a:off x="6977063" y="6069013"/>
            <a:ext cx="2100262" cy="682625"/>
          </a:xfrm>
          <a:prstGeom prst="rect">
            <a:avLst/>
          </a:prstGeom>
          <a:noFill/>
          <a:ln w="9525">
            <a:noFill/>
            <a:miter lim="800000"/>
            <a:headEnd/>
            <a:tailEnd/>
          </a:ln>
        </p:spPr>
      </p:pic>
      <p:sp>
        <p:nvSpPr>
          <p:cNvPr id="8" name="Rectangle 7"/>
          <p:cNvSpPr/>
          <p:nvPr/>
        </p:nvSpPr>
        <p:spPr>
          <a:xfrm>
            <a:off x="26988" y="5910263"/>
            <a:ext cx="9117012" cy="539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6" r:id="rId10"/>
    <p:sldLayoutId id="2147483821" r:id="rId11"/>
    <p:sldLayoutId id="2147483827" r:id="rId12"/>
    <p:sldLayoutId id="2147483822" r:id="rId13"/>
    <p:sldLayoutId id="2147483828" r:id="rId14"/>
  </p:sldLayoutIdLst>
  <p:transition advClick="0"/>
  <p:timing>
    <p:tnLst>
      <p:par>
        <p:cTn id="1" dur="indefinite" restart="never" nodeType="tmRoot"/>
      </p:par>
    </p:tnLst>
  </p:timing>
  <p:txStyles>
    <p:titleStyle>
      <a:lvl1pPr algn="ctr" rtl="0" eaLnBrk="0" fontAlgn="base" hangingPunct="0">
        <a:spcBef>
          <a:spcPct val="0"/>
        </a:spcBef>
        <a:spcAft>
          <a:spcPct val="0"/>
        </a:spcAft>
        <a:defRPr sz="4400" kern="12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Calibri" pitchFamily="34" charset="0"/>
        </a:defRPr>
      </a:lvl2pPr>
      <a:lvl3pPr algn="ctr" rtl="0" eaLnBrk="0" fontAlgn="base" hangingPunct="0">
        <a:spcBef>
          <a:spcPct val="0"/>
        </a:spcBef>
        <a:spcAft>
          <a:spcPct val="0"/>
        </a:spcAft>
        <a:defRPr sz="4400">
          <a:solidFill>
            <a:schemeClr val="bg1"/>
          </a:solidFill>
          <a:latin typeface="Calibri" pitchFamily="34" charset="0"/>
        </a:defRPr>
      </a:lvl3pPr>
      <a:lvl4pPr algn="ctr" rtl="0" eaLnBrk="0" fontAlgn="base" hangingPunct="0">
        <a:spcBef>
          <a:spcPct val="0"/>
        </a:spcBef>
        <a:spcAft>
          <a:spcPct val="0"/>
        </a:spcAft>
        <a:defRPr sz="4400">
          <a:solidFill>
            <a:schemeClr val="bg1"/>
          </a:solidFill>
          <a:latin typeface="Calibri" pitchFamily="34" charset="0"/>
        </a:defRPr>
      </a:lvl4pPr>
      <a:lvl5pPr algn="ctr" rtl="0" eaLnBrk="0" fontAlgn="base" hangingPunct="0">
        <a:spcBef>
          <a:spcPct val="0"/>
        </a:spcBef>
        <a:spcAft>
          <a:spcPct val="0"/>
        </a:spcAft>
        <a:defRPr sz="4400">
          <a:solidFill>
            <a:schemeClr val="bg1"/>
          </a:solidFill>
          <a:latin typeface="Calibri" pitchFamily="34" charset="0"/>
        </a:defRPr>
      </a:lvl5pPr>
      <a:lvl6pPr marL="457200" algn="ctr" rtl="0" fontAlgn="base">
        <a:spcBef>
          <a:spcPct val="0"/>
        </a:spcBef>
        <a:spcAft>
          <a:spcPct val="0"/>
        </a:spcAft>
        <a:defRPr sz="4400">
          <a:solidFill>
            <a:schemeClr val="bg1"/>
          </a:solidFill>
          <a:latin typeface="Calibri" pitchFamily="34" charset="0"/>
        </a:defRPr>
      </a:lvl6pPr>
      <a:lvl7pPr marL="914400" algn="ctr" rtl="0" fontAlgn="base">
        <a:spcBef>
          <a:spcPct val="0"/>
        </a:spcBef>
        <a:spcAft>
          <a:spcPct val="0"/>
        </a:spcAft>
        <a:defRPr sz="4400">
          <a:solidFill>
            <a:schemeClr val="bg1"/>
          </a:solidFill>
          <a:latin typeface="Calibri" pitchFamily="34" charset="0"/>
        </a:defRPr>
      </a:lvl7pPr>
      <a:lvl8pPr marL="1371600" algn="ctr" rtl="0" fontAlgn="base">
        <a:spcBef>
          <a:spcPct val="0"/>
        </a:spcBef>
        <a:spcAft>
          <a:spcPct val="0"/>
        </a:spcAft>
        <a:defRPr sz="4400">
          <a:solidFill>
            <a:schemeClr val="bg1"/>
          </a:solidFill>
          <a:latin typeface="Calibri" pitchFamily="34" charset="0"/>
        </a:defRPr>
      </a:lvl8pPr>
      <a:lvl9pPr marL="1828800" algn="ctr" rtl="0" fontAlgn="base">
        <a:spcBef>
          <a:spcPct val="0"/>
        </a:spcBef>
        <a:spcAft>
          <a:spcPct val="0"/>
        </a:spcAft>
        <a:defRPr sz="4400">
          <a:solidFill>
            <a:schemeClr val="bg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bg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bg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bg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bg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hyperlink" Target="http://www.bugwood.or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9.tiff"/><Relationship Id="rId5" Type="http://schemas.openxmlformats.org/officeDocument/2006/relationships/image" Target="../media/image28.jpe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38.jpeg"/><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43.jpeg"/><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www.bugwood.org/"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35.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3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62.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hyperlink" Target="http://www.bugwood.org/"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olutionsforyourlife.com/map/"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hyperlink" Target="http://edis.ifas.ufl.edu/sr010"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4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6.xml"/><Relationship Id="rId1" Type="http://schemas.openxmlformats.org/officeDocument/2006/relationships/slideLayout" Target="../slideLayouts/slideLayout5.xml"/><Relationship Id="rId5" Type="http://schemas.openxmlformats.org/officeDocument/2006/relationships/image" Target="../media/image67.jpeg"/><Relationship Id="rId4" Type="http://schemas.openxmlformats.org/officeDocument/2006/relationships/image" Target="../media/image66.jpeg"/></Relationships>
</file>

<file path=ppt/slides/_rels/slide47.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notesSlide" Target="../notesSlides/notesSlide47.xml"/><Relationship Id="rId1" Type="http://schemas.openxmlformats.org/officeDocument/2006/relationships/slideLayout" Target="../slideLayouts/slideLayout5.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48.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hyperlink" Target="http://www.bugwood.org/" TargetMode="External"/><Relationship Id="rId7" Type="http://schemas.openxmlformats.org/officeDocument/2006/relationships/image" Target="../media/image76.jpe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4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9.xml"/><Relationship Id="rId1" Type="http://schemas.openxmlformats.org/officeDocument/2006/relationships/slideLayout" Target="../slideLayouts/slideLayout5.xml"/><Relationship Id="rId4" Type="http://schemas.openxmlformats.org/officeDocument/2006/relationships/image" Target="../media/image79.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hyperlink" Target="http://www.bugwood.org/" TargetMode="External"/><Relationship Id="rId2" Type="http://schemas.openxmlformats.org/officeDocument/2006/relationships/notesSlide" Target="../notesSlides/notesSlide50.xml"/><Relationship Id="rId1" Type="http://schemas.openxmlformats.org/officeDocument/2006/relationships/slideLayout" Target="../slideLayouts/slideLayout5.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bugwood.org/" TargetMode="External"/><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0.jpeg"/><Relationship Id="rId4" Type="http://schemas.openxmlformats.org/officeDocument/2006/relationships/image" Target="../media/image9.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jpeg"/><Relationship Id="rId7" Type="http://schemas.openxmlformats.org/officeDocument/2006/relationships/image" Target="../media/image91.jpeg"/><Relationship Id="rId2" Type="http://schemas.openxmlformats.org/officeDocument/2006/relationships/notesSlide" Target="../notesSlides/notesSlide64.xml"/><Relationship Id="rId1" Type="http://schemas.openxmlformats.org/officeDocument/2006/relationships/slideLayout" Target="../slideLayouts/slideLayout5.xml"/><Relationship Id="rId6" Type="http://schemas.openxmlformats.org/officeDocument/2006/relationships/image" Target="../media/image90.jpeg"/><Relationship Id="rId11" Type="http://schemas.openxmlformats.org/officeDocument/2006/relationships/image" Target="../media/image95.png"/><Relationship Id="rId5" Type="http://schemas.openxmlformats.org/officeDocument/2006/relationships/image" Target="../media/image89.jpeg"/><Relationship Id="rId10" Type="http://schemas.openxmlformats.org/officeDocument/2006/relationships/image" Target="../media/image94.gif"/><Relationship Id="rId4" Type="http://schemas.openxmlformats.org/officeDocument/2006/relationships/image" Target="../media/image88.jpeg"/><Relationship Id="rId9" Type="http://schemas.openxmlformats.org/officeDocument/2006/relationships/image" Target="../media/image93.png"/></Relationships>
</file>

<file path=ppt/slides/_rels/slide65.xml.rels><?xml version="1.0" encoding="UTF-8" standalone="yes"?>
<Relationships xmlns="http://schemas.openxmlformats.org/package/2006/relationships"><Relationship Id="rId3" Type="http://schemas.openxmlformats.org/officeDocument/2006/relationships/hyperlink" Target="http://www.soilcropandmore.info/crops/CottonInformation/insect/B-933/b-933.htm" TargetMode="External"/><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hyperlink" Target="http://www.cabi.org/isc/?compid=5&amp;dsid=8927&amp;loadmodule=datasheet&amp;page=481&amp;site=144" TargetMode="External"/><Relationship Id="rId4" Type="http://schemas.openxmlformats.org/officeDocument/2006/relationships/hyperlink" Target="http://edis.ifas.ufl.edu/in197"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www.cabi.org/isc/?compid=5&amp;dsid=116127&amp;loadmodule=datasheet&amp;page=481&amp;site=144" TargetMode="External"/><Relationship Id="rId2" Type="http://schemas.openxmlformats.org/officeDocument/2006/relationships/hyperlink" Target="http://www.cabi.org/isc/?compid=5&amp;dsid=18698&amp;loadmodule=datasheet&amp;page=481&amp;site=144" TargetMode="External"/><Relationship Id="rId1" Type="http://schemas.openxmlformats.org/officeDocument/2006/relationships/slideLayout" Target="../slideLayouts/slideLayout2.xml"/><Relationship Id="rId4" Type="http://schemas.openxmlformats.org/officeDocument/2006/relationships/hyperlink" Target="http://www.ces.csiro.au/science/encarsia/pro_ss.htm" TargetMode="External"/></Relationships>
</file>

<file path=ppt/slides/_rels/slide67.xml.rels><?xml version="1.0" encoding="UTF-8" standalone="yes"?>
<Relationships xmlns="http://schemas.openxmlformats.org/package/2006/relationships"><Relationship Id="rId2" Type="http://schemas.openxmlformats.org/officeDocument/2006/relationships/hyperlink" Target="http://entnemdept.ufl.edu/creatures/citrus/citrus_whitefly.htm"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edis.ifas.ufl.edu/in078" TargetMode="External"/><Relationship Id="rId2" Type="http://schemas.openxmlformats.org/officeDocument/2006/relationships/hyperlink" Target="http://www.issg.org/database/species/ecology.asp?fr=1&amp;si=668" TargetMode="External"/><Relationship Id="rId1" Type="http://schemas.openxmlformats.org/officeDocument/2006/relationships/slideLayout" Target="../slideLayouts/slideLayout2.xml"/><Relationship Id="rId4" Type="http://schemas.openxmlformats.org/officeDocument/2006/relationships/hyperlink" Target="http://www.freshfromflorida.com/pi/pest-alerts/bemisia-tabaci.html"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www.freshfromflorida.com/pi/pest-alerts/singhiella-simplex.html" TargetMode="External"/><Relationship Id="rId2" Type="http://schemas.openxmlformats.org/officeDocument/2006/relationships/hyperlink" Target="http://www.freshfromflorida.com/pi/pest-alerts/aleurodicus-dugesii.html" TargetMode="External"/><Relationship Id="rId1" Type="http://schemas.openxmlformats.org/officeDocument/2006/relationships/slideLayout" Target="../slideLayouts/slideLayout2.xml"/><Relationship Id="rId4" Type="http://schemas.openxmlformats.org/officeDocument/2006/relationships/hyperlink" Target="http://ipm.ifas.ufl.edu/resources/grants_showcase/people_and_communities/natenemy.shtml"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4.jpeg"/><Relationship Id="rId11" Type="http://schemas.openxmlformats.org/officeDocument/2006/relationships/image" Target="../media/image18.jpeg"/><Relationship Id="rId5" Type="http://schemas.openxmlformats.org/officeDocument/2006/relationships/image" Target="../media/image13.jpeg"/><Relationship Id="rId10" Type="http://schemas.openxmlformats.org/officeDocument/2006/relationships/image" Target="../media/image17.jpeg"/><Relationship Id="rId4" Type="http://schemas.openxmlformats.org/officeDocument/2006/relationships/image" Target="../media/image12.jpeg"/><Relationship Id="rId9" Type="http://schemas.openxmlformats.org/officeDocument/2006/relationships/hyperlink" Target="http://www.bugwood.org/" TargetMode="External"/></Relationships>
</file>

<file path=ppt/slides/_rels/slide70.xml.rels><?xml version="1.0" encoding="UTF-8" standalone="yes"?>
<Relationships xmlns="http://schemas.openxmlformats.org/package/2006/relationships"><Relationship Id="rId2" Type="http://schemas.openxmlformats.org/officeDocument/2006/relationships/hyperlink" Target="http://edis.ifas.ufl.edu/in849" TargetMode="Externa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trec.ifas.ufl.edu/mannion/pdfs/Ficus%20Whitefly%20(Feb2010)%20Fact%20Sheet.pdf" TargetMode="External"/><Relationship Id="rId2" Type="http://schemas.openxmlformats.org/officeDocument/2006/relationships/hyperlink" Target="http://edis.ifas.ufl.edu/in382"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entnemdept.ufl.edu/creatures/veg/leaf/silverleaf_whitefly.htm" TargetMode="External"/><Relationship Id="rId2" Type="http://schemas.openxmlformats.org/officeDocument/2006/relationships/hyperlink" Target="http://monroe.ifas.ufl.edu/pdf/Hort/GumboLimboSpiralingWhiteflyQuestions.pdf" TargetMode="External"/><Relationship Id="rId1" Type="http://schemas.openxmlformats.org/officeDocument/2006/relationships/slideLayout" Target="../slideLayouts/slideLayout2.xml"/><Relationship Id="rId5" Type="http://schemas.openxmlformats.org/officeDocument/2006/relationships/hyperlink" Target="http://www.nbaii.res.in/Featured%20insects/Chilocorus.htm" TargetMode="External"/><Relationship Id="rId4" Type="http://schemas.openxmlformats.org/officeDocument/2006/relationships/hyperlink" Target="http://www.nbaii.res.in/Featured%20insects/encarsia_guadeloupae.htm"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www.jstor.org/stable/3496020?seq=1" TargetMode="External"/><Relationship Id="rId2" Type="http://schemas.openxmlformats.org/officeDocument/2006/relationships/hyperlink" Target="http://www.nbaii.res.in/Featured%20insects/Curinus_coeruleus.htm" TargetMode="External"/><Relationship Id="rId1" Type="http://schemas.openxmlformats.org/officeDocument/2006/relationships/slideLayout" Target="../slideLayouts/slideLayout2.xml"/><Relationship Id="rId5" Type="http://schemas.openxmlformats.org/officeDocument/2006/relationships/hyperlink" Target="http://edis.ifas.ufl.edu/in109" TargetMode="External"/><Relationship Id="rId4" Type="http://schemas.openxmlformats.org/officeDocument/2006/relationships/hyperlink" Target="http://www.freshfromflorida.com/pi/methods/giant-whitefly-bc.html"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www.freshfromflorida.com/pi/pest-alerts/pdf/paraleyrodes-bondari.pdf" TargetMode="External"/><Relationship Id="rId2" Type="http://schemas.openxmlformats.org/officeDocument/2006/relationships/hyperlink" Target="http://www.freshfromflorida.com/pi/pest-alerts/pdf/aleurodicus-rugioperculatus-pest-alert.pdf" TargetMode="External"/><Relationship Id="rId1" Type="http://schemas.openxmlformats.org/officeDocument/2006/relationships/slideLayout" Target="../slideLayouts/slideLayout2.xml"/><Relationship Id="rId4" Type="http://schemas.openxmlformats.org/officeDocument/2006/relationships/hyperlink" Target="http://www.nhm.ac.uk/resources/research-curation/projects/chalcidoids/pdf_X/Viggia985d.pdf" TargetMode="Externa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bugwood.org/"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ChangeArrowheads="1"/>
          </p:cNvSpPr>
          <p:nvPr/>
        </p:nvSpPr>
        <p:spPr bwMode="auto">
          <a:xfrm>
            <a:off x="890588" y="1947863"/>
            <a:ext cx="7467600" cy="2124075"/>
          </a:xfrm>
          <a:prstGeom prst="rect">
            <a:avLst/>
          </a:prstGeom>
          <a:noFill/>
          <a:ln w="9525">
            <a:noFill/>
            <a:miter lim="800000"/>
            <a:headEnd/>
            <a:tailEnd/>
          </a:ln>
        </p:spPr>
        <p:txBody>
          <a:bodyPr>
            <a:spAutoFit/>
          </a:bodyPr>
          <a:lstStyle/>
          <a:p>
            <a:pPr algn="ctr" eaLnBrk="0" hangingPunct="0">
              <a:defRPr/>
            </a:pPr>
            <a:r>
              <a:rPr lang="en-US" sz="6600" b="1" dirty="0">
                <a:solidFill>
                  <a:schemeClr val="bg1"/>
                </a:solidFill>
                <a:latin typeface="+mj-lt"/>
                <a:cs typeface="Arial" charset="0"/>
              </a:rPr>
              <a:t>Invasive Whitefly Pests of Florida</a:t>
            </a:r>
          </a:p>
        </p:txBody>
      </p:sp>
    </p:spTree>
  </p:cSld>
  <p:clrMapOvr>
    <a:masterClrMapping/>
  </p:clrMapOvr>
  <p:transition advClick="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Content Placeholder 1"/>
          <p:cNvSpPr>
            <a:spLocks noGrp="1"/>
          </p:cNvSpPr>
          <p:nvPr>
            <p:ph idx="1"/>
          </p:nvPr>
        </p:nvSpPr>
        <p:spPr>
          <a:xfrm>
            <a:off x="501650" y="1535113"/>
            <a:ext cx="8642350" cy="4138612"/>
          </a:xfrm>
        </p:spPr>
        <p:txBody>
          <a:bodyPr/>
          <a:lstStyle/>
          <a:p>
            <a:pPr eaLnBrk="1" hangingPunct="1"/>
            <a:r>
              <a:rPr lang="en-US" smtClean="0"/>
              <a:t>Citrus Whitefly - </a:t>
            </a:r>
            <a:r>
              <a:rPr lang="en-US" i="1" smtClean="0"/>
              <a:t>Dialeurodes citri</a:t>
            </a:r>
          </a:p>
        </p:txBody>
      </p:sp>
      <p:sp>
        <p:nvSpPr>
          <p:cNvPr id="18435" name="Title 2"/>
          <p:cNvSpPr>
            <a:spLocks noGrp="1"/>
          </p:cNvSpPr>
          <p:nvPr>
            <p:ph type="title"/>
          </p:nvPr>
        </p:nvSpPr>
        <p:spPr/>
        <p:txBody>
          <a:bodyPr/>
          <a:lstStyle/>
          <a:p>
            <a:pPr eaLnBrk="1" hangingPunct="1"/>
            <a:r>
              <a:rPr lang="en-US" smtClean="0"/>
              <a:t>Other Problems with Whiteflies in Florida  </a:t>
            </a:r>
          </a:p>
        </p:txBody>
      </p:sp>
      <p:sp>
        <p:nvSpPr>
          <p:cNvPr id="18436" name="Text Box 13"/>
          <p:cNvSpPr txBox="1">
            <a:spLocks noChangeArrowheads="1"/>
          </p:cNvSpPr>
          <p:nvPr/>
        </p:nvSpPr>
        <p:spPr bwMode="auto">
          <a:xfrm>
            <a:off x="79375" y="6146800"/>
            <a:ext cx="6635750" cy="369888"/>
          </a:xfrm>
          <a:prstGeom prst="rect">
            <a:avLst/>
          </a:prstGeom>
          <a:noFill/>
          <a:ln w="9525">
            <a:noFill/>
            <a:miter lim="800000"/>
            <a:headEnd/>
            <a:tailEnd/>
          </a:ln>
        </p:spPr>
        <p:txBody>
          <a:bodyPr>
            <a:spAutoFit/>
          </a:bodyPr>
          <a:lstStyle/>
          <a:p>
            <a:r>
              <a:rPr lang="en-US" sz="900">
                <a:solidFill>
                  <a:schemeClr val="bg1"/>
                </a:solidFill>
              </a:rPr>
              <a:t>Image credits:</a:t>
            </a:r>
          </a:p>
          <a:p>
            <a:r>
              <a:rPr lang="en-US" sz="900">
                <a:solidFill>
                  <a:schemeClr val="bg1"/>
                </a:solidFill>
              </a:rPr>
              <a:t>Lyle Buss, Department of Entomology and Nematology, University of Florida </a:t>
            </a:r>
          </a:p>
        </p:txBody>
      </p:sp>
      <p:pic>
        <p:nvPicPr>
          <p:cNvPr id="12" name="Picture 11" descr="DSCN1553.JPG"/>
          <p:cNvPicPr>
            <a:picLocks noChangeAspect="1"/>
          </p:cNvPicPr>
          <p:nvPr/>
        </p:nvPicPr>
        <p:blipFill>
          <a:blip r:embed="rId3" cstate="print"/>
          <a:srcRect l="7474" t="15059" r="8914" b="10367"/>
          <a:stretch>
            <a:fillRect/>
          </a:stretch>
        </p:blipFill>
        <p:spPr>
          <a:xfrm>
            <a:off x="1356360" y="2301240"/>
            <a:ext cx="6675120" cy="3398520"/>
          </a:xfrm>
          <a:prstGeom prst="roundRect">
            <a:avLst/>
          </a:prstGeom>
          <a:ln>
            <a:solidFill>
              <a:schemeClr val="tx1"/>
            </a:solidFill>
          </a:ln>
        </p:spPr>
      </p:pic>
      <p:sp>
        <p:nvSpPr>
          <p:cNvPr id="18438" name="TextBox 5"/>
          <p:cNvSpPr txBox="1">
            <a:spLocks noChangeArrowheads="1"/>
          </p:cNvSpPr>
          <p:nvPr/>
        </p:nvSpPr>
        <p:spPr bwMode="auto">
          <a:xfrm>
            <a:off x="8059738" y="5507038"/>
            <a:ext cx="1084262" cy="369887"/>
          </a:xfrm>
          <a:prstGeom prst="rect">
            <a:avLst/>
          </a:prstGeom>
          <a:noFill/>
          <a:ln w="9525">
            <a:noFill/>
            <a:miter lim="800000"/>
            <a:headEnd/>
            <a:tailEnd/>
          </a:ln>
        </p:spPr>
        <p:txBody>
          <a:bodyPr>
            <a:spAutoFit/>
          </a:bodyPr>
          <a:lstStyle/>
          <a:p>
            <a:pPr algn="ctr"/>
            <a:r>
              <a:rPr lang="en-US" sz="1800">
                <a:solidFill>
                  <a:schemeClr val="bg1"/>
                </a:solidFill>
              </a:rPr>
              <a:t>Adult</a:t>
            </a:r>
          </a:p>
        </p:txBody>
      </p:sp>
    </p:spTree>
  </p:cSld>
  <p:clrMapOvr>
    <a:masterClrMapping/>
  </p:clrMapOvr>
  <p:transition advClick="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ontent Placeholder 1"/>
          <p:cNvSpPr>
            <a:spLocks noGrp="1"/>
          </p:cNvSpPr>
          <p:nvPr>
            <p:ph idx="1"/>
          </p:nvPr>
        </p:nvSpPr>
        <p:spPr>
          <a:xfrm>
            <a:off x="501650" y="2130425"/>
            <a:ext cx="3705225" cy="4137025"/>
          </a:xfrm>
        </p:spPr>
        <p:txBody>
          <a:bodyPr/>
          <a:lstStyle/>
          <a:p>
            <a:pPr eaLnBrk="1" hangingPunct="1"/>
            <a:r>
              <a:rPr lang="en-US" smtClean="0"/>
              <a:t>Citrus Whitefly - </a:t>
            </a:r>
            <a:r>
              <a:rPr lang="en-US" i="1" smtClean="0"/>
              <a:t>Dialeurodes citri</a:t>
            </a:r>
          </a:p>
        </p:txBody>
      </p:sp>
      <p:sp>
        <p:nvSpPr>
          <p:cNvPr id="19459" name="Title 2"/>
          <p:cNvSpPr>
            <a:spLocks noGrp="1"/>
          </p:cNvSpPr>
          <p:nvPr>
            <p:ph type="title"/>
          </p:nvPr>
        </p:nvSpPr>
        <p:spPr/>
        <p:txBody>
          <a:bodyPr/>
          <a:lstStyle/>
          <a:p>
            <a:pPr algn="l" eaLnBrk="1" hangingPunct="1"/>
            <a:r>
              <a:rPr lang="en-US" smtClean="0"/>
              <a:t>Other Problems with Whiteflies in Florida  </a:t>
            </a:r>
          </a:p>
        </p:txBody>
      </p:sp>
      <p:sp>
        <p:nvSpPr>
          <p:cNvPr id="19460" name="Text Box 13"/>
          <p:cNvSpPr txBox="1">
            <a:spLocks noChangeArrowheads="1"/>
          </p:cNvSpPr>
          <p:nvPr/>
        </p:nvSpPr>
        <p:spPr bwMode="auto">
          <a:xfrm>
            <a:off x="79375" y="6146800"/>
            <a:ext cx="6635750" cy="369888"/>
          </a:xfrm>
          <a:prstGeom prst="rect">
            <a:avLst/>
          </a:prstGeom>
          <a:noFill/>
          <a:ln w="9525">
            <a:noFill/>
            <a:miter lim="800000"/>
            <a:headEnd/>
            <a:tailEnd/>
          </a:ln>
        </p:spPr>
        <p:txBody>
          <a:bodyPr>
            <a:spAutoFit/>
          </a:bodyPr>
          <a:lstStyle/>
          <a:p>
            <a:r>
              <a:rPr lang="en-US" sz="900">
                <a:solidFill>
                  <a:schemeClr val="bg1"/>
                </a:solidFill>
              </a:rPr>
              <a:t>Image credits:</a:t>
            </a:r>
          </a:p>
          <a:p>
            <a:r>
              <a:rPr lang="en-US" sz="900">
                <a:solidFill>
                  <a:schemeClr val="bg1"/>
                </a:solidFill>
              </a:rPr>
              <a:t>Florida Department of Agriculture and Consumer Services, Division of Plant Industry</a:t>
            </a:r>
          </a:p>
        </p:txBody>
      </p:sp>
      <p:pic>
        <p:nvPicPr>
          <p:cNvPr id="11" name="Picture 10" descr="DSCN1553.JPG"/>
          <p:cNvPicPr>
            <a:picLocks noChangeAspect="1"/>
          </p:cNvPicPr>
          <p:nvPr/>
        </p:nvPicPr>
        <p:blipFill>
          <a:blip r:embed="rId3" cstate="print"/>
          <a:srcRect l="9889" r="31548"/>
          <a:stretch>
            <a:fillRect/>
          </a:stretch>
        </p:blipFill>
        <p:spPr>
          <a:xfrm rot="16200000">
            <a:off x="3992880" y="931980"/>
            <a:ext cx="4724400" cy="5070228"/>
          </a:xfrm>
          <a:prstGeom prst="roundRect">
            <a:avLst/>
          </a:prstGeom>
          <a:ln>
            <a:solidFill>
              <a:schemeClr val="tx1"/>
            </a:solidFill>
          </a:ln>
        </p:spPr>
      </p:pic>
      <p:sp>
        <p:nvSpPr>
          <p:cNvPr id="19462" name="TextBox 5"/>
          <p:cNvSpPr txBox="1">
            <a:spLocks noChangeArrowheads="1"/>
          </p:cNvSpPr>
          <p:nvPr/>
        </p:nvSpPr>
        <p:spPr bwMode="auto">
          <a:xfrm>
            <a:off x="2828925" y="5400675"/>
            <a:ext cx="1084263" cy="369888"/>
          </a:xfrm>
          <a:prstGeom prst="rect">
            <a:avLst/>
          </a:prstGeom>
          <a:noFill/>
          <a:ln w="9525">
            <a:noFill/>
            <a:miter lim="800000"/>
            <a:headEnd/>
            <a:tailEnd/>
          </a:ln>
        </p:spPr>
        <p:txBody>
          <a:bodyPr>
            <a:spAutoFit/>
          </a:bodyPr>
          <a:lstStyle/>
          <a:p>
            <a:pPr algn="ctr"/>
            <a:r>
              <a:rPr lang="en-US" sz="1800">
                <a:solidFill>
                  <a:schemeClr val="bg1"/>
                </a:solidFill>
              </a:rPr>
              <a:t>Nymphs</a:t>
            </a:r>
          </a:p>
        </p:txBody>
      </p:sp>
    </p:spTree>
  </p:cSld>
  <p:clrMapOvr>
    <a:masterClrMapping/>
  </p:clrMapOvr>
  <p:transition advClick="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ontent Placeholder 1"/>
          <p:cNvSpPr>
            <a:spLocks noGrp="1"/>
          </p:cNvSpPr>
          <p:nvPr>
            <p:ph idx="1"/>
          </p:nvPr>
        </p:nvSpPr>
        <p:spPr>
          <a:xfrm>
            <a:off x="501650" y="1747838"/>
            <a:ext cx="8145463" cy="3925887"/>
          </a:xfrm>
        </p:spPr>
        <p:txBody>
          <a:bodyPr/>
          <a:lstStyle/>
          <a:p>
            <a:pPr eaLnBrk="1" hangingPunct="1"/>
            <a:r>
              <a:rPr lang="en-US" smtClean="0"/>
              <a:t>Giant Whitefly - </a:t>
            </a:r>
            <a:r>
              <a:rPr lang="en-US" i="1" smtClean="0"/>
              <a:t>Aleurodicus dugesii</a:t>
            </a:r>
          </a:p>
        </p:txBody>
      </p:sp>
      <p:sp>
        <p:nvSpPr>
          <p:cNvPr id="20483" name="Title 2"/>
          <p:cNvSpPr>
            <a:spLocks noGrp="1"/>
          </p:cNvSpPr>
          <p:nvPr>
            <p:ph type="title"/>
          </p:nvPr>
        </p:nvSpPr>
        <p:spPr/>
        <p:txBody>
          <a:bodyPr/>
          <a:lstStyle/>
          <a:p>
            <a:pPr eaLnBrk="1" hangingPunct="1"/>
            <a:r>
              <a:rPr lang="en-US" smtClean="0"/>
              <a:t>Other Problems with Whiteflies in Florida  </a:t>
            </a:r>
          </a:p>
        </p:txBody>
      </p:sp>
      <p:pic>
        <p:nvPicPr>
          <p:cNvPr id="4" name="Picture 7" descr="C:\My Documents\My Pictures\gw-adult dpi.gif"/>
          <p:cNvPicPr>
            <a:picLocks noChangeAspect="1" noChangeArrowheads="1"/>
          </p:cNvPicPr>
          <p:nvPr/>
        </p:nvPicPr>
        <p:blipFill>
          <a:blip r:embed="rId3" cstate="print"/>
          <a:stretch>
            <a:fillRect/>
          </a:stretch>
        </p:blipFill>
        <p:spPr bwMode="auto">
          <a:xfrm>
            <a:off x="5087123" y="2492423"/>
            <a:ext cx="3888129" cy="3017520"/>
          </a:xfrm>
          <a:prstGeom prst="roundRect">
            <a:avLst/>
          </a:prstGeom>
          <a:noFill/>
          <a:ln w="9525">
            <a:solidFill>
              <a:srgbClr val="000000"/>
            </a:solidFill>
            <a:miter lim="800000"/>
            <a:headEnd/>
            <a:tailEnd/>
          </a:ln>
        </p:spPr>
      </p:pic>
      <p:sp>
        <p:nvSpPr>
          <p:cNvPr id="20485" name="Text Box 13"/>
          <p:cNvSpPr txBox="1">
            <a:spLocks noChangeArrowheads="1"/>
          </p:cNvSpPr>
          <p:nvPr/>
        </p:nvSpPr>
        <p:spPr bwMode="auto">
          <a:xfrm>
            <a:off x="128588" y="6146800"/>
            <a:ext cx="4475162" cy="508000"/>
          </a:xfrm>
          <a:prstGeom prst="rect">
            <a:avLst/>
          </a:prstGeom>
          <a:noFill/>
          <a:ln w="9525">
            <a:noFill/>
            <a:miter lim="800000"/>
            <a:headEnd/>
            <a:tailEnd/>
          </a:ln>
        </p:spPr>
        <p:txBody>
          <a:bodyPr wrap="none">
            <a:spAutoFit/>
          </a:bodyPr>
          <a:lstStyle/>
          <a:p>
            <a:r>
              <a:rPr lang="en-US" sz="900">
                <a:solidFill>
                  <a:schemeClr val="bg1"/>
                </a:solidFill>
              </a:rPr>
              <a:t>Image credits:</a:t>
            </a:r>
          </a:p>
          <a:p>
            <a:r>
              <a:rPr lang="en-US" sz="900">
                <a:solidFill>
                  <a:schemeClr val="bg1"/>
                </a:solidFill>
              </a:rPr>
              <a:t>Right – Lyle Buss, Department of Entomology and Nematology, University of Florida </a:t>
            </a:r>
          </a:p>
          <a:p>
            <a:r>
              <a:rPr lang="en-US" sz="900">
                <a:solidFill>
                  <a:schemeClr val="bg1"/>
                </a:solidFill>
              </a:rPr>
              <a:t>Left-  Anne W. Gideon, </a:t>
            </a:r>
            <a:r>
              <a:rPr lang="en-US" sz="900">
                <a:solidFill>
                  <a:schemeClr val="bg1"/>
                </a:solidFill>
                <a:hlinkClick r:id="rId4"/>
              </a:rPr>
              <a:t>www.bugwood.org</a:t>
            </a:r>
            <a:r>
              <a:rPr lang="en-US" sz="900">
                <a:solidFill>
                  <a:schemeClr val="bg1"/>
                </a:solidFill>
              </a:rPr>
              <a:t>, #1192022</a:t>
            </a:r>
          </a:p>
        </p:txBody>
      </p:sp>
      <p:pic>
        <p:nvPicPr>
          <p:cNvPr id="7" name="Picture 7" descr="C:\My Documents\My Pictures\gw-adult dpi.gif"/>
          <p:cNvPicPr>
            <a:picLocks noChangeAspect="1" noChangeArrowheads="1"/>
          </p:cNvPicPr>
          <p:nvPr/>
        </p:nvPicPr>
        <p:blipFill>
          <a:blip r:embed="rId5" cstate="print"/>
          <a:stretch>
            <a:fillRect/>
          </a:stretch>
        </p:blipFill>
        <p:spPr bwMode="auto">
          <a:xfrm>
            <a:off x="175876" y="2500708"/>
            <a:ext cx="4780919" cy="3017520"/>
          </a:xfrm>
          <a:prstGeom prst="roundRect">
            <a:avLst/>
          </a:prstGeom>
          <a:noFill/>
          <a:ln w="9525">
            <a:solidFill>
              <a:srgbClr val="000000"/>
            </a:solidFill>
            <a:miter lim="800000"/>
            <a:headEnd/>
            <a:tailEnd/>
          </a:ln>
        </p:spPr>
      </p:pic>
      <p:sp>
        <p:nvSpPr>
          <p:cNvPr id="20487" name="TextBox 7"/>
          <p:cNvSpPr txBox="1">
            <a:spLocks noChangeArrowheads="1"/>
          </p:cNvSpPr>
          <p:nvPr/>
        </p:nvSpPr>
        <p:spPr bwMode="auto">
          <a:xfrm>
            <a:off x="8059738" y="5507038"/>
            <a:ext cx="1084262" cy="369887"/>
          </a:xfrm>
          <a:prstGeom prst="rect">
            <a:avLst/>
          </a:prstGeom>
          <a:noFill/>
          <a:ln w="9525">
            <a:noFill/>
            <a:miter lim="800000"/>
            <a:headEnd/>
            <a:tailEnd/>
          </a:ln>
        </p:spPr>
        <p:txBody>
          <a:bodyPr>
            <a:spAutoFit/>
          </a:bodyPr>
          <a:lstStyle/>
          <a:p>
            <a:pPr algn="ctr"/>
            <a:r>
              <a:rPr lang="en-US" sz="1800">
                <a:solidFill>
                  <a:schemeClr val="bg1"/>
                </a:solidFill>
              </a:rPr>
              <a:t>Adults</a:t>
            </a:r>
          </a:p>
        </p:txBody>
      </p:sp>
    </p:spTree>
  </p:cSld>
  <p:clrMapOvr>
    <a:masterClrMapping/>
  </p:clrMapOvr>
  <p:transition advClick="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ontent Placeholder 1"/>
          <p:cNvSpPr>
            <a:spLocks noGrp="1"/>
          </p:cNvSpPr>
          <p:nvPr>
            <p:ph idx="1"/>
          </p:nvPr>
        </p:nvSpPr>
        <p:spPr>
          <a:xfrm>
            <a:off x="501650" y="1727200"/>
            <a:ext cx="8337550" cy="3946525"/>
          </a:xfrm>
        </p:spPr>
        <p:txBody>
          <a:bodyPr/>
          <a:lstStyle/>
          <a:p>
            <a:pPr eaLnBrk="1" hangingPunct="1"/>
            <a:r>
              <a:rPr lang="en-US" smtClean="0"/>
              <a:t>Giant whitefly - </a:t>
            </a:r>
            <a:r>
              <a:rPr lang="en-US" i="1" smtClean="0"/>
              <a:t>Aleurodicus dugesii</a:t>
            </a:r>
          </a:p>
        </p:txBody>
      </p:sp>
      <p:sp>
        <p:nvSpPr>
          <p:cNvPr id="21507" name="Title 2"/>
          <p:cNvSpPr>
            <a:spLocks noGrp="1"/>
          </p:cNvSpPr>
          <p:nvPr>
            <p:ph type="title"/>
          </p:nvPr>
        </p:nvSpPr>
        <p:spPr/>
        <p:txBody>
          <a:bodyPr/>
          <a:lstStyle/>
          <a:p>
            <a:pPr eaLnBrk="1" hangingPunct="1"/>
            <a:r>
              <a:rPr lang="en-US" smtClean="0"/>
              <a:t>Other Problems with Whiteflies in Florida  </a:t>
            </a:r>
          </a:p>
        </p:txBody>
      </p:sp>
      <p:sp>
        <p:nvSpPr>
          <p:cNvPr id="21508" name="Text Box 13"/>
          <p:cNvSpPr txBox="1">
            <a:spLocks noChangeArrowheads="1"/>
          </p:cNvSpPr>
          <p:nvPr/>
        </p:nvSpPr>
        <p:spPr bwMode="auto">
          <a:xfrm>
            <a:off x="128588" y="6146800"/>
            <a:ext cx="4076700" cy="369888"/>
          </a:xfrm>
          <a:prstGeom prst="rect">
            <a:avLst/>
          </a:prstGeom>
          <a:noFill/>
          <a:ln w="9525">
            <a:noFill/>
            <a:miter lim="800000"/>
            <a:headEnd/>
            <a:tailEnd/>
          </a:ln>
        </p:spPr>
        <p:txBody>
          <a:bodyPr wrap="none">
            <a:spAutoFit/>
          </a:bodyPr>
          <a:lstStyle/>
          <a:p>
            <a:r>
              <a:rPr lang="en-US" sz="900">
                <a:solidFill>
                  <a:schemeClr val="bg1"/>
                </a:solidFill>
              </a:rPr>
              <a:t>Image credits:</a:t>
            </a:r>
          </a:p>
          <a:p>
            <a:r>
              <a:rPr lang="en-US" sz="900">
                <a:solidFill>
                  <a:schemeClr val="bg1"/>
                </a:solidFill>
              </a:rPr>
              <a:t>Lyle Buss, Department of Entomology and Nematology, University of Florida </a:t>
            </a:r>
          </a:p>
        </p:txBody>
      </p:sp>
      <p:pic>
        <p:nvPicPr>
          <p:cNvPr id="6" name="Picture 7" descr="C:\My Documents\My Pictures\gw-adult dpi.gif"/>
          <p:cNvPicPr>
            <a:picLocks noChangeAspect="1" noChangeArrowheads="1"/>
          </p:cNvPicPr>
          <p:nvPr/>
        </p:nvPicPr>
        <p:blipFill>
          <a:blip r:embed="rId3" cstate="print"/>
          <a:stretch>
            <a:fillRect/>
          </a:stretch>
        </p:blipFill>
        <p:spPr bwMode="auto">
          <a:xfrm>
            <a:off x="2315262" y="2335343"/>
            <a:ext cx="4484059" cy="3474720"/>
          </a:xfrm>
          <a:prstGeom prst="roundRect">
            <a:avLst/>
          </a:prstGeom>
          <a:noFill/>
          <a:ln w="9525">
            <a:solidFill>
              <a:srgbClr val="000000"/>
            </a:solidFill>
            <a:miter lim="800000"/>
            <a:headEnd/>
            <a:tailEnd/>
          </a:ln>
        </p:spPr>
      </p:pic>
      <p:cxnSp>
        <p:nvCxnSpPr>
          <p:cNvPr id="9" name="Straight Arrow Connector 8"/>
          <p:cNvCxnSpPr/>
          <p:nvPr/>
        </p:nvCxnSpPr>
        <p:spPr>
          <a:xfrm flipV="1">
            <a:off x="4108450" y="5392738"/>
            <a:ext cx="571500" cy="276225"/>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2849563" y="4035425"/>
            <a:ext cx="928687" cy="512763"/>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21512" name="TextBox 11"/>
          <p:cNvSpPr txBox="1">
            <a:spLocks noChangeArrowheads="1"/>
          </p:cNvSpPr>
          <p:nvPr/>
        </p:nvSpPr>
        <p:spPr bwMode="auto">
          <a:xfrm>
            <a:off x="7570788" y="5210175"/>
            <a:ext cx="1573212" cy="646113"/>
          </a:xfrm>
          <a:prstGeom prst="rect">
            <a:avLst/>
          </a:prstGeom>
          <a:noFill/>
          <a:ln w="9525">
            <a:noFill/>
            <a:miter lim="800000"/>
            <a:headEnd/>
            <a:tailEnd/>
          </a:ln>
        </p:spPr>
        <p:txBody>
          <a:bodyPr>
            <a:spAutoFit/>
          </a:bodyPr>
          <a:lstStyle/>
          <a:p>
            <a:pPr algn="ctr"/>
            <a:r>
              <a:rPr lang="en-US" sz="1800">
                <a:solidFill>
                  <a:schemeClr val="bg1"/>
                </a:solidFill>
              </a:rPr>
              <a:t>Eggs and Nymphs</a:t>
            </a:r>
          </a:p>
        </p:txBody>
      </p:sp>
    </p:spTree>
  </p:cSld>
  <p:clrMapOvr>
    <a:masterClrMapping/>
  </p:clrMapOvr>
  <p:transition advClick="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584200" y="171450"/>
            <a:ext cx="7993063" cy="1143000"/>
          </a:xfrm>
        </p:spPr>
        <p:txBody>
          <a:bodyPr/>
          <a:lstStyle/>
          <a:p>
            <a:pPr eaLnBrk="1" hangingPunct="1"/>
            <a:r>
              <a:rPr lang="en-US" smtClean="0">
                <a:cs typeface="Arial" pitchFamily="34" charset="0"/>
              </a:rPr>
              <a:t>Recent Whitefly Issues in </a:t>
            </a:r>
            <a:br>
              <a:rPr lang="en-US" smtClean="0">
                <a:cs typeface="Arial" pitchFamily="34" charset="0"/>
              </a:rPr>
            </a:br>
            <a:r>
              <a:rPr lang="en-US" smtClean="0">
                <a:cs typeface="Arial" pitchFamily="34" charset="0"/>
              </a:rPr>
              <a:t>South Florida</a:t>
            </a:r>
          </a:p>
        </p:txBody>
      </p:sp>
      <p:pic>
        <p:nvPicPr>
          <p:cNvPr id="4" name="Picture 3" descr="DSCN1564.JPG"/>
          <p:cNvPicPr>
            <a:picLocks noChangeAspect="1"/>
          </p:cNvPicPr>
          <p:nvPr/>
        </p:nvPicPr>
        <p:blipFill>
          <a:blip r:embed="rId3" cstate="print"/>
          <a:stretch>
            <a:fillRect/>
          </a:stretch>
        </p:blipFill>
        <p:spPr>
          <a:xfrm>
            <a:off x="3340637" y="2191545"/>
            <a:ext cx="2438400" cy="1828800"/>
          </a:xfrm>
          <a:prstGeom prst="roundRect">
            <a:avLst/>
          </a:prstGeom>
          <a:ln>
            <a:solidFill>
              <a:schemeClr val="tx1"/>
            </a:solidFill>
          </a:ln>
        </p:spPr>
      </p:pic>
      <p:pic>
        <p:nvPicPr>
          <p:cNvPr id="14341" name="Picture 5" descr="J:\Photos 11-10\Homoptera\Whitefly\Singhiella simplex\DSCN1401.JPG"/>
          <p:cNvPicPr>
            <a:picLocks noChangeAspect="1" noChangeArrowheads="1"/>
          </p:cNvPicPr>
          <p:nvPr/>
        </p:nvPicPr>
        <p:blipFill>
          <a:blip r:embed="rId4" cstate="print"/>
          <a:stretch>
            <a:fillRect/>
          </a:stretch>
        </p:blipFill>
        <p:spPr bwMode="auto">
          <a:xfrm>
            <a:off x="3504853" y="4304473"/>
            <a:ext cx="2103120" cy="1308490"/>
          </a:xfrm>
          <a:prstGeom prst="roundRect">
            <a:avLst/>
          </a:prstGeom>
          <a:noFill/>
          <a:ln>
            <a:solidFill>
              <a:schemeClr val="tx1"/>
            </a:solidFill>
          </a:ln>
        </p:spPr>
      </p:pic>
      <p:pic>
        <p:nvPicPr>
          <p:cNvPr id="14342" name="Picture 6" descr="J:\Photos 11-10\Homoptera\Whitefly\Aleurodicus rugioperculatus\immatures\immatures A.r..JPG"/>
          <p:cNvPicPr>
            <a:picLocks noChangeAspect="1" noChangeArrowheads="1"/>
          </p:cNvPicPr>
          <p:nvPr/>
        </p:nvPicPr>
        <p:blipFill>
          <a:blip r:embed="rId5" cstate="print"/>
          <a:stretch>
            <a:fillRect/>
          </a:stretch>
        </p:blipFill>
        <p:spPr bwMode="auto">
          <a:xfrm>
            <a:off x="6282503" y="2192362"/>
            <a:ext cx="2732102" cy="1828800"/>
          </a:xfrm>
          <a:prstGeom prst="roundRect">
            <a:avLst/>
          </a:prstGeom>
          <a:noFill/>
          <a:ln>
            <a:solidFill>
              <a:schemeClr val="tx1"/>
            </a:solidFill>
          </a:ln>
        </p:spPr>
      </p:pic>
      <p:sp>
        <p:nvSpPr>
          <p:cNvPr id="19462" name="TextBox 9"/>
          <p:cNvSpPr txBox="1">
            <a:spLocks noChangeArrowheads="1"/>
          </p:cNvSpPr>
          <p:nvPr/>
        </p:nvSpPr>
        <p:spPr bwMode="auto">
          <a:xfrm>
            <a:off x="3463925" y="1652588"/>
            <a:ext cx="2287588" cy="461962"/>
          </a:xfrm>
          <a:prstGeom prst="rect">
            <a:avLst/>
          </a:prstGeom>
          <a:noFill/>
          <a:ln w="9525">
            <a:noFill/>
            <a:miter lim="800000"/>
            <a:headEnd/>
            <a:tailEnd/>
          </a:ln>
        </p:spPr>
        <p:txBody>
          <a:bodyPr>
            <a:spAutoFit/>
          </a:bodyPr>
          <a:lstStyle/>
          <a:p>
            <a:pPr algn="ctr">
              <a:defRPr/>
            </a:pPr>
            <a:r>
              <a:rPr lang="en-US" dirty="0">
                <a:solidFill>
                  <a:schemeClr val="bg1"/>
                </a:solidFill>
                <a:latin typeface="+mn-lt"/>
                <a:cs typeface="Arial" charset="0"/>
              </a:rPr>
              <a:t>Ficus Whitefly</a:t>
            </a:r>
          </a:p>
        </p:txBody>
      </p:sp>
      <p:sp>
        <p:nvSpPr>
          <p:cNvPr id="19463" name="TextBox 10"/>
          <p:cNvSpPr txBox="1">
            <a:spLocks noChangeArrowheads="1"/>
          </p:cNvSpPr>
          <p:nvPr/>
        </p:nvSpPr>
        <p:spPr bwMode="auto">
          <a:xfrm>
            <a:off x="6546850" y="1309688"/>
            <a:ext cx="2298700" cy="830262"/>
          </a:xfrm>
          <a:prstGeom prst="rect">
            <a:avLst/>
          </a:prstGeom>
          <a:noFill/>
          <a:ln w="9525">
            <a:noFill/>
            <a:miter lim="800000"/>
            <a:headEnd/>
            <a:tailEnd/>
          </a:ln>
        </p:spPr>
        <p:txBody>
          <a:bodyPr wrap="none">
            <a:spAutoFit/>
          </a:bodyPr>
          <a:lstStyle/>
          <a:p>
            <a:pPr algn="ctr">
              <a:defRPr/>
            </a:pPr>
            <a:r>
              <a:rPr lang="en-US" dirty="0">
                <a:solidFill>
                  <a:schemeClr val="bg1"/>
                </a:solidFill>
                <a:latin typeface="+mn-lt"/>
                <a:cs typeface="Arial" charset="0"/>
              </a:rPr>
              <a:t>Rugose Spiraling </a:t>
            </a:r>
          </a:p>
          <a:p>
            <a:pPr algn="ctr">
              <a:defRPr/>
            </a:pPr>
            <a:r>
              <a:rPr lang="en-US" dirty="0">
                <a:solidFill>
                  <a:schemeClr val="bg1"/>
                </a:solidFill>
                <a:latin typeface="+mn-lt"/>
                <a:cs typeface="Arial" charset="0"/>
              </a:rPr>
              <a:t>Whitefly</a:t>
            </a:r>
          </a:p>
        </p:txBody>
      </p:sp>
      <p:pic>
        <p:nvPicPr>
          <p:cNvPr id="10" name="Picture 2"/>
          <p:cNvPicPr>
            <a:picLocks noChangeAspect="1" noChangeArrowheads="1"/>
          </p:cNvPicPr>
          <p:nvPr/>
        </p:nvPicPr>
        <p:blipFill>
          <a:blip r:embed="rId6" cstate="print"/>
          <a:stretch>
            <a:fillRect/>
          </a:stretch>
        </p:blipFill>
        <p:spPr bwMode="auto">
          <a:xfrm>
            <a:off x="263716" y="2199583"/>
            <a:ext cx="2429461" cy="1828800"/>
          </a:xfrm>
          <a:prstGeom prst="roundRect">
            <a:avLst/>
          </a:prstGeom>
          <a:noFill/>
          <a:ln w="9525">
            <a:solidFill>
              <a:schemeClr val="tx1"/>
            </a:solidFill>
            <a:miter lim="800000"/>
            <a:headEnd/>
            <a:tailEnd/>
          </a:ln>
          <a:effectLst/>
        </p:spPr>
      </p:pic>
      <p:sp>
        <p:nvSpPr>
          <p:cNvPr id="19465" name="TextBox 10"/>
          <p:cNvSpPr txBox="1">
            <a:spLocks noChangeArrowheads="1"/>
          </p:cNvSpPr>
          <p:nvPr/>
        </p:nvSpPr>
        <p:spPr bwMode="auto">
          <a:xfrm>
            <a:off x="142875" y="1293813"/>
            <a:ext cx="2678113" cy="831850"/>
          </a:xfrm>
          <a:prstGeom prst="rect">
            <a:avLst/>
          </a:prstGeom>
          <a:noFill/>
          <a:ln w="9525">
            <a:noFill/>
            <a:miter lim="800000"/>
            <a:headEnd/>
            <a:tailEnd/>
          </a:ln>
        </p:spPr>
        <p:txBody>
          <a:bodyPr>
            <a:spAutoFit/>
          </a:bodyPr>
          <a:lstStyle/>
          <a:p>
            <a:pPr algn="ctr">
              <a:defRPr/>
            </a:pPr>
            <a:r>
              <a:rPr lang="en-US" dirty="0">
                <a:solidFill>
                  <a:schemeClr val="bg1"/>
                </a:solidFill>
                <a:latin typeface="+mn-lt"/>
                <a:cs typeface="Arial" charset="0"/>
              </a:rPr>
              <a:t>Bondar’s Nesting Whitefly</a:t>
            </a:r>
          </a:p>
        </p:txBody>
      </p:sp>
      <p:pic>
        <p:nvPicPr>
          <p:cNvPr id="14343" name="Picture 7" descr="J:\Photos 11-10\Homoptera\Whitefly\Aleurodicus rugioperculatus\adults\DSCN6327.JPG"/>
          <p:cNvPicPr>
            <a:picLocks noChangeAspect="1" noChangeArrowheads="1"/>
          </p:cNvPicPr>
          <p:nvPr/>
        </p:nvPicPr>
        <p:blipFill>
          <a:blip r:embed="rId7" cstate="print"/>
          <a:stretch>
            <a:fillRect/>
          </a:stretch>
        </p:blipFill>
        <p:spPr bwMode="auto">
          <a:xfrm>
            <a:off x="6774473" y="4319724"/>
            <a:ext cx="1828800" cy="1371600"/>
          </a:xfrm>
          <a:prstGeom prst="roundRect">
            <a:avLst/>
          </a:prstGeom>
          <a:noFill/>
          <a:ln>
            <a:solidFill>
              <a:schemeClr val="tx1"/>
            </a:solidFill>
          </a:ln>
        </p:spPr>
      </p:pic>
      <p:pic>
        <p:nvPicPr>
          <p:cNvPr id="9" name="Picture 8" descr="DSCN1786.JPG"/>
          <p:cNvPicPr>
            <a:picLocks noChangeAspect="1"/>
          </p:cNvPicPr>
          <p:nvPr/>
        </p:nvPicPr>
        <p:blipFill>
          <a:blip r:embed="rId8" cstate="print"/>
          <a:stretch>
            <a:fillRect/>
          </a:stretch>
        </p:blipFill>
        <p:spPr>
          <a:xfrm>
            <a:off x="790187" y="4320933"/>
            <a:ext cx="1384600" cy="1371600"/>
          </a:xfrm>
          <a:prstGeom prst="roundRect">
            <a:avLst/>
          </a:prstGeom>
          <a:ln>
            <a:solidFill>
              <a:schemeClr val="tx1"/>
            </a:solidFill>
          </a:ln>
        </p:spPr>
      </p:pic>
      <p:sp>
        <p:nvSpPr>
          <p:cNvPr id="22540" name="Text Box 13"/>
          <p:cNvSpPr txBox="1">
            <a:spLocks noChangeArrowheads="1"/>
          </p:cNvSpPr>
          <p:nvPr/>
        </p:nvSpPr>
        <p:spPr bwMode="auto">
          <a:xfrm>
            <a:off x="0" y="5940425"/>
            <a:ext cx="7070725" cy="923925"/>
          </a:xfrm>
          <a:prstGeom prst="rect">
            <a:avLst/>
          </a:prstGeom>
          <a:noFill/>
          <a:ln w="9525">
            <a:noFill/>
            <a:miter lim="800000"/>
            <a:headEnd/>
            <a:tailEnd/>
          </a:ln>
        </p:spPr>
        <p:txBody>
          <a:bodyPr>
            <a:spAutoFit/>
          </a:bodyPr>
          <a:lstStyle/>
          <a:p>
            <a:r>
              <a:rPr lang="en-US" sz="900">
                <a:solidFill>
                  <a:schemeClr val="bg1"/>
                </a:solidFill>
              </a:rPr>
              <a:t>Image credits:  Bondar’s nesting whitefly: nymph – Ian Stocks, Florida Department of Agriculture and Consumer Services, Division of Plant Industry; adult - Lyle Buss, Department of Entomology and Nematology, University of Florida </a:t>
            </a:r>
          </a:p>
          <a:p>
            <a:r>
              <a:rPr lang="en-US" sz="900">
                <a:solidFill>
                  <a:schemeClr val="bg1"/>
                </a:solidFill>
              </a:rPr>
              <a:t>Ficus whitefly: nymph – Catharine Mannion, UF/IFAS, </a:t>
            </a:r>
            <a:r>
              <a:rPr lang="en-US" sz="900" smtClean="0">
                <a:solidFill>
                  <a:schemeClr val="bg1"/>
                </a:solidFill>
              </a:rPr>
              <a:t>UF/IFAS, Tropical Research and Education Center; </a:t>
            </a:r>
            <a:r>
              <a:rPr lang="en-US" sz="900">
                <a:solidFill>
                  <a:schemeClr val="bg1"/>
                </a:solidFill>
              </a:rPr>
              <a:t>adult – Jeff Lotz, Florida Department of Agriculture and Consumer Services, Division of Plant Industry </a:t>
            </a:r>
          </a:p>
          <a:p>
            <a:r>
              <a:rPr lang="en-US" sz="900">
                <a:solidFill>
                  <a:schemeClr val="bg1"/>
                </a:solidFill>
              </a:rPr>
              <a:t>Rugose spiraling whitefly: nymph - Lyle Buss, Department of Entomology and Nematology, University of Florida; adult -  H. Glenn, UF/IFAS, Tropical Research and Education Center</a:t>
            </a:r>
          </a:p>
        </p:txBody>
      </p:sp>
    </p:spTree>
  </p:cSld>
  <p:clrMapOvr>
    <a:masterClrMapping/>
  </p:clrMapOvr>
  <p:transition advClick="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723900" y="1905000"/>
            <a:ext cx="7772400" cy="3362325"/>
          </a:xfrm>
        </p:spPr>
        <p:txBody>
          <a:bodyPr/>
          <a:lstStyle/>
          <a:p>
            <a:pPr eaLnBrk="1" hangingPunct="1"/>
            <a:r>
              <a:rPr lang="en-US" sz="6000" smtClean="0">
                <a:cs typeface="Arial" pitchFamily="34" charset="0"/>
              </a:rPr>
              <a:t>Bondar’s Nesting Whitefly</a:t>
            </a:r>
            <a:r>
              <a:rPr lang="en-US" sz="6000" i="1" smtClean="0">
                <a:cs typeface="Arial" pitchFamily="34" charset="0"/>
              </a:rPr>
              <a:t/>
            </a:r>
            <a:br>
              <a:rPr lang="en-US" sz="6000" i="1" smtClean="0">
                <a:cs typeface="Arial" pitchFamily="34" charset="0"/>
              </a:rPr>
            </a:br>
            <a:endParaRPr lang="en-US" sz="6000" smtClean="0"/>
          </a:p>
        </p:txBody>
      </p:sp>
    </p:spTree>
  </p:cSld>
  <p:clrMapOvr>
    <a:masterClrMapping/>
  </p:clrMapOvr>
  <p:transition advClick="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rtlCol="0">
            <a:normAutofit fontScale="92500" lnSpcReduction="10000"/>
          </a:bodyPr>
          <a:lstStyle/>
          <a:p>
            <a:pPr eaLnBrk="1" fontAlgn="auto" hangingPunct="1">
              <a:spcAft>
                <a:spcPts val="0"/>
              </a:spcAft>
              <a:defRPr/>
            </a:pPr>
            <a:r>
              <a:rPr lang="en-US" dirty="0" smtClean="0"/>
              <a:t>Native to South America and the Caribbean</a:t>
            </a:r>
          </a:p>
          <a:p>
            <a:pPr eaLnBrk="1" fontAlgn="auto" hangingPunct="1">
              <a:spcAft>
                <a:spcPts val="0"/>
              </a:spcAft>
              <a:defRPr/>
            </a:pPr>
            <a:r>
              <a:rPr lang="en-US" dirty="0" smtClean="0"/>
              <a:t>Also detected in Madeira, Comoros, Mauritius, Reunion, Taiwan, Hawaii, Portugal</a:t>
            </a:r>
          </a:p>
          <a:p>
            <a:pPr eaLnBrk="1" fontAlgn="auto" hangingPunct="1">
              <a:spcAft>
                <a:spcPts val="0"/>
              </a:spcAft>
              <a:defRPr/>
            </a:pPr>
            <a:r>
              <a:rPr lang="en-US" smtClean="0"/>
              <a:t>Reported </a:t>
            </a:r>
            <a:r>
              <a:rPr lang="en-US" dirty="0" smtClean="0"/>
              <a:t>in Florida in December 2011</a:t>
            </a:r>
          </a:p>
          <a:p>
            <a:pPr lvl="1" eaLnBrk="1" fontAlgn="auto" hangingPunct="1">
              <a:spcAft>
                <a:spcPts val="0"/>
              </a:spcAft>
              <a:defRPr/>
            </a:pPr>
            <a:r>
              <a:rPr lang="en-US" smtClean="0"/>
              <a:t>Broward</a:t>
            </a:r>
            <a:endParaRPr lang="en-US" dirty="0" smtClean="0"/>
          </a:p>
          <a:p>
            <a:pPr lvl="1" eaLnBrk="1" fontAlgn="auto" hangingPunct="1">
              <a:spcAft>
                <a:spcPts val="0"/>
              </a:spcAft>
              <a:defRPr/>
            </a:pPr>
            <a:r>
              <a:rPr lang="en-US" smtClean="0"/>
              <a:t>Collier</a:t>
            </a:r>
          </a:p>
          <a:p>
            <a:pPr lvl="1" eaLnBrk="1" fontAlgn="auto" hangingPunct="1">
              <a:spcAft>
                <a:spcPts val="0"/>
              </a:spcAft>
              <a:defRPr/>
            </a:pPr>
            <a:r>
              <a:rPr lang="en-US" smtClean="0"/>
              <a:t>Lee</a:t>
            </a:r>
          </a:p>
          <a:p>
            <a:pPr lvl="1" eaLnBrk="1" fontAlgn="auto" hangingPunct="1">
              <a:spcAft>
                <a:spcPts val="0"/>
              </a:spcAft>
              <a:defRPr/>
            </a:pPr>
            <a:r>
              <a:rPr lang="en-US" smtClean="0"/>
              <a:t>Miami-Dade</a:t>
            </a:r>
          </a:p>
          <a:p>
            <a:pPr lvl="1" eaLnBrk="1" fontAlgn="auto" hangingPunct="1">
              <a:spcAft>
                <a:spcPts val="0"/>
              </a:spcAft>
              <a:defRPr/>
            </a:pPr>
            <a:r>
              <a:rPr lang="en-US" smtClean="0"/>
              <a:t>Palm Beach</a:t>
            </a:r>
            <a:endParaRPr lang="en-US" dirty="0" smtClean="0"/>
          </a:p>
        </p:txBody>
      </p:sp>
      <p:sp>
        <p:nvSpPr>
          <p:cNvPr id="24579" name="Title 1"/>
          <p:cNvSpPr>
            <a:spLocks noGrp="1"/>
          </p:cNvSpPr>
          <p:nvPr>
            <p:ph type="title"/>
          </p:nvPr>
        </p:nvSpPr>
        <p:spPr/>
        <p:txBody>
          <a:bodyPr/>
          <a:lstStyle/>
          <a:p>
            <a:pPr eaLnBrk="1" hangingPunct="1"/>
            <a:r>
              <a:rPr lang="en-US" sz="4000" smtClean="0">
                <a:cs typeface="Arial" pitchFamily="34" charset="0"/>
              </a:rPr>
              <a:t>Bondar’s Nesting Whitefly</a:t>
            </a:r>
            <a:br>
              <a:rPr lang="en-US" sz="4000" smtClean="0">
                <a:cs typeface="Arial" pitchFamily="34" charset="0"/>
              </a:rPr>
            </a:br>
            <a:r>
              <a:rPr lang="en-US" sz="2800" i="1" smtClean="0">
                <a:cs typeface="Arial" pitchFamily="34" charset="0"/>
              </a:rPr>
              <a:t>Paraleyrodes bondari</a:t>
            </a:r>
          </a:p>
        </p:txBody>
      </p:sp>
    </p:spTree>
  </p:cSld>
  <p:clrMapOvr>
    <a:masterClrMapping/>
  </p:clrMapOvr>
  <p:transition advClick="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mtClean="0"/>
              <a:t>Distribution Map of </a:t>
            </a:r>
            <a:br>
              <a:rPr lang="en-US" smtClean="0"/>
            </a:br>
            <a:r>
              <a:rPr lang="en-US" smtClean="0"/>
              <a:t>Bondar’s </a:t>
            </a:r>
            <a:r>
              <a:rPr lang="en-US" smtClean="0">
                <a:cs typeface="Arial" charset="0"/>
              </a:rPr>
              <a:t>Nesting Whitefly</a:t>
            </a:r>
            <a:endParaRPr lang="en-US"/>
          </a:p>
        </p:txBody>
      </p:sp>
      <p:pic>
        <p:nvPicPr>
          <p:cNvPr id="25603" name="Picture 3" descr="bondar distribution.tif"/>
          <p:cNvPicPr>
            <a:picLocks noChangeAspect="1"/>
          </p:cNvPicPr>
          <p:nvPr/>
        </p:nvPicPr>
        <p:blipFill>
          <a:blip r:embed="rId3" cstate="print"/>
          <a:srcRect/>
          <a:stretch>
            <a:fillRect/>
          </a:stretch>
        </p:blipFill>
        <p:spPr bwMode="auto">
          <a:xfrm>
            <a:off x="1890713" y="1698625"/>
            <a:ext cx="5356225" cy="4114800"/>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354013" y="63500"/>
            <a:ext cx="8489950" cy="1443038"/>
          </a:xfrm>
        </p:spPr>
        <p:txBody>
          <a:bodyPr/>
          <a:lstStyle/>
          <a:p>
            <a:pPr eaLnBrk="1" hangingPunct="1"/>
            <a:r>
              <a:rPr lang="en-US" sz="4000" smtClean="0">
                <a:cs typeface="Arial" pitchFamily="34" charset="0"/>
              </a:rPr>
              <a:t>Bondar’s Nesting Whitefly</a:t>
            </a:r>
            <a:br>
              <a:rPr lang="en-US" sz="4000" smtClean="0">
                <a:cs typeface="Arial" pitchFamily="34" charset="0"/>
              </a:rPr>
            </a:br>
            <a:r>
              <a:rPr lang="en-US" sz="2800" i="1" smtClean="0">
                <a:cs typeface="Arial" pitchFamily="34" charset="0"/>
              </a:rPr>
              <a:t>Paraleyrodes bondari</a:t>
            </a:r>
          </a:p>
        </p:txBody>
      </p:sp>
      <p:sp>
        <p:nvSpPr>
          <p:cNvPr id="26627" name="Text Box 13"/>
          <p:cNvSpPr txBox="1">
            <a:spLocks noChangeArrowheads="1"/>
          </p:cNvSpPr>
          <p:nvPr/>
        </p:nvSpPr>
        <p:spPr bwMode="auto">
          <a:xfrm>
            <a:off x="144463" y="6083300"/>
            <a:ext cx="5565775" cy="369888"/>
          </a:xfrm>
          <a:prstGeom prst="rect">
            <a:avLst/>
          </a:prstGeom>
          <a:noFill/>
          <a:ln w="9525">
            <a:noFill/>
            <a:miter lim="800000"/>
            <a:headEnd/>
            <a:tailEnd/>
          </a:ln>
        </p:spPr>
        <p:txBody>
          <a:bodyPr>
            <a:spAutoFit/>
          </a:bodyPr>
          <a:lstStyle/>
          <a:p>
            <a:r>
              <a:rPr lang="en-US" sz="900">
                <a:solidFill>
                  <a:schemeClr val="bg1"/>
                </a:solidFill>
              </a:rPr>
              <a:t>Image credit:</a:t>
            </a:r>
          </a:p>
          <a:p>
            <a:r>
              <a:rPr lang="en-US" sz="900">
                <a:solidFill>
                  <a:schemeClr val="bg1"/>
                </a:solidFill>
              </a:rPr>
              <a:t>Lyle Buss, Department of Entomology and Nematology, University of Florida</a:t>
            </a:r>
          </a:p>
        </p:txBody>
      </p:sp>
      <p:pic>
        <p:nvPicPr>
          <p:cNvPr id="6" name="Picture 5" descr="DSCN1786.JPG"/>
          <p:cNvPicPr>
            <a:picLocks noChangeAspect="1"/>
          </p:cNvPicPr>
          <p:nvPr/>
        </p:nvPicPr>
        <p:blipFill>
          <a:blip r:embed="rId3" cstate="print"/>
          <a:stretch>
            <a:fillRect/>
          </a:stretch>
        </p:blipFill>
        <p:spPr bwMode="auto">
          <a:xfrm>
            <a:off x="2239963" y="1457325"/>
            <a:ext cx="4735512" cy="4297363"/>
          </a:xfrm>
          <a:prstGeom prst="roundRect">
            <a:avLst/>
          </a:prstGeom>
          <a:ln>
            <a:solidFill>
              <a:schemeClr val="tx1"/>
            </a:solidFill>
          </a:ln>
        </p:spPr>
      </p:pic>
      <p:cxnSp>
        <p:nvCxnSpPr>
          <p:cNvPr id="10" name="Straight Arrow Connector 9"/>
          <p:cNvCxnSpPr/>
          <p:nvPr/>
        </p:nvCxnSpPr>
        <p:spPr bwMode="auto">
          <a:xfrm flipH="1">
            <a:off x="5386388" y="2222500"/>
            <a:ext cx="633412" cy="474663"/>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bwMode="auto">
          <a:xfrm flipH="1">
            <a:off x="6237288" y="3098800"/>
            <a:ext cx="633412" cy="47625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26631" name="TextBox 11"/>
          <p:cNvSpPr txBox="1">
            <a:spLocks noChangeArrowheads="1"/>
          </p:cNvSpPr>
          <p:nvPr/>
        </p:nvSpPr>
        <p:spPr bwMode="auto">
          <a:xfrm>
            <a:off x="7570788" y="5507038"/>
            <a:ext cx="1573212" cy="369887"/>
          </a:xfrm>
          <a:prstGeom prst="rect">
            <a:avLst/>
          </a:prstGeom>
          <a:noFill/>
          <a:ln w="9525">
            <a:noFill/>
            <a:miter lim="800000"/>
            <a:headEnd/>
            <a:tailEnd/>
          </a:ln>
        </p:spPr>
        <p:txBody>
          <a:bodyPr>
            <a:spAutoFit/>
          </a:bodyPr>
          <a:lstStyle/>
          <a:p>
            <a:pPr algn="ctr"/>
            <a:r>
              <a:rPr lang="en-US" sz="1800">
                <a:solidFill>
                  <a:schemeClr val="bg1"/>
                </a:solidFill>
              </a:rPr>
              <a:t>Adult</a:t>
            </a:r>
          </a:p>
        </p:txBody>
      </p:sp>
    </p:spTree>
  </p:cSld>
  <p:clrMapOvr>
    <a:masterClrMapping/>
  </p:clrMapOvr>
  <p:transition advClick="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50" name="Group 6"/>
          <p:cNvGrpSpPr>
            <a:grpSpLocks noChangeAspect="1"/>
          </p:cNvGrpSpPr>
          <p:nvPr/>
        </p:nvGrpSpPr>
        <p:grpSpPr bwMode="auto">
          <a:xfrm>
            <a:off x="1387475" y="1597025"/>
            <a:ext cx="6407150" cy="4114800"/>
            <a:chOff x="1243660" y="1356360"/>
            <a:chExt cx="6857670" cy="4404360"/>
          </a:xfrm>
        </p:grpSpPr>
        <p:pic>
          <p:nvPicPr>
            <p:cNvPr id="5" name="Picture 4" descr="DSCN1782.JPG"/>
            <p:cNvPicPr>
              <a:picLocks noChangeAspect="1"/>
            </p:cNvPicPr>
            <p:nvPr/>
          </p:nvPicPr>
          <p:blipFill>
            <a:blip r:embed="rId3" cstate="print"/>
            <a:srcRect t="4802" b="9878"/>
            <a:stretch>
              <a:fillRect/>
            </a:stretch>
          </p:blipFill>
          <p:spPr>
            <a:xfrm>
              <a:off x="1243660" y="1356360"/>
              <a:ext cx="6857670" cy="4404360"/>
            </a:xfrm>
            <a:prstGeom prst="roundRect">
              <a:avLst/>
            </a:prstGeom>
            <a:ln>
              <a:solidFill>
                <a:schemeClr val="tx1"/>
              </a:solidFill>
            </a:ln>
          </p:spPr>
        </p:pic>
        <p:cxnSp>
          <p:nvCxnSpPr>
            <p:cNvPr id="13" name="Straight Arrow Connector 12"/>
            <p:cNvCxnSpPr/>
            <p:nvPr/>
          </p:nvCxnSpPr>
          <p:spPr>
            <a:xfrm flipH="1">
              <a:off x="4366652" y="2438759"/>
              <a:ext cx="691545" cy="518259"/>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5398022" y="2710633"/>
              <a:ext cx="691543" cy="518259"/>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sp>
        <p:nvSpPr>
          <p:cNvPr id="27651" name="Title 1"/>
          <p:cNvSpPr>
            <a:spLocks noGrp="1"/>
          </p:cNvSpPr>
          <p:nvPr>
            <p:ph type="title"/>
          </p:nvPr>
        </p:nvSpPr>
        <p:spPr>
          <a:xfrm>
            <a:off x="427038" y="0"/>
            <a:ext cx="8488362" cy="1625600"/>
          </a:xfrm>
        </p:spPr>
        <p:txBody>
          <a:bodyPr/>
          <a:lstStyle/>
          <a:p>
            <a:pPr eaLnBrk="1" hangingPunct="1"/>
            <a:r>
              <a:rPr lang="en-US" sz="4000" smtClean="0">
                <a:cs typeface="Arial" pitchFamily="34" charset="0"/>
              </a:rPr>
              <a:t>Bondar’s Nesting Whitefly</a:t>
            </a:r>
            <a:br>
              <a:rPr lang="en-US" sz="4000" smtClean="0">
                <a:cs typeface="Arial" pitchFamily="34" charset="0"/>
              </a:rPr>
            </a:br>
            <a:r>
              <a:rPr lang="en-US" sz="2800" i="1" smtClean="0">
                <a:cs typeface="Arial" pitchFamily="34" charset="0"/>
              </a:rPr>
              <a:t>Paraleyrodes bondari</a:t>
            </a:r>
          </a:p>
        </p:txBody>
      </p:sp>
      <p:sp>
        <p:nvSpPr>
          <p:cNvPr id="27652" name="Text Box 13"/>
          <p:cNvSpPr txBox="1">
            <a:spLocks noChangeArrowheads="1"/>
          </p:cNvSpPr>
          <p:nvPr/>
        </p:nvSpPr>
        <p:spPr bwMode="auto">
          <a:xfrm>
            <a:off x="144463" y="6083300"/>
            <a:ext cx="6464300" cy="381000"/>
          </a:xfrm>
          <a:prstGeom prst="rect">
            <a:avLst/>
          </a:prstGeom>
          <a:noFill/>
          <a:ln w="9525">
            <a:noFill/>
            <a:miter lim="800000"/>
            <a:headEnd/>
            <a:tailEnd/>
          </a:ln>
        </p:spPr>
        <p:txBody>
          <a:bodyPr>
            <a:spAutoFit/>
          </a:bodyPr>
          <a:lstStyle/>
          <a:p>
            <a:r>
              <a:rPr lang="en-US" sz="900">
                <a:solidFill>
                  <a:schemeClr val="bg1"/>
                </a:solidFill>
              </a:rPr>
              <a:t>Image credit:</a:t>
            </a:r>
          </a:p>
          <a:p>
            <a:r>
              <a:rPr lang="en-US" sz="900">
                <a:solidFill>
                  <a:schemeClr val="bg1"/>
                </a:solidFill>
              </a:rPr>
              <a:t>Ian Stocks, Florida Department of Agriculture and Consumer Services, Division of Plant Industry</a:t>
            </a:r>
          </a:p>
        </p:txBody>
      </p:sp>
      <p:sp>
        <p:nvSpPr>
          <p:cNvPr id="27653" name="TextBox 7"/>
          <p:cNvSpPr txBox="1">
            <a:spLocks noChangeArrowheads="1"/>
          </p:cNvSpPr>
          <p:nvPr/>
        </p:nvSpPr>
        <p:spPr bwMode="auto">
          <a:xfrm>
            <a:off x="7548563" y="5507038"/>
            <a:ext cx="1574800" cy="369887"/>
          </a:xfrm>
          <a:prstGeom prst="rect">
            <a:avLst/>
          </a:prstGeom>
          <a:noFill/>
          <a:ln w="9525">
            <a:noFill/>
            <a:miter lim="800000"/>
            <a:headEnd/>
            <a:tailEnd/>
          </a:ln>
        </p:spPr>
        <p:txBody>
          <a:bodyPr>
            <a:spAutoFit/>
          </a:bodyPr>
          <a:lstStyle/>
          <a:p>
            <a:pPr algn="ctr"/>
            <a:r>
              <a:rPr lang="en-US" sz="1800">
                <a:solidFill>
                  <a:schemeClr val="bg1"/>
                </a:solidFill>
              </a:rPr>
              <a:t>Nymph</a:t>
            </a:r>
          </a:p>
        </p:txBody>
      </p:sp>
    </p:spTree>
  </p:cSld>
  <p:clrMapOvr>
    <a:masterClrMapping/>
  </p:clrMapOvr>
  <p:transition advClick="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1"/>
          <p:cNvSpPr>
            <a:spLocks noGrp="1"/>
          </p:cNvSpPr>
          <p:nvPr>
            <p:ph idx="1"/>
          </p:nvPr>
        </p:nvSpPr>
        <p:spPr>
          <a:xfrm>
            <a:off x="457200" y="1420813"/>
            <a:ext cx="8229600" cy="4138612"/>
          </a:xfrm>
        </p:spPr>
        <p:txBody>
          <a:bodyPr/>
          <a:lstStyle/>
          <a:p>
            <a:pPr eaLnBrk="1" hangingPunct="1"/>
            <a:r>
              <a:rPr lang="en-US" sz="2400" smtClean="0"/>
              <a:t>General Whitefly Introduction</a:t>
            </a:r>
          </a:p>
          <a:p>
            <a:pPr eaLnBrk="1" hangingPunct="1"/>
            <a:r>
              <a:rPr lang="en-US" sz="2400" smtClean="0"/>
              <a:t>Other Problems with Whiteflies in Florida </a:t>
            </a:r>
          </a:p>
          <a:p>
            <a:pPr eaLnBrk="1" hangingPunct="1"/>
            <a:r>
              <a:rPr lang="en-US" sz="2400" smtClean="0"/>
              <a:t>Bondar’s Nesting Whitefly</a:t>
            </a:r>
          </a:p>
          <a:p>
            <a:pPr eaLnBrk="1" hangingPunct="1"/>
            <a:r>
              <a:rPr lang="en-US" sz="2400" smtClean="0"/>
              <a:t>Ficus Whitefly</a:t>
            </a:r>
          </a:p>
          <a:p>
            <a:pPr eaLnBrk="1" hangingPunct="1"/>
            <a:r>
              <a:rPr lang="en-US" sz="2400" smtClean="0"/>
              <a:t>Rugose Spiraling Whitefly</a:t>
            </a:r>
          </a:p>
          <a:p>
            <a:pPr eaLnBrk="1" hangingPunct="1"/>
            <a:r>
              <a:rPr lang="en-US" sz="2400" smtClean="0"/>
              <a:t>Monitoring Whiteflies</a:t>
            </a:r>
          </a:p>
          <a:p>
            <a:pPr eaLnBrk="1" hangingPunct="1"/>
            <a:r>
              <a:rPr lang="en-US" sz="2400" smtClean="0"/>
              <a:t>Managing Whiteflies</a:t>
            </a:r>
          </a:p>
        </p:txBody>
      </p:sp>
      <p:sp>
        <p:nvSpPr>
          <p:cNvPr id="10243" name="Title 2"/>
          <p:cNvSpPr>
            <a:spLocks noGrp="1"/>
          </p:cNvSpPr>
          <p:nvPr>
            <p:ph type="title"/>
          </p:nvPr>
        </p:nvSpPr>
        <p:spPr/>
        <p:txBody>
          <a:bodyPr/>
          <a:lstStyle/>
          <a:p>
            <a:pPr eaLnBrk="1" hangingPunct="1"/>
            <a:r>
              <a:rPr lang="en-US" smtClean="0"/>
              <a:t>Outline</a:t>
            </a:r>
          </a:p>
        </p:txBody>
      </p:sp>
    </p:spTree>
  </p:cSld>
  <p:clrMapOvr>
    <a:masterClrMapping/>
  </p:clrMapOvr>
  <p:transition advClick="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4" name="Group 5"/>
          <p:cNvGrpSpPr>
            <a:grpSpLocks/>
          </p:cNvGrpSpPr>
          <p:nvPr/>
        </p:nvGrpSpPr>
        <p:grpSpPr bwMode="auto">
          <a:xfrm>
            <a:off x="1492250" y="1698625"/>
            <a:ext cx="6213475" cy="4114800"/>
            <a:chOff x="1492722" y="1698047"/>
            <a:chExt cx="6212546" cy="4114800"/>
          </a:xfrm>
        </p:grpSpPr>
        <p:pic>
          <p:nvPicPr>
            <p:cNvPr id="8" name="Picture 7" descr="DSCN1786.JPG"/>
            <p:cNvPicPr>
              <a:picLocks noChangeAspect="1"/>
            </p:cNvPicPr>
            <p:nvPr/>
          </p:nvPicPr>
          <p:blipFill>
            <a:blip r:embed="rId3" cstate="print">
              <a:lum bright="10000" contrast="20000"/>
            </a:blip>
            <a:stretch>
              <a:fillRect/>
            </a:stretch>
          </p:blipFill>
          <p:spPr>
            <a:xfrm>
              <a:off x="1492722" y="1698047"/>
              <a:ext cx="6212546" cy="4114800"/>
            </a:xfrm>
            <a:prstGeom prst="roundRect">
              <a:avLst/>
            </a:prstGeom>
            <a:ln>
              <a:solidFill>
                <a:schemeClr val="tx1"/>
              </a:solidFill>
            </a:ln>
          </p:spPr>
        </p:pic>
        <p:cxnSp>
          <p:nvCxnSpPr>
            <p:cNvPr id="12" name="Straight Arrow Connector 11"/>
            <p:cNvCxnSpPr/>
            <p:nvPr/>
          </p:nvCxnSpPr>
          <p:spPr>
            <a:xfrm flipH="1">
              <a:off x="4864068" y="2825172"/>
              <a:ext cx="644429" cy="48260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sp>
        <p:nvSpPr>
          <p:cNvPr id="28675" name="Title 1"/>
          <p:cNvSpPr>
            <a:spLocks noGrp="1"/>
          </p:cNvSpPr>
          <p:nvPr>
            <p:ph type="title"/>
          </p:nvPr>
        </p:nvSpPr>
        <p:spPr>
          <a:xfrm>
            <a:off x="427038" y="71438"/>
            <a:ext cx="8488362" cy="1482725"/>
          </a:xfrm>
        </p:spPr>
        <p:txBody>
          <a:bodyPr/>
          <a:lstStyle/>
          <a:p>
            <a:pPr eaLnBrk="1" hangingPunct="1"/>
            <a:r>
              <a:rPr lang="en-US" sz="4000" smtClean="0">
                <a:cs typeface="Arial" pitchFamily="34" charset="0"/>
              </a:rPr>
              <a:t>Bondar’s Nesting Whitefly</a:t>
            </a:r>
            <a:br>
              <a:rPr lang="en-US" sz="4000" smtClean="0">
                <a:cs typeface="Arial" pitchFamily="34" charset="0"/>
              </a:rPr>
            </a:br>
            <a:r>
              <a:rPr lang="en-US" sz="2800" i="1" smtClean="0">
                <a:cs typeface="Arial" pitchFamily="34" charset="0"/>
              </a:rPr>
              <a:t>Paraleyrodes bondari</a:t>
            </a:r>
          </a:p>
        </p:txBody>
      </p:sp>
      <p:sp>
        <p:nvSpPr>
          <p:cNvPr id="28676" name="Text Box 13"/>
          <p:cNvSpPr txBox="1">
            <a:spLocks noChangeArrowheads="1"/>
          </p:cNvSpPr>
          <p:nvPr/>
        </p:nvSpPr>
        <p:spPr bwMode="auto">
          <a:xfrm>
            <a:off x="144463" y="6083300"/>
            <a:ext cx="6159500" cy="369888"/>
          </a:xfrm>
          <a:prstGeom prst="rect">
            <a:avLst/>
          </a:prstGeom>
          <a:noFill/>
          <a:ln w="9525">
            <a:noFill/>
            <a:miter lim="800000"/>
            <a:headEnd/>
            <a:tailEnd/>
          </a:ln>
        </p:spPr>
        <p:txBody>
          <a:bodyPr>
            <a:spAutoFit/>
          </a:bodyPr>
          <a:lstStyle/>
          <a:p>
            <a:r>
              <a:rPr lang="en-US" sz="900">
                <a:solidFill>
                  <a:schemeClr val="bg1"/>
                </a:solidFill>
              </a:rPr>
              <a:t>Image credit:</a:t>
            </a:r>
          </a:p>
          <a:p>
            <a:r>
              <a:rPr lang="en-US" sz="900">
                <a:solidFill>
                  <a:schemeClr val="bg1"/>
                </a:solidFill>
              </a:rPr>
              <a:t>Lyle Buss, Department of Entomology and Nematology, University of Florida</a:t>
            </a:r>
          </a:p>
        </p:txBody>
      </p:sp>
      <p:sp>
        <p:nvSpPr>
          <p:cNvPr id="28677" name="TextBox 6"/>
          <p:cNvSpPr txBox="1">
            <a:spLocks noChangeArrowheads="1"/>
          </p:cNvSpPr>
          <p:nvPr/>
        </p:nvSpPr>
        <p:spPr bwMode="auto">
          <a:xfrm>
            <a:off x="7570788" y="5507038"/>
            <a:ext cx="1573212" cy="369887"/>
          </a:xfrm>
          <a:prstGeom prst="rect">
            <a:avLst/>
          </a:prstGeom>
          <a:noFill/>
          <a:ln w="9525">
            <a:noFill/>
            <a:miter lim="800000"/>
            <a:headEnd/>
            <a:tailEnd/>
          </a:ln>
        </p:spPr>
        <p:txBody>
          <a:bodyPr>
            <a:spAutoFit/>
          </a:bodyPr>
          <a:lstStyle/>
          <a:p>
            <a:pPr algn="ctr"/>
            <a:r>
              <a:rPr lang="en-US" sz="1800">
                <a:solidFill>
                  <a:schemeClr val="bg1"/>
                </a:solidFill>
              </a:rPr>
              <a:t>“Nest”</a:t>
            </a:r>
          </a:p>
        </p:txBody>
      </p:sp>
    </p:spTree>
  </p:cSld>
  <p:clrMapOvr>
    <a:masterClrMapping/>
  </p:clrMapOvr>
  <p:transition advClick="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541338" y="204788"/>
            <a:ext cx="8145462" cy="1325562"/>
          </a:xfrm>
        </p:spPr>
        <p:txBody>
          <a:bodyPr/>
          <a:lstStyle/>
          <a:p>
            <a:pPr eaLnBrk="1" hangingPunct="1"/>
            <a:r>
              <a:rPr lang="en-US" sz="4000" smtClean="0">
                <a:cs typeface="Arial" pitchFamily="34" charset="0"/>
              </a:rPr>
              <a:t>Bondar’s Nesting Whitefly Hosts</a:t>
            </a:r>
            <a:endParaRPr lang="en-US" sz="4000" i="1" smtClean="0">
              <a:cs typeface="Arial" pitchFamily="34" charset="0"/>
            </a:endParaRPr>
          </a:p>
        </p:txBody>
      </p:sp>
      <p:sp>
        <p:nvSpPr>
          <p:cNvPr id="29699" name="Content Placeholder 4"/>
          <p:cNvSpPr>
            <a:spLocks noGrp="1"/>
          </p:cNvSpPr>
          <p:nvPr>
            <p:ph sz="half" idx="1"/>
          </p:nvPr>
        </p:nvSpPr>
        <p:spPr>
          <a:xfrm>
            <a:off x="457200" y="1287463"/>
            <a:ext cx="4038600" cy="4627562"/>
          </a:xfrm>
        </p:spPr>
        <p:txBody>
          <a:bodyPr/>
          <a:lstStyle/>
          <a:p>
            <a:pPr eaLnBrk="1" hangingPunct="1"/>
            <a:r>
              <a:rPr lang="en-US" sz="2600" smtClean="0"/>
              <a:t>avocado </a:t>
            </a:r>
          </a:p>
          <a:p>
            <a:pPr eaLnBrk="1" hangingPunct="1"/>
            <a:r>
              <a:rPr lang="pt-BR" sz="2600" smtClean="0"/>
              <a:t>banyan tree</a:t>
            </a:r>
          </a:p>
          <a:p>
            <a:pPr eaLnBrk="1" hangingPunct="1"/>
            <a:r>
              <a:rPr lang="en-US" sz="2600" smtClean="0"/>
              <a:t>canary laurel or barbusano </a:t>
            </a:r>
          </a:p>
          <a:p>
            <a:pPr eaLnBrk="1" hangingPunct="1"/>
            <a:r>
              <a:rPr lang="en-US" sz="2600" smtClean="0"/>
              <a:t>Chinese hibiscus</a:t>
            </a:r>
          </a:p>
          <a:p>
            <a:pPr eaLnBrk="1" hangingPunct="1"/>
            <a:r>
              <a:rPr lang="en-US" sz="2600" smtClean="0"/>
              <a:t>coconut palm </a:t>
            </a:r>
          </a:p>
          <a:p>
            <a:pPr eaLnBrk="1" hangingPunct="1"/>
            <a:r>
              <a:rPr lang="pt-BR" sz="2600" smtClean="0"/>
              <a:t>guava </a:t>
            </a:r>
            <a:endParaRPr lang="en-US" sz="2600" smtClean="0"/>
          </a:p>
          <a:p>
            <a:pPr eaLnBrk="1" hangingPunct="1"/>
            <a:r>
              <a:rPr lang="pt-BR" sz="2600" smtClean="0"/>
              <a:t>Indian laurel </a:t>
            </a:r>
          </a:p>
          <a:p>
            <a:pPr eaLnBrk="1" hangingPunct="1"/>
            <a:r>
              <a:rPr lang="en-US" sz="2600" smtClean="0"/>
              <a:t>lemon</a:t>
            </a:r>
          </a:p>
        </p:txBody>
      </p:sp>
      <p:sp>
        <p:nvSpPr>
          <p:cNvPr id="29700" name="Content Placeholder 4"/>
          <p:cNvSpPr>
            <a:spLocks noGrp="1"/>
          </p:cNvSpPr>
          <p:nvPr>
            <p:ph sz="half" idx="1"/>
          </p:nvPr>
        </p:nvSpPr>
        <p:spPr>
          <a:xfrm>
            <a:off x="4864100" y="1270000"/>
            <a:ext cx="4038600" cy="4329113"/>
          </a:xfrm>
        </p:spPr>
        <p:txBody>
          <a:bodyPr/>
          <a:lstStyle/>
          <a:p>
            <a:pPr eaLnBrk="1" hangingPunct="1"/>
            <a:r>
              <a:rPr lang="en-US" sz="2600" smtClean="0"/>
              <a:t>navel orange </a:t>
            </a:r>
          </a:p>
          <a:p>
            <a:pPr eaLnBrk="1" hangingPunct="1"/>
            <a:r>
              <a:rPr lang="en-US" sz="2600" smtClean="0"/>
              <a:t>mandarin orange </a:t>
            </a:r>
          </a:p>
          <a:p>
            <a:pPr eaLnBrk="1" hangingPunct="1"/>
            <a:r>
              <a:rPr lang="en-US" sz="2600" smtClean="0"/>
              <a:t>palms in the genus </a:t>
            </a:r>
            <a:r>
              <a:rPr lang="en-US" sz="2600" i="1" smtClean="0"/>
              <a:t>Chamaedorea</a:t>
            </a:r>
            <a:endParaRPr lang="en-US" sz="2600" smtClean="0"/>
          </a:p>
          <a:p>
            <a:pPr eaLnBrk="1" hangingPunct="1"/>
            <a:r>
              <a:rPr lang="en-US" sz="2600" smtClean="0"/>
              <a:t>Surinam cherry </a:t>
            </a:r>
          </a:p>
          <a:p>
            <a:pPr eaLnBrk="1" hangingPunct="1"/>
            <a:r>
              <a:rPr lang="en-US" sz="2600" smtClean="0"/>
              <a:t>sweetsop </a:t>
            </a:r>
          </a:p>
          <a:p>
            <a:pPr eaLnBrk="1" hangingPunct="1"/>
            <a:r>
              <a:rPr lang="en-US" sz="2600" smtClean="0"/>
              <a:t>sapote </a:t>
            </a:r>
            <a:endParaRPr lang="pt-BR" sz="2600" i="1" smtClean="0"/>
          </a:p>
          <a:p>
            <a:pPr eaLnBrk="1" hangingPunct="1"/>
            <a:r>
              <a:rPr lang="en-US" sz="2600" smtClean="0"/>
              <a:t>tilo or stinkwood</a:t>
            </a:r>
          </a:p>
          <a:p>
            <a:pPr eaLnBrk="1" hangingPunct="1"/>
            <a:r>
              <a:rPr lang="pt-BR" sz="2600" smtClean="0"/>
              <a:t>weeping fig </a:t>
            </a:r>
          </a:p>
          <a:p>
            <a:pPr eaLnBrk="1" hangingPunct="1"/>
            <a:endParaRPr lang="en-US" sz="2600" i="1" smtClean="0"/>
          </a:p>
          <a:p>
            <a:pPr eaLnBrk="1" hangingPunct="1"/>
            <a:endParaRPr lang="en-US" sz="2600" smtClean="0"/>
          </a:p>
        </p:txBody>
      </p:sp>
    </p:spTree>
  </p:cSld>
  <p:clrMapOvr>
    <a:masterClrMapping/>
  </p:clrMapOvr>
  <p:transition advClick="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0" y="0"/>
            <a:ext cx="9020175" cy="1235075"/>
          </a:xfrm>
        </p:spPr>
        <p:txBody>
          <a:bodyPr/>
          <a:lstStyle/>
          <a:p>
            <a:pPr eaLnBrk="1" hangingPunct="1"/>
            <a:r>
              <a:rPr lang="en-US" smtClean="0">
                <a:cs typeface="Arial" pitchFamily="34" charset="0"/>
              </a:rPr>
              <a:t>Bondar’s Nesting Whitefly Damage</a:t>
            </a:r>
            <a:endParaRPr lang="en-US" sz="3100" i="1" smtClean="0">
              <a:cs typeface="Arial" pitchFamily="34" charset="0"/>
            </a:endParaRPr>
          </a:p>
        </p:txBody>
      </p:sp>
      <p:sp>
        <p:nvSpPr>
          <p:cNvPr id="30723" name="Text Box 13"/>
          <p:cNvSpPr txBox="1">
            <a:spLocks noChangeArrowheads="1"/>
          </p:cNvSpPr>
          <p:nvPr/>
        </p:nvSpPr>
        <p:spPr bwMode="auto">
          <a:xfrm>
            <a:off x="128588" y="6146800"/>
            <a:ext cx="2673350" cy="508000"/>
          </a:xfrm>
          <a:prstGeom prst="rect">
            <a:avLst/>
          </a:prstGeom>
          <a:noFill/>
          <a:ln w="9525">
            <a:noFill/>
            <a:miter lim="800000"/>
            <a:headEnd/>
            <a:tailEnd/>
          </a:ln>
        </p:spPr>
        <p:txBody>
          <a:bodyPr wrap="none">
            <a:spAutoFit/>
          </a:bodyPr>
          <a:lstStyle/>
          <a:p>
            <a:r>
              <a:rPr lang="en-US" sz="900">
                <a:solidFill>
                  <a:schemeClr val="bg1"/>
                </a:solidFill>
              </a:rPr>
              <a:t>Image credit:</a:t>
            </a:r>
          </a:p>
          <a:p>
            <a:r>
              <a:rPr lang="en-US" sz="900">
                <a:solidFill>
                  <a:schemeClr val="bg1"/>
                </a:solidFill>
              </a:rPr>
              <a:t>Stephen Brown, UF/IFAS, Lee County Extension</a:t>
            </a:r>
          </a:p>
          <a:p>
            <a:endParaRPr lang="en-US" sz="900">
              <a:solidFill>
                <a:schemeClr val="bg1"/>
              </a:solidFill>
            </a:endParaRPr>
          </a:p>
        </p:txBody>
      </p:sp>
      <p:pic>
        <p:nvPicPr>
          <p:cNvPr id="10" name="Picture 2"/>
          <p:cNvPicPr>
            <a:picLocks noChangeAspect="1" noChangeArrowheads="1"/>
          </p:cNvPicPr>
          <p:nvPr/>
        </p:nvPicPr>
        <p:blipFill>
          <a:blip r:embed="rId3" cstate="print"/>
          <a:srcRect t="8672" b="7420"/>
          <a:stretch>
            <a:fillRect/>
          </a:stretch>
        </p:blipFill>
        <p:spPr bwMode="auto">
          <a:xfrm>
            <a:off x="148284" y="2223233"/>
            <a:ext cx="4572000" cy="2540023"/>
          </a:xfrm>
          <a:prstGeom prst="roundRect">
            <a:avLst/>
          </a:prstGeom>
          <a:noFill/>
          <a:ln w="9525">
            <a:solidFill>
              <a:schemeClr val="tx1"/>
            </a:solidFill>
            <a:miter lim="800000"/>
            <a:headEnd/>
            <a:tailEnd/>
          </a:ln>
          <a:effectLst/>
        </p:spPr>
      </p:pic>
      <p:pic>
        <p:nvPicPr>
          <p:cNvPr id="5" name="Picture 2"/>
          <p:cNvPicPr>
            <a:picLocks noChangeAspect="1" noChangeArrowheads="1"/>
          </p:cNvPicPr>
          <p:nvPr/>
        </p:nvPicPr>
        <p:blipFill>
          <a:blip r:embed="rId4" cstate="print"/>
          <a:srcRect t="9330" r="1925" b="17978"/>
          <a:stretch>
            <a:fillRect/>
          </a:stretch>
        </p:blipFill>
        <p:spPr bwMode="auto">
          <a:xfrm>
            <a:off x="4819133" y="1182680"/>
            <a:ext cx="4201297" cy="2061792"/>
          </a:xfrm>
          <a:prstGeom prst="roundRect">
            <a:avLst/>
          </a:prstGeom>
          <a:noFill/>
          <a:ln w="9525">
            <a:solidFill>
              <a:schemeClr val="tx1"/>
            </a:solidFill>
            <a:miter lim="800000"/>
            <a:headEnd/>
            <a:tailEnd/>
          </a:ln>
          <a:effectLst/>
        </p:spPr>
      </p:pic>
      <p:sp>
        <p:nvSpPr>
          <p:cNvPr id="30726" name="TextBox 5"/>
          <p:cNvSpPr txBox="1">
            <a:spLocks noChangeArrowheads="1"/>
          </p:cNvSpPr>
          <p:nvPr/>
        </p:nvSpPr>
        <p:spPr bwMode="auto">
          <a:xfrm>
            <a:off x="2519363" y="1443038"/>
            <a:ext cx="2300287" cy="461962"/>
          </a:xfrm>
          <a:prstGeom prst="rect">
            <a:avLst/>
          </a:prstGeom>
          <a:noFill/>
          <a:ln w="9525">
            <a:noFill/>
            <a:miter lim="800000"/>
            <a:headEnd/>
            <a:tailEnd/>
          </a:ln>
        </p:spPr>
        <p:txBody>
          <a:bodyPr wrap="none">
            <a:spAutoFit/>
          </a:bodyPr>
          <a:lstStyle/>
          <a:p>
            <a:r>
              <a:rPr lang="en-US" sz="1800">
                <a:solidFill>
                  <a:schemeClr val="bg1"/>
                </a:solidFill>
              </a:rPr>
              <a:t>Top of the leaves </a:t>
            </a:r>
            <a:r>
              <a:rPr lang="en-US">
                <a:solidFill>
                  <a:schemeClr val="bg1"/>
                </a:solidFill>
              </a:rPr>
              <a:t>→</a:t>
            </a:r>
          </a:p>
        </p:txBody>
      </p:sp>
      <p:pic>
        <p:nvPicPr>
          <p:cNvPr id="8" name="Picture 2"/>
          <p:cNvPicPr>
            <a:picLocks noChangeAspect="1" noChangeArrowheads="1"/>
          </p:cNvPicPr>
          <p:nvPr/>
        </p:nvPicPr>
        <p:blipFill>
          <a:blip r:embed="rId5" cstate="print"/>
          <a:srcRect t="19261"/>
          <a:stretch>
            <a:fillRect/>
          </a:stretch>
        </p:blipFill>
        <p:spPr bwMode="auto">
          <a:xfrm>
            <a:off x="4814190" y="3459891"/>
            <a:ext cx="4206240" cy="2248563"/>
          </a:xfrm>
          <a:prstGeom prst="roundRect">
            <a:avLst/>
          </a:prstGeom>
          <a:noFill/>
          <a:ln w="9525">
            <a:solidFill>
              <a:schemeClr val="tx1"/>
            </a:solidFill>
            <a:miter lim="800000"/>
            <a:headEnd/>
            <a:tailEnd/>
          </a:ln>
          <a:effectLst/>
        </p:spPr>
      </p:pic>
      <p:sp>
        <p:nvSpPr>
          <p:cNvPr id="30728" name="TextBox 8"/>
          <p:cNvSpPr txBox="1">
            <a:spLocks noChangeArrowheads="1"/>
          </p:cNvSpPr>
          <p:nvPr/>
        </p:nvSpPr>
        <p:spPr bwMode="auto">
          <a:xfrm>
            <a:off x="2208213" y="5040313"/>
            <a:ext cx="2582862" cy="368300"/>
          </a:xfrm>
          <a:prstGeom prst="rect">
            <a:avLst/>
          </a:prstGeom>
          <a:noFill/>
          <a:ln w="9525">
            <a:noFill/>
            <a:miter lim="800000"/>
            <a:headEnd/>
            <a:tailEnd/>
          </a:ln>
        </p:spPr>
        <p:txBody>
          <a:bodyPr wrap="none">
            <a:spAutoFit/>
          </a:bodyPr>
          <a:lstStyle/>
          <a:p>
            <a:r>
              <a:rPr lang="en-US" sz="1800">
                <a:solidFill>
                  <a:schemeClr val="bg1"/>
                </a:solidFill>
              </a:rPr>
              <a:t>Bottom of the leaves →</a:t>
            </a:r>
          </a:p>
        </p:txBody>
      </p:sp>
    </p:spTree>
  </p:cSld>
  <p:clrMapOvr>
    <a:masterClrMapping/>
  </p:clrMapOvr>
  <p:transition advClick="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723900" y="1905000"/>
            <a:ext cx="7772400" cy="2476500"/>
          </a:xfrm>
        </p:spPr>
        <p:txBody>
          <a:bodyPr/>
          <a:lstStyle/>
          <a:p>
            <a:pPr eaLnBrk="1" hangingPunct="1"/>
            <a:r>
              <a:rPr lang="en-US" sz="6000" smtClean="0">
                <a:cs typeface="Arial" pitchFamily="34" charset="0"/>
              </a:rPr>
              <a:t>Ficus Whitefly</a:t>
            </a:r>
            <a:r>
              <a:rPr lang="en-US" sz="6000" i="1" smtClean="0">
                <a:cs typeface="Arial" pitchFamily="34" charset="0"/>
              </a:rPr>
              <a:t/>
            </a:r>
            <a:br>
              <a:rPr lang="en-US" sz="6000" i="1" smtClean="0">
                <a:cs typeface="Arial" pitchFamily="34" charset="0"/>
              </a:rPr>
            </a:br>
            <a:endParaRPr lang="en-US" sz="6000" smtClean="0"/>
          </a:p>
        </p:txBody>
      </p:sp>
    </p:spTree>
  </p:cSld>
  <p:clrMapOvr>
    <a:masterClrMapping/>
  </p:clrMapOvr>
  <p:transition advClick="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Content Placeholder 5"/>
          <p:cNvSpPr>
            <a:spLocks noGrp="1"/>
          </p:cNvSpPr>
          <p:nvPr>
            <p:ph idx="1"/>
          </p:nvPr>
        </p:nvSpPr>
        <p:spPr>
          <a:xfrm>
            <a:off x="457200" y="1600200"/>
            <a:ext cx="8229600" cy="3805238"/>
          </a:xfrm>
        </p:spPr>
        <p:txBody>
          <a:bodyPr/>
          <a:lstStyle/>
          <a:p>
            <a:pPr eaLnBrk="1" hangingPunct="1"/>
            <a:r>
              <a:rPr lang="en-US" smtClean="0"/>
              <a:t>Native to India, Burma, and China </a:t>
            </a:r>
          </a:p>
          <a:p>
            <a:pPr lvl="1" eaLnBrk="1" hangingPunct="1"/>
            <a:r>
              <a:rPr lang="en-US" smtClean="0"/>
              <a:t>Where it is a known pest of ficus</a:t>
            </a:r>
          </a:p>
          <a:p>
            <a:pPr eaLnBrk="1" hangingPunct="1"/>
            <a:r>
              <a:rPr lang="en-US" smtClean="0"/>
              <a:t>Found in Florida in 2007</a:t>
            </a:r>
          </a:p>
          <a:p>
            <a:pPr lvl="1" eaLnBrk="1" hangingPunct="1"/>
            <a:r>
              <a:rPr lang="en-US" smtClean="0"/>
              <a:t>Detected in 19 counties so far, mostly in southern Florida </a:t>
            </a:r>
          </a:p>
          <a:p>
            <a:pPr lvl="1" eaLnBrk="1" hangingPunct="1"/>
            <a:r>
              <a:rPr lang="en-US" smtClean="0"/>
              <a:t>Particularly problematic for ficus hedges which are planted in abundance in southern Florida </a:t>
            </a:r>
          </a:p>
        </p:txBody>
      </p:sp>
      <p:sp>
        <p:nvSpPr>
          <p:cNvPr id="32771" name="Title 1"/>
          <p:cNvSpPr>
            <a:spLocks noGrp="1"/>
          </p:cNvSpPr>
          <p:nvPr>
            <p:ph type="title"/>
          </p:nvPr>
        </p:nvSpPr>
        <p:spPr/>
        <p:txBody>
          <a:bodyPr/>
          <a:lstStyle/>
          <a:p>
            <a:pPr eaLnBrk="1" hangingPunct="1"/>
            <a:r>
              <a:rPr lang="en-US" sz="4000" smtClean="0">
                <a:cs typeface="Arial" pitchFamily="34" charset="0"/>
              </a:rPr>
              <a:t>Ficus Whitefly</a:t>
            </a:r>
            <a:br>
              <a:rPr lang="en-US" sz="4000" smtClean="0">
                <a:cs typeface="Arial" pitchFamily="34" charset="0"/>
              </a:rPr>
            </a:br>
            <a:r>
              <a:rPr lang="en-US" sz="2800" i="1" smtClean="0">
                <a:cs typeface="Arial" pitchFamily="34" charset="0"/>
              </a:rPr>
              <a:t>Singhiella simplex</a:t>
            </a:r>
            <a:endParaRPr lang="en-US" sz="2800" smtClean="0">
              <a:cs typeface="Arial" pitchFamily="34" charset="0"/>
            </a:endParaRPr>
          </a:p>
        </p:txBody>
      </p:sp>
    </p:spTree>
  </p:cSld>
  <p:clrMapOvr>
    <a:masterClrMapping/>
  </p:clrMapOvr>
  <p:transition advClick="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pPr eaLnBrk="1" hangingPunct="1"/>
            <a:r>
              <a:rPr lang="en-US" smtClean="0"/>
              <a:t>Distribution Map of Ficus Whitefly</a:t>
            </a:r>
          </a:p>
        </p:txBody>
      </p:sp>
      <p:pic>
        <p:nvPicPr>
          <p:cNvPr id="33795" name="Picture 2" descr="ficus distribution.tif"/>
          <p:cNvPicPr>
            <a:picLocks noChangeAspect="1"/>
          </p:cNvPicPr>
          <p:nvPr/>
        </p:nvPicPr>
        <p:blipFill>
          <a:blip r:embed="rId3" cstate="print"/>
          <a:srcRect/>
          <a:stretch>
            <a:fillRect/>
          </a:stretch>
        </p:blipFill>
        <p:spPr bwMode="auto">
          <a:xfrm>
            <a:off x="1700213" y="1358900"/>
            <a:ext cx="5711825" cy="4389438"/>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6"/>
          <p:cNvSpPr>
            <a:spLocks noChangeArrowheads="1"/>
          </p:cNvSpPr>
          <p:nvPr/>
        </p:nvSpPr>
        <p:spPr bwMode="auto">
          <a:xfrm>
            <a:off x="415925" y="6165850"/>
            <a:ext cx="2160588" cy="231775"/>
          </a:xfrm>
          <a:prstGeom prst="rect">
            <a:avLst/>
          </a:prstGeom>
          <a:noFill/>
          <a:ln w="9525">
            <a:noFill/>
            <a:miter lim="800000"/>
            <a:headEnd/>
            <a:tailEnd/>
          </a:ln>
        </p:spPr>
        <p:txBody>
          <a:bodyPr>
            <a:spAutoFit/>
          </a:bodyPr>
          <a:lstStyle/>
          <a:p>
            <a:r>
              <a:rPr lang="en-US" sz="900">
                <a:solidFill>
                  <a:schemeClr val="bg1"/>
                </a:solidFill>
              </a:rPr>
              <a:t>Image credits: </a:t>
            </a:r>
          </a:p>
        </p:txBody>
      </p:sp>
      <p:sp>
        <p:nvSpPr>
          <p:cNvPr id="25" name="Title 24"/>
          <p:cNvSpPr>
            <a:spLocks noGrp="1"/>
          </p:cNvSpPr>
          <p:nvPr>
            <p:ph type="title"/>
          </p:nvPr>
        </p:nvSpPr>
        <p:spPr>
          <a:xfrm>
            <a:off x="568325" y="274638"/>
            <a:ext cx="8007350" cy="1143000"/>
          </a:xfrm>
        </p:spPr>
        <p:txBody>
          <a:bodyPr rtlCol="0">
            <a:normAutofit fontScale="90000"/>
          </a:bodyPr>
          <a:lstStyle/>
          <a:p>
            <a:pPr eaLnBrk="1" fontAlgn="auto" hangingPunct="1">
              <a:spcAft>
                <a:spcPts val="0"/>
              </a:spcAft>
              <a:defRPr/>
            </a:pPr>
            <a:r>
              <a:rPr lang="en-US" sz="4900" dirty="0" smtClean="0">
                <a:cs typeface="Arial" charset="0"/>
              </a:rPr>
              <a:t>Ficus Whitefly</a:t>
            </a:r>
            <a:br>
              <a:rPr lang="en-US" sz="4900" dirty="0" smtClean="0">
                <a:cs typeface="Arial" charset="0"/>
              </a:rPr>
            </a:br>
            <a:r>
              <a:rPr lang="en-US" sz="3100" i="1" dirty="0" smtClean="0">
                <a:cs typeface="Arial" charset="0"/>
              </a:rPr>
              <a:t>Singhiella simplex</a:t>
            </a:r>
            <a:endParaRPr lang="en-US" sz="3100" dirty="0"/>
          </a:p>
        </p:txBody>
      </p:sp>
      <p:sp>
        <p:nvSpPr>
          <p:cNvPr id="34820" name="Rectangle 16"/>
          <p:cNvSpPr>
            <a:spLocks noChangeArrowheads="1"/>
          </p:cNvSpPr>
          <p:nvPr/>
        </p:nvSpPr>
        <p:spPr bwMode="auto">
          <a:xfrm>
            <a:off x="415925" y="6165850"/>
            <a:ext cx="5370513" cy="369888"/>
          </a:xfrm>
          <a:prstGeom prst="rect">
            <a:avLst/>
          </a:prstGeom>
          <a:noFill/>
          <a:ln w="9525">
            <a:noFill/>
            <a:miter lim="800000"/>
            <a:headEnd/>
            <a:tailEnd/>
          </a:ln>
        </p:spPr>
        <p:txBody>
          <a:bodyPr>
            <a:spAutoFit/>
          </a:bodyPr>
          <a:lstStyle/>
          <a:p>
            <a:r>
              <a:rPr lang="en-US" sz="900">
                <a:solidFill>
                  <a:schemeClr val="bg1"/>
                </a:solidFill>
              </a:rPr>
              <a:t>Image credits: </a:t>
            </a:r>
          </a:p>
          <a:p>
            <a:r>
              <a:rPr lang="en-US" sz="900">
                <a:solidFill>
                  <a:schemeClr val="bg1"/>
                </a:solidFill>
              </a:rPr>
              <a:t>Lyle Buss, Department of Entomology and Nematology, University of Florida</a:t>
            </a:r>
          </a:p>
        </p:txBody>
      </p:sp>
      <p:pic>
        <p:nvPicPr>
          <p:cNvPr id="33" name="Picture 32" descr="DSCN1388.JPG"/>
          <p:cNvPicPr>
            <a:picLocks noChangeAspect="1"/>
          </p:cNvPicPr>
          <p:nvPr/>
        </p:nvPicPr>
        <p:blipFill>
          <a:blip r:embed="rId3" cstate="print">
            <a:lum bright="10000" contrast="20000"/>
          </a:blip>
          <a:stretch>
            <a:fillRect/>
          </a:stretch>
        </p:blipFill>
        <p:spPr bwMode="auto">
          <a:xfrm>
            <a:off x="2484438" y="1612900"/>
            <a:ext cx="4313237" cy="4205288"/>
          </a:xfrm>
          <a:prstGeom prst="roundRect">
            <a:avLst/>
          </a:prstGeom>
          <a:ln>
            <a:solidFill>
              <a:schemeClr val="tx1"/>
            </a:solidFill>
          </a:ln>
        </p:spPr>
      </p:pic>
      <p:cxnSp>
        <p:nvCxnSpPr>
          <p:cNvPr id="10" name="Straight Arrow Connector 9"/>
          <p:cNvCxnSpPr/>
          <p:nvPr/>
        </p:nvCxnSpPr>
        <p:spPr bwMode="auto">
          <a:xfrm flipH="1">
            <a:off x="5281613" y="2451100"/>
            <a:ext cx="842962" cy="631825"/>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bwMode="auto">
          <a:xfrm flipH="1">
            <a:off x="4524375" y="1912938"/>
            <a:ext cx="692150" cy="581025"/>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34824" name="TextBox 10"/>
          <p:cNvSpPr txBox="1">
            <a:spLocks noChangeArrowheads="1"/>
          </p:cNvSpPr>
          <p:nvPr/>
        </p:nvSpPr>
        <p:spPr bwMode="auto">
          <a:xfrm>
            <a:off x="7570788" y="5529263"/>
            <a:ext cx="1573212" cy="368300"/>
          </a:xfrm>
          <a:prstGeom prst="rect">
            <a:avLst/>
          </a:prstGeom>
          <a:noFill/>
          <a:ln w="9525">
            <a:noFill/>
            <a:miter lim="800000"/>
            <a:headEnd/>
            <a:tailEnd/>
          </a:ln>
        </p:spPr>
        <p:txBody>
          <a:bodyPr>
            <a:spAutoFit/>
          </a:bodyPr>
          <a:lstStyle/>
          <a:p>
            <a:pPr algn="ctr"/>
            <a:r>
              <a:rPr lang="en-US" sz="1800">
                <a:solidFill>
                  <a:schemeClr val="bg1"/>
                </a:solidFill>
              </a:rPr>
              <a:t>Adult</a:t>
            </a:r>
          </a:p>
        </p:txBody>
      </p:sp>
    </p:spTree>
  </p:cSld>
  <p:clrMapOvr>
    <a:masterClrMapping/>
  </p:clrMapOvr>
  <p:transition advClick="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6"/>
          <p:cNvSpPr>
            <a:spLocks noChangeArrowheads="1"/>
          </p:cNvSpPr>
          <p:nvPr/>
        </p:nvSpPr>
        <p:spPr bwMode="auto">
          <a:xfrm>
            <a:off x="415925" y="6165850"/>
            <a:ext cx="2160588" cy="231775"/>
          </a:xfrm>
          <a:prstGeom prst="rect">
            <a:avLst/>
          </a:prstGeom>
          <a:noFill/>
          <a:ln w="9525">
            <a:noFill/>
            <a:miter lim="800000"/>
            <a:headEnd/>
            <a:tailEnd/>
          </a:ln>
        </p:spPr>
        <p:txBody>
          <a:bodyPr>
            <a:spAutoFit/>
          </a:bodyPr>
          <a:lstStyle/>
          <a:p>
            <a:r>
              <a:rPr lang="en-US" sz="900">
                <a:solidFill>
                  <a:schemeClr val="bg1"/>
                </a:solidFill>
              </a:rPr>
              <a:t>Image credits: </a:t>
            </a:r>
          </a:p>
        </p:txBody>
      </p:sp>
      <p:sp>
        <p:nvSpPr>
          <p:cNvPr id="25" name="Title 24"/>
          <p:cNvSpPr>
            <a:spLocks noGrp="1"/>
          </p:cNvSpPr>
          <p:nvPr>
            <p:ph type="title"/>
          </p:nvPr>
        </p:nvSpPr>
        <p:spPr>
          <a:xfrm>
            <a:off x="703263" y="274638"/>
            <a:ext cx="7772400" cy="1143000"/>
          </a:xfrm>
        </p:spPr>
        <p:txBody>
          <a:bodyPr rtlCol="0">
            <a:normAutofit fontScale="90000"/>
          </a:bodyPr>
          <a:lstStyle/>
          <a:p>
            <a:pPr eaLnBrk="1" fontAlgn="auto" hangingPunct="1">
              <a:spcAft>
                <a:spcPts val="0"/>
              </a:spcAft>
              <a:defRPr/>
            </a:pPr>
            <a:r>
              <a:rPr lang="en-US" sz="4900" dirty="0" smtClean="0">
                <a:cs typeface="Arial" charset="0"/>
              </a:rPr>
              <a:t>Ficus Whitefly</a:t>
            </a:r>
            <a:br>
              <a:rPr lang="en-US" sz="4900" dirty="0" smtClean="0">
                <a:cs typeface="Arial" charset="0"/>
              </a:rPr>
            </a:br>
            <a:r>
              <a:rPr lang="en-US" sz="3100" i="1" dirty="0" smtClean="0">
                <a:cs typeface="Arial" charset="0"/>
              </a:rPr>
              <a:t>Singhiella simplex</a:t>
            </a:r>
            <a:endParaRPr lang="en-US" sz="3100" dirty="0"/>
          </a:p>
        </p:txBody>
      </p:sp>
      <p:sp>
        <p:nvSpPr>
          <p:cNvPr id="35844" name="Rectangle 16"/>
          <p:cNvSpPr>
            <a:spLocks noChangeArrowheads="1"/>
          </p:cNvSpPr>
          <p:nvPr/>
        </p:nvSpPr>
        <p:spPr bwMode="auto">
          <a:xfrm>
            <a:off x="415925" y="6165850"/>
            <a:ext cx="5370513" cy="646113"/>
          </a:xfrm>
          <a:prstGeom prst="rect">
            <a:avLst/>
          </a:prstGeom>
          <a:noFill/>
          <a:ln w="9525">
            <a:noFill/>
            <a:miter lim="800000"/>
            <a:headEnd/>
            <a:tailEnd/>
          </a:ln>
        </p:spPr>
        <p:txBody>
          <a:bodyPr>
            <a:spAutoFit/>
          </a:bodyPr>
          <a:lstStyle/>
          <a:p>
            <a:r>
              <a:rPr lang="en-US" sz="900">
                <a:solidFill>
                  <a:schemeClr val="bg1"/>
                </a:solidFill>
              </a:rPr>
              <a:t>Image credits: </a:t>
            </a:r>
          </a:p>
          <a:p>
            <a:r>
              <a:rPr lang="en-US" sz="900">
                <a:solidFill>
                  <a:schemeClr val="bg1"/>
                </a:solidFill>
              </a:rPr>
              <a:t>Egg - A. Hunsberger, UF/IFAS, Urban Horticulture Agent, Miami-Dade County</a:t>
            </a:r>
          </a:p>
          <a:p>
            <a:r>
              <a:rPr lang="en-US" sz="900">
                <a:solidFill>
                  <a:schemeClr val="bg1"/>
                </a:solidFill>
              </a:rPr>
              <a:t>Nymph – Lyle Buss, Department of Entomology anfd Nematology. University of Florida</a:t>
            </a:r>
          </a:p>
          <a:p>
            <a:r>
              <a:rPr lang="en-US" sz="900">
                <a:solidFill>
                  <a:schemeClr val="bg1"/>
                </a:solidFill>
              </a:rPr>
              <a:t>Puparium–  Catharine Mannion, </a:t>
            </a:r>
            <a:r>
              <a:rPr lang="en-US" sz="900" smtClean="0">
                <a:solidFill>
                  <a:schemeClr val="bg1"/>
                </a:solidFill>
              </a:rPr>
              <a:t>UF/IFAS, Tropical Research and Education Center</a:t>
            </a:r>
            <a:endParaRPr lang="en-US" sz="900">
              <a:solidFill>
                <a:schemeClr val="bg1"/>
              </a:solidFill>
            </a:endParaRPr>
          </a:p>
        </p:txBody>
      </p:sp>
      <p:pic>
        <p:nvPicPr>
          <p:cNvPr id="7" name="Picture 6" descr="DSCN1388.JPG"/>
          <p:cNvPicPr>
            <a:picLocks noChangeAspect="1"/>
          </p:cNvPicPr>
          <p:nvPr/>
        </p:nvPicPr>
        <p:blipFill>
          <a:blip r:embed="rId3" cstate="print"/>
          <a:stretch>
            <a:fillRect/>
          </a:stretch>
        </p:blipFill>
        <p:spPr>
          <a:xfrm>
            <a:off x="2997200" y="3056485"/>
            <a:ext cx="3657600" cy="2743200"/>
          </a:xfrm>
          <a:prstGeom prst="roundRect">
            <a:avLst/>
          </a:prstGeom>
          <a:ln>
            <a:solidFill>
              <a:schemeClr val="tx1"/>
            </a:solidFill>
          </a:ln>
        </p:spPr>
      </p:pic>
      <p:pic>
        <p:nvPicPr>
          <p:cNvPr id="8" name="Picture 7" descr="DSCN1388.JPG"/>
          <p:cNvPicPr>
            <a:picLocks noChangeAspect="1"/>
          </p:cNvPicPr>
          <p:nvPr/>
        </p:nvPicPr>
        <p:blipFill>
          <a:blip r:embed="rId4" cstate="print"/>
          <a:stretch>
            <a:fillRect/>
          </a:stretch>
        </p:blipFill>
        <p:spPr>
          <a:xfrm>
            <a:off x="152400" y="1430330"/>
            <a:ext cx="3657602" cy="2743200"/>
          </a:xfrm>
          <a:prstGeom prst="roundRect">
            <a:avLst/>
          </a:prstGeom>
          <a:ln>
            <a:solidFill>
              <a:schemeClr val="tx1"/>
            </a:solidFill>
          </a:ln>
        </p:spPr>
      </p:pic>
      <p:sp>
        <p:nvSpPr>
          <p:cNvPr id="35847" name="TextBox 8"/>
          <p:cNvSpPr txBox="1">
            <a:spLocks noChangeArrowheads="1"/>
          </p:cNvSpPr>
          <p:nvPr/>
        </p:nvSpPr>
        <p:spPr bwMode="auto">
          <a:xfrm>
            <a:off x="6597650" y="5411788"/>
            <a:ext cx="1573213" cy="369887"/>
          </a:xfrm>
          <a:prstGeom prst="rect">
            <a:avLst/>
          </a:prstGeom>
          <a:noFill/>
          <a:ln w="9525">
            <a:noFill/>
            <a:miter lim="800000"/>
            <a:headEnd/>
            <a:tailEnd/>
          </a:ln>
        </p:spPr>
        <p:txBody>
          <a:bodyPr>
            <a:spAutoFit/>
          </a:bodyPr>
          <a:lstStyle/>
          <a:p>
            <a:r>
              <a:rPr lang="en-US" sz="1800">
                <a:solidFill>
                  <a:schemeClr val="bg1"/>
                </a:solidFill>
              </a:rPr>
              <a:t>Puparium</a:t>
            </a:r>
          </a:p>
        </p:txBody>
      </p:sp>
      <p:sp>
        <p:nvSpPr>
          <p:cNvPr id="35848" name="TextBox 9"/>
          <p:cNvSpPr txBox="1">
            <a:spLocks noChangeArrowheads="1"/>
          </p:cNvSpPr>
          <p:nvPr/>
        </p:nvSpPr>
        <p:spPr bwMode="auto">
          <a:xfrm>
            <a:off x="401638" y="4213225"/>
            <a:ext cx="1573212" cy="369888"/>
          </a:xfrm>
          <a:prstGeom prst="rect">
            <a:avLst/>
          </a:prstGeom>
          <a:noFill/>
          <a:ln w="9525">
            <a:noFill/>
            <a:miter lim="800000"/>
            <a:headEnd/>
            <a:tailEnd/>
          </a:ln>
        </p:spPr>
        <p:txBody>
          <a:bodyPr>
            <a:spAutoFit/>
          </a:bodyPr>
          <a:lstStyle/>
          <a:p>
            <a:r>
              <a:rPr lang="en-US" sz="1800">
                <a:solidFill>
                  <a:schemeClr val="bg1"/>
                </a:solidFill>
              </a:rPr>
              <a:t>Eggs</a:t>
            </a:r>
          </a:p>
        </p:txBody>
      </p:sp>
      <p:pic>
        <p:nvPicPr>
          <p:cNvPr id="9" name="Picture 8" descr="DSCN1388.JPG"/>
          <p:cNvPicPr>
            <a:picLocks noChangeAspect="1"/>
          </p:cNvPicPr>
          <p:nvPr/>
        </p:nvPicPr>
        <p:blipFill>
          <a:blip r:embed="rId5" cstate="print">
            <a:lum bright="20000" contrast="10000"/>
          </a:blip>
          <a:stretch>
            <a:fillRect/>
          </a:stretch>
        </p:blipFill>
        <p:spPr>
          <a:xfrm>
            <a:off x="5340704" y="1405485"/>
            <a:ext cx="3644192" cy="2743200"/>
          </a:xfrm>
          <a:prstGeom prst="roundRect">
            <a:avLst/>
          </a:prstGeom>
          <a:ln>
            <a:solidFill>
              <a:schemeClr val="tx1"/>
            </a:solidFill>
          </a:ln>
        </p:spPr>
      </p:pic>
      <p:sp>
        <p:nvSpPr>
          <p:cNvPr id="35850" name="TextBox 8"/>
          <p:cNvSpPr txBox="1">
            <a:spLocks noChangeArrowheads="1"/>
          </p:cNvSpPr>
          <p:nvPr/>
        </p:nvSpPr>
        <p:spPr bwMode="auto">
          <a:xfrm>
            <a:off x="7283450" y="4167188"/>
            <a:ext cx="1573213" cy="369887"/>
          </a:xfrm>
          <a:prstGeom prst="rect">
            <a:avLst/>
          </a:prstGeom>
          <a:noFill/>
          <a:ln w="9525">
            <a:noFill/>
            <a:miter lim="800000"/>
            <a:headEnd/>
            <a:tailEnd/>
          </a:ln>
        </p:spPr>
        <p:txBody>
          <a:bodyPr>
            <a:spAutoFit/>
          </a:bodyPr>
          <a:lstStyle/>
          <a:p>
            <a:pPr algn="r"/>
            <a:r>
              <a:rPr lang="en-US" sz="1800">
                <a:solidFill>
                  <a:schemeClr val="bg1"/>
                </a:solidFill>
              </a:rPr>
              <a:t>Nymphs</a:t>
            </a:r>
          </a:p>
        </p:txBody>
      </p:sp>
    </p:spTree>
  </p:cSld>
  <p:clrMapOvr>
    <a:masterClrMapping/>
  </p:clrMapOvr>
  <p:transition advClick="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2590800" y="2325688"/>
            <a:ext cx="3949700" cy="1143000"/>
          </a:xfrm>
        </p:spPr>
        <p:txBody>
          <a:bodyPr/>
          <a:lstStyle/>
          <a:p>
            <a:pPr eaLnBrk="1" hangingPunct="1"/>
            <a:r>
              <a:rPr lang="en-US" sz="2600" smtClean="0">
                <a:latin typeface="Arial" pitchFamily="34" charset="0"/>
                <a:cs typeface="Arial" pitchFamily="34" charset="0"/>
              </a:rPr>
              <a:t>Ficus Whitefly</a:t>
            </a:r>
            <a:br>
              <a:rPr lang="en-US" sz="2600" smtClean="0">
                <a:latin typeface="Arial" pitchFamily="34" charset="0"/>
                <a:cs typeface="Arial" pitchFamily="34" charset="0"/>
              </a:rPr>
            </a:br>
            <a:r>
              <a:rPr lang="en-US" sz="2600" smtClean="0">
                <a:latin typeface="Arial" pitchFamily="34" charset="0"/>
                <a:cs typeface="Arial" pitchFamily="34" charset="0"/>
              </a:rPr>
              <a:t>Life Cycle</a:t>
            </a:r>
          </a:p>
        </p:txBody>
      </p:sp>
      <p:sp>
        <p:nvSpPr>
          <p:cNvPr id="36867" name="TextBox 34"/>
          <p:cNvSpPr txBox="1">
            <a:spLocks noChangeArrowheads="1"/>
          </p:cNvSpPr>
          <p:nvPr/>
        </p:nvSpPr>
        <p:spPr bwMode="auto">
          <a:xfrm>
            <a:off x="4648200" y="4114800"/>
            <a:ext cx="914400" cy="338138"/>
          </a:xfrm>
          <a:prstGeom prst="rect">
            <a:avLst/>
          </a:prstGeom>
          <a:noFill/>
          <a:ln w="9525">
            <a:noFill/>
            <a:miter lim="800000"/>
            <a:headEnd/>
            <a:tailEnd/>
          </a:ln>
        </p:spPr>
        <p:txBody>
          <a:bodyPr>
            <a:spAutoFit/>
          </a:bodyPr>
          <a:lstStyle/>
          <a:p>
            <a:r>
              <a:rPr lang="en-US" sz="1600">
                <a:solidFill>
                  <a:srgbClr val="000000"/>
                </a:solidFill>
                <a:latin typeface="Calibri" pitchFamily="34" charset="0"/>
              </a:rPr>
              <a:t>*2nd</a:t>
            </a:r>
          </a:p>
        </p:txBody>
      </p:sp>
      <p:sp>
        <p:nvSpPr>
          <p:cNvPr id="36868" name="TextBox 21"/>
          <p:cNvSpPr txBox="1">
            <a:spLocks noChangeArrowheads="1"/>
          </p:cNvSpPr>
          <p:nvPr/>
        </p:nvSpPr>
        <p:spPr bwMode="auto">
          <a:xfrm>
            <a:off x="6926263" y="5478463"/>
            <a:ext cx="2217737" cy="277812"/>
          </a:xfrm>
          <a:prstGeom prst="rect">
            <a:avLst/>
          </a:prstGeom>
          <a:noFill/>
          <a:ln w="9525">
            <a:noFill/>
            <a:miter lim="800000"/>
            <a:headEnd/>
            <a:tailEnd/>
          </a:ln>
        </p:spPr>
        <p:txBody>
          <a:bodyPr wrap="none">
            <a:spAutoFit/>
          </a:bodyPr>
          <a:lstStyle/>
          <a:p>
            <a:pPr algn="ctr"/>
            <a:r>
              <a:rPr lang="en-US" sz="1200">
                <a:solidFill>
                  <a:schemeClr val="bg1"/>
                </a:solidFill>
              </a:rPr>
              <a:t>Constant temperature (80 ˚ F)</a:t>
            </a:r>
          </a:p>
        </p:txBody>
      </p:sp>
      <p:sp>
        <p:nvSpPr>
          <p:cNvPr id="36869" name="Rectangle 16"/>
          <p:cNvSpPr>
            <a:spLocks noChangeArrowheads="1"/>
          </p:cNvSpPr>
          <p:nvPr/>
        </p:nvSpPr>
        <p:spPr bwMode="auto">
          <a:xfrm>
            <a:off x="415924" y="6165850"/>
            <a:ext cx="3927475" cy="369332"/>
          </a:xfrm>
          <a:prstGeom prst="rect">
            <a:avLst/>
          </a:prstGeom>
          <a:noFill/>
          <a:ln w="9525">
            <a:noFill/>
            <a:miter lim="800000"/>
            <a:headEnd/>
            <a:tailEnd/>
          </a:ln>
        </p:spPr>
        <p:txBody>
          <a:bodyPr wrap="square">
            <a:spAutoFit/>
          </a:bodyPr>
          <a:lstStyle/>
          <a:p>
            <a:r>
              <a:rPr lang="en-US" sz="900">
                <a:solidFill>
                  <a:schemeClr val="bg1"/>
                </a:solidFill>
              </a:rPr>
              <a:t>Image credits: </a:t>
            </a:r>
          </a:p>
          <a:p>
            <a:r>
              <a:rPr lang="en-US" sz="900" smtClean="0">
                <a:solidFill>
                  <a:schemeClr val="bg1"/>
                </a:solidFill>
              </a:rPr>
              <a:t>H. Glenn, UF/IFAS, Tropical Research and Education Center</a:t>
            </a:r>
            <a:endParaRPr lang="en-US" sz="900">
              <a:solidFill>
                <a:schemeClr val="bg1"/>
              </a:solidFill>
            </a:endParaRPr>
          </a:p>
        </p:txBody>
      </p:sp>
      <p:grpSp>
        <p:nvGrpSpPr>
          <p:cNvPr id="36870" name="Group 32"/>
          <p:cNvGrpSpPr>
            <a:grpSpLocks/>
          </p:cNvGrpSpPr>
          <p:nvPr/>
        </p:nvGrpSpPr>
        <p:grpSpPr bwMode="auto">
          <a:xfrm>
            <a:off x="1147763" y="276225"/>
            <a:ext cx="6877050" cy="5557838"/>
            <a:chOff x="1087010" y="275590"/>
            <a:chExt cx="6877503" cy="5557757"/>
          </a:xfrm>
        </p:grpSpPr>
        <p:grpSp>
          <p:nvGrpSpPr>
            <p:cNvPr id="36871" name="Group 21"/>
            <p:cNvGrpSpPr>
              <a:grpSpLocks/>
            </p:cNvGrpSpPr>
            <p:nvPr/>
          </p:nvGrpSpPr>
          <p:grpSpPr bwMode="auto">
            <a:xfrm>
              <a:off x="1087010" y="275590"/>
              <a:ext cx="6877503" cy="5557757"/>
              <a:chOff x="212726" y="6824"/>
              <a:chExt cx="8566725" cy="6921267"/>
            </a:xfrm>
          </p:grpSpPr>
          <p:pic>
            <p:nvPicPr>
              <p:cNvPr id="36876" name="Picture 7" descr="DSCN1645.JPG"/>
              <p:cNvPicPr>
                <a:picLocks noChangeAspect="1" noChangeArrowheads="1"/>
              </p:cNvPicPr>
              <p:nvPr/>
            </p:nvPicPr>
            <p:blipFill>
              <a:blip r:embed="rId3" cstate="print"/>
              <a:srcRect/>
              <a:stretch>
                <a:fillRect/>
              </a:stretch>
            </p:blipFill>
            <p:spPr bwMode="auto">
              <a:xfrm>
                <a:off x="6347400" y="2132461"/>
                <a:ext cx="2432051" cy="1835150"/>
              </a:xfrm>
              <a:prstGeom prst="rect">
                <a:avLst/>
              </a:prstGeom>
              <a:noFill/>
              <a:ln w="9525">
                <a:noFill/>
                <a:miter lim="800000"/>
                <a:headEnd/>
                <a:tailEnd/>
              </a:ln>
            </p:spPr>
          </p:pic>
          <p:pic>
            <p:nvPicPr>
              <p:cNvPr id="36877" name="Picture 8" descr="DSCN1398"/>
              <p:cNvPicPr>
                <a:picLocks noChangeAspect="1" noChangeArrowheads="1"/>
              </p:cNvPicPr>
              <p:nvPr/>
            </p:nvPicPr>
            <p:blipFill>
              <a:blip r:embed="rId4" cstate="print"/>
              <a:srcRect/>
              <a:stretch>
                <a:fillRect/>
              </a:stretch>
            </p:blipFill>
            <p:spPr bwMode="auto">
              <a:xfrm>
                <a:off x="3320199" y="6824"/>
                <a:ext cx="2432051" cy="1835150"/>
              </a:xfrm>
              <a:prstGeom prst="rect">
                <a:avLst/>
              </a:prstGeom>
              <a:noFill/>
              <a:ln w="9525">
                <a:noFill/>
                <a:miter lim="800000"/>
                <a:headEnd/>
                <a:tailEnd/>
              </a:ln>
            </p:spPr>
          </p:pic>
          <p:sp>
            <p:nvSpPr>
              <p:cNvPr id="36878" name="TextBox 20"/>
              <p:cNvSpPr txBox="1">
                <a:spLocks noChangeArrowheads="1"/>
              </p:cNvSpPr>
              <p:nvPr/>
            </p:nvSpPr>
            <p:spPr bwMode="auto">
              <a:xfrm>
                <a:off x="4001015" y="1842638"/>
                <a:ext cx="1084525" cy="728340"/>
              </a:xfrm>
              <a:prstGeom prst="rect">
                <a:avLst/>
              </a:prstGeom>
              <a:noFill/>
              <a:ln w="9525">
                <a:noFill/>
                <a:miter lim="800000"/>
                <a:headEnd/>
                <a:tailEnd/>
              </a:ln>
            </p:spPr>
            <p:txBody>
              <a:bodyPr wrap="none">
                <a:spAutoFit/>
              </a:bodyPr>
              <a:lstStyle/>
              <a:p>
                <a:pPr algn="ctr"/>
                <a:r>
                  <a:rPr lang="en-US" sz="1800">
                    <a:solidFill>
                      <a:schemeClr val="bg1"/>
                    </a:solidFill>
                  </a:rPr>
                  <a:t>Adult</a:t>
                </a:r>
              </a:p>
              <a:p>
                <a:pPr algn="ctr"/>
                <a:r>
                  <a:rPr lang="en-US" sz="1400">
                    <a:solidFill>
                      <a:schemeClr val="bg1"/>
                    </a:solidFill>
                  </a:rPr>
                  <a:t>2-4 days</a:t>
                </a:r>
              </a:p>
            </p:txBody>
          </p:sp>
          <p:sp>
            <p:nvSpPr>
              <p:cNvPr id="36879" name="TextBox 21"/>
              <p:cNvSpPr txBox="1">
                <a:spLocks noChangeArrowheads="1"/>
              </p:cNvSpPr>
              <p:nvPr/>
            </p:nvSpPr>
            <p:spPr bwMode="auto">
              <a:xfrm>
                <a:off x="7033211" y="3952233"/>
                <a:ext cx="1140428" cy="728340"/>
              </a:xfrm>
              <a:prstGeom prst="rect">
                <a:avLst/>
              </a:prstGeom>
              <a:noFill/>
              <a:ln w="9525">
                <a:noFill/>
                <a:miter lim="800000"/>
                <a:headEnd/>
                <a:tailEnd/>
              </a:ln>
            </p:spPr>
            <p:txBody>
              <a:bodyPr wrap="none">
                <a:spAutoFit/>
              </a:bodyPr>
              <a:lstStyle/>
              <a:p>
                <a:pPr algn="ctr"/>
                <a:r>
                  <a:rPr lang="en-US" sz="1800">
                    <a:solidFill>
                      <a:schemeClr val="bg1"/>
                    </a:solidFill>
                  </a:rPr>
                  <a:t>Eggs</a:t>
                </a:r>
              </a:p>
              <a:p>
                <a:pPr algn="ctr"/>
                <a:r>
                  <a:rPr lang="en-US" sz="1400">
                    <a:solidFill>
                      <a:schemeClr val="bg1"/>
                    </a:solidFill>
                  </a:rPr>
                  <a:t>~10 days</a:t>
                </a:r>
              </a:p>
            </p:txBody>
          </p:sp>
          <p:sp>
            <p:nvSpPr>
              <p:cNvPr id="36880" name="TextBox 23"/>
              <p:cNvSpPr txBox="1">
                <a:spLocks noChangeArrowheads="1"/>
              </p:cNvSpPr>
              <p:nvPr/>
            </p:nvSpPr>
            <p:spPr bwMode="auto">
              <a:xfrm>
                <a:off x="3891248" y="6199851"/>
                <a:ext cx="1284294" cy="728240"/>
              </a:xfrm>
              <a:prstGeom prst="rect">
                <a:avLst/>
              </a:prstGeom>
              <a:noFill/>
              <a:ln w="9525">
                <a:noFill/>
                <a:miter lim="800000"/>
                <a:headEnd/>
                <a:tailEnd/>
              </a:ln>
            </p:spPr>
            <p:txBody>
              <a:bodyPr wrap="none">
                <a:spAutoFit/>
              </a:bodyPr>
              <a:lstStyle/>
              <a:p>
                <a:pPr algn="ctr"/>
                <a:r>
                  <a:rPr lang="en-US" sz="1800">
                    <a:solidFill>
                      <a:schemeClr val="bg1"/>
                    </a:solidFill>
                  </a:rPr>
                  <a:t>Nymphs</a:t>
                </a:r>
              </a:p>
              <a:p>
                <a:pPr algn="ctr"/>
                <a:r>
                  <a:rPr lang="en-US" sz="1400">
                    <a:solidFill>
                      <a:schemeClr val="bg1"/>
                    </a:solidFill>
                  </a:rPr>
                  <a:t>~11 days</a:t>
                </a:r>
              </a:p>
            </p:txBody>
          </p:sp>
          <p:sp>
            <p:nvSpPr>
              <p:cNvPr id="36881" name="TextBox 24"/>
              <p:cNvSpPr txBox="1">
                <a:spLocks noChangeArrowheads="1"/>
              </p:cNvSpPr>
              <p:nvPr/>
            </p:nvSpPr>
            <p:spPr bwMode="auto">
              <a:xfrm>
                <a:off x="828511" y="4019290"/>
                <a:ext cx="1220399" cy="728240"/>
              </a:xfrm>
              <a:prstGeom prst="rect">
                <a:avLst/>
              </a:prstGeom>
              <a:noFill/>
              <a:ln w="9525">
                <a:noFill/>
                <a:miter lim="800000"/>
                <a:headEnd/>
                <a:tailEnd/>
              </a:ln>
            </p:spPr>
            <p:txBody>
              <a:bodyPr wrap="none">
                <a:spAutoFit/>
              </a:bodyPr>
              <a:lstStyle/>
              <a:p>
                <a:pPr algn="ctr"/>
                <a:r>
                  <a:rPr lang="en-US" sz="1800">
                    <a:solidFill>
                      <a:schemeClr val="bg1"/>
                    </a:solidFill>
                  </a:rPr>
                  <a:t>Puparia</a:t>
                </a:r>
              </a:p>
              <a:p>
                <a:pPr algn="ctr"/>
                <a:r>
                  <a:rPr lang="en-US" sz="1400">
                    <a:solidFill>
                      <a:schemeClr val="bg1"/>
                    </a:solidFill>
                  </a:rPr>
                  <a:t>~6 days</a:t>
                </a:r>
              </a:p>
            </p:txBody>
          </p:sp>
          <p:pic>
            <p:nvPicPr>
              <p:cNvPr id="36882" name="Picture 14" descr="DSCN1241.JPG"/>
              <p:cNvPicPr>
                <a:picLocks noChangeAspect="1" noChangeArrowheads="1"/>
              </p:cNvPicPr>
              <p:nvPr/>
            </p:nvPicPr>
            <p:blipFill>
              <a:blip r:embed="rId5" cstate="print"/>
              <a:srcRect/>
              <a:stretch>
                <a:fillRect/>
              </a:stretch>
            </p:blipFill>
            <p:spPr bwMode="auto">
              <a:xfrm>
                <a:off x="3410217" y="4132666"/>
                <a:ext cx="2249488" cy="2092325"/>
              </a:xfrm>
              <a:prstGeom prst="rect">
                <a:avLst/>
              </a:prstGeom>
              <a:noFill/>
              <a:ln w="9525">
                <a:noFill/>
                <a:miter lim="800000"/>
                <a:headEnd/>
                <a:tailEnd/>
              </a:ln>
            </p:spPr>
          </p:pic>
          <p:pic>
            <p:nvPicPr>
              <p:cNvPr id="36883" name="Picture 20" descr="DSCN2048.JPG"/>
              <p:cNvPicPr>
                <a:picLocks noChangeAspect="1" noChangeArrowheads="1"/>
              </p:cNvPicPr>
              <p:nvPr/>
            </p:nvPicPr>
            <p:blipFill>
              <a:blip r:embed="rId6" cstate="print"/>
              <a:srcRect/>
              <a:stretch>
                <a:fillRect/>
              </a:stretch>
            </p:blipFill>
            <p:spPr bwMode="auto">
              <a:xfrm>
                <a:off x="212726" y="2131872"/>
                <a:ext cx="2470150" cy="1858963"/>
              </a:xfrm>
              <a:prstGeom prst="rect">
                <a:avLst/>
              </a:prstGeom>
              <a:noFill/>
              <a:ln w="9525">
                <a:noFill/>
                <a:miter lim="800000"/>
                <a:headEnd/>
                <a:tailEnd/>
              </a:ln>
            </p:spPr>
          </p:pic>
        </p:grpSp>
        <p:sp>
          <p:nvSpPr>
            <p:cNvPr id="24" name="Curved Down Arrow 23"/>
            <p:cNvSpPr/>
            <p:nvPr/>
          </p:nvSpPr>
          <p:spPr bwMode="auto">
            <a:xfrm rot="2692882">
              <a:off x="5705351" y="1356662"/>
              <a:ext cx="773164" cy="406394"/>
            </a:xfrm>
            <a:prstGeom prst="curved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25" name="Curved Down Arrow 24"/>
            <p:cNvSpPr/>
            <p:nvPr/>
          </p:nvSpPr>
          <p:spPr bwMode="auto">
            <a:xfrm rot="19519896">
              <a:off x="2593646" y="1347137"/>
              <a:ext cx="773164" cy="407981"/>
            </a:xfrm>
            <a:prstGeom prst="curved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26" name="Curved Down Arrow 25"/>
            <p:cNvSpPr/>
            <p:nvPr/>
          </p:nvSpPr>
          <p:spPr bwMode="auto">
            <a:xfrm rot="9287200">
              <a:off x="5579931" y="3801377"/>
              <a:ext cx="774751" cy="406394"/>
            </a:xfrm>
            <a:prstGeom prst="curved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27" name="Curved Down Arrow 26"/>
            <p:cNvSpPr/>
            <p:nvPr/>
          </p:nvSpPr>
          <p:spPr bwMode="auto">
            <a:xfrm rot="13236906">
              <a:off x="2749231" y="3698190"/>
              <a:ext cx="773164" cy="404807"/>
            </a:xfrm>
            <a:prstGeom prst="curved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grpSp>
    </p:spTree>
  </p:cSld>
  <p:clrMapOvr>
    <a:masterClrMapping/>
  </p:clrMapOvr>
  <p:transition advClick="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271463" y="201613"/>
            <a:ext cx="4368800" cy="1509712"/>
          </a:xfrm>
        </p:spPr>
        <p:txBody>
          <a:bodyPr/>
          <a:lstStyle/>
          <a:p>
            <a:pPr eaLnBrk="1" hangingPunct="1"/>
            <a:r>
              <a:rPr lang="en-US" smtClean="0">
                <a:cs typeface="Arial" pitchFamily="34" charset="0"/>
              </a:rPr>
              <a:t>Ficus Whitefly </a:t>
            </a:r>
            <a:br>
              <a:rPr lang="en-US" smtClean="0">
                <a:cs typeface="Arial" pitchFamily="34" charset="0"/>
              </a:rPr>
            </a:br>
            <a:r>
              <a:rPr lang="en-US" smtClean="0">
                <a:cs typeface="Arial" pitchFamily="34" charset="0"/>
              </a:rPr>
              <a:t>Damage</a:t>
            </a:r>
            <a:endParaRPr lang="en-US" sz="3100" smtClean="0">
              <a:cs typeface="Arial" pitchFamily="34" charset="0"/>
            </a:endParaRPr>
          </a:p>
        </p:txBody>
      </p:sp>
      <p:pic>
        <p:nvPicPr>
          <p:cNvPr id="8" name="Picture 7" descr="DSCN1421.JPG"/>
          <p:cNvPicPr>
            <a:picLocks noChangeAspect="1"/>
          </p:cNvPicPr>
          <p:nvPr/>
        </p:nvPicPr>
        <p:blipFill>
          <a:blip r:embed="rId3" cstate="print"/>
          <a:stretch>
            <a:fillRect/>
          </a:stretch>
        </p:blipFill>
        <p:spPr>
          <a:xfrm>
            <a:off x="951281" y="1658615"/>
            <a:ext cx="3047513" cy="4063351"/>
          </a:xfrm>
          <a:prstGeom prst="roundRect">
            <a:avLst/>
          </a:prstGeom>
          <a:ln>
            <a:solidFill>
              <a:schemeClr val="tx1"/>
            </a:solidFill>
          </a:ln>
        </p:spPr>
      </p:pic>
      <p:pic>
        <p:nvPicPr>
          <p:cNvPr id="9" name="Picture 8" descr="DSCN1430.JPG"/>
          <p:cNvPicPr>
            <a:picLocks noChangeAspect="1"/>
          </p:cNvPicPr>
          <p:nvPr/>
        </p:nvPicPr>
        <p:blipFill>
          <a:blip r:embed="rId4" cstate="print"/>
          <a:stretch>
            <a:fillRect/>
          </a:stretch>
        </p:blipFill>
        <p:spPr>
          <a:xfrm>
            <a:off x="4749421" y="201639"/>
            <a:ext cx="3662409" cy="2746807"/>
          </a:xfrm>
          <a:prstGeom prst="roundRect">
            <a:avLst/>
          </a:prstGeom>
          <a:ln>
            <a:solidFill>
              <a:schemeClr val="tx1"/>
            </a:solidFill>
          </a:ln>
        </p:spPr>
      </p:pic>
      <p:sp>
        <p:nvSpPr>
          <p:cNvPr id="37893" name="Rectangle 16"/>
          <p:cNvSpPr>
            <a:spLocks noChangeArrowheads="1"/>
          </p:cNvSpPr>
          <p:nvPr/>
        </p:nvSpPr>
        <p:spPr bwMode="auto">
          <a:xfrm>
            <a:off x="466725" y="6089650"/>
            <a:ext cx="4749800" cy="784225"/>
          </a:xfrm>
          <a:prstGeom prst="rect">
            <a:avLst/>
          </a:prstGeom>
          <a:noFill/>
          <a:ln w="9525">
            <a:noFill/>
            <a:miter lim="800000"/>
            <a:headEnd/>
            <a:tailEnd/>
          </a:ln>
        </p:spPr>
        <p:txBody>
          <a:bodyPr>
            <a:spAutoFit/>
          </a:bodyPr>
          <a:lstStyle/>
          <a:p>
            <a:r>
              <a:rPr lang="en-US" sz="900">
                <a:solidFill>
                  <a:schemeClr val="bg1"/>
                </a:solidFill>
              </a:rPr>
              <a:t>Image credits: </a:t>
            </a:r>
          </a:p>
          <a:p>
            <a:r>
              <a:rPr lang="en-US" sz="900">
                <a:solidFill>
                  <a:schemeClr val="bg1"/>
                </a:solidFill>
              </a:rPr>
              <a:t>Left and top right -  A. Hunsberger, UF/IFAS, Miami-Dade County Extension</a:t>
            </a:r>
          </a:p>
          <a:p>
            <a:r>
              <a:rPr lang="en-US" sz="900">
                <a:solidFill>
                  <a:schemeClr val="bg1"/>
                </a:solidFill>
              </a:rPr>
              <a:t>Bottom right – C. Mannion, </a:t>
            </a:r>
            <a:r>
              <a:rPr lang="en-US" sz="900" smtClean="0">
                <a:solidFill>
                  <a:schemeClr val="bg1"/>
                </a:solidFill>
              </a:rPr>
              <a:t>UF/IFAS, Tropical Research and Education Center</a:t>
            </a:r>
            <a:endParaRPr lang="en-US" sz="900">
              <a:solidFill>
                <a:schemeClr val="bg1"/>
              </a:solidFill>
            </a:endParaRPr>
          </a:p>
          <a:p>
            <a:endParaRPr lang="en-US" sz="900">
              <a:solidFill>
                <a:schemeClr val="bg1"/>
              </a:solidFill>
            </a:endParaRPr>
          </a:p>
          <a:p>
            <a:endParaRPr lang="en-US" sz="900">
              <a:solidFill>
                <a:schemeClr val="bg1"/>
              </a:solidFill>
            </a:endParaRPr>
          </a:p>
        </p:txBody>
      </p:sp>
      <p:pic>
        <p:nvPicPr>
          <p:cNvPr id="10" name="Picture 9" descr="DSCN2690.JPG"/>
          <p:cNvPicPr>
            <a:picLocks noChangeAspect="1"/>
          </p:cNvPicPr>
          <p:nvPr/>
        </p:nvPicPr>
        <p:blipFill>
          <a:blip r:embed="rId5" cstate="print"/>
          <a:stretch>
            <a:fillRect/>
          </a:stretch>
        </p:blipFill>
        <p:spPr>
          <a:xfrm>
            <a:off x="4735773" y="3094633"/>
            <a:ext cx="3657600" cy="2743199"/>
          </a:xfrm>
          <a:prstGeom prst="roundRect">
            <a:avLst/>
          </a:prstGeom>
          <a:ln>
            <a:solidFill>
              <a:schemeClr val="tx1"/>
            </a:solidFill>
          </a:ln>
        </p:spPr>
      </p:pic>
    </p:spTree>
  </p:cSld>
  <p:clrMapOvr>
    <a:masterClrMapping/>
  </p:clrMapOvr>
  <p:transition advClick="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Grp="1" noChangeArrowheads="1"/>
          </p:cNvSpPr>
          <p:nvPr>
            <p:ph idx="1"/>
          </p:nvPr>
        </p:nvSpPr>
        <p:spPr>
          <a:xfrm>
            <a:off x="457200" y="1539875"/>
            <a:ext cx="8229600" cy="4138613"/>
          </a:xfrm>
        </p:spPr>
        <p:txBody>
          <a:bodyPr/>
          <a:lstStyle/>
          <a:p>
            <a:pPr eaLnBrk="1" hangingPunct="1">
              <a:lnSpc>
                <a:spcPct val="90000"/>
              </a:lnSpc>
            </a:pPr>
            <a:r>
              <a:rPr lang="en-US" sz="2800" smtClean="0">
                <a:cs typeface="Arial" pitchFamily="34" charset="0"/>
              </a:rPr>
              <a:t>1500 species worldwide, at least 60 have been reported from Florida</a:t>
            </a:r>
          </a:p>
          <a:p>
            <a:pPr eaLnBrk="1" hangingPunct="1">
              <a:lnSpc>
                <a:spcPct val="90000"/>
              </a:lnSpc>
            </a:pPr>
            <a:r>
              <a:rPr lang="en-US" sz="2800" smtClean="0">
                <a:cs typeface="Arial" pitchFamily="34" charset="0"/>
              </a:rPr>
              <a:t>Small in size and resemble tiny moths</a:t>
            </a:r>
            <a:endParaRPr lang="en-US" sz="2400" smtClean="0">
              <a:cs typeface="Arial" pitchFamily="34" charset="0"/>
            </a:endParaRPr>
          </a:p>
        </p:txBody>
      </p:sp>
      <p:sp>
        <p:nvSpPr>
          <p:cNvPr id="11267" name="Rectangle 2"/>
          <p:cNvSpPr>
            <a:spLocks noGrp="1" noChangeArrowheads="1"/>
          </p:cNvSpPr>
          <p:nvPr>
            <p:ph type="title"/>
          </p:nvPr>
        </p:nvSpPr>
        <p:spPr/>
        <p:txBody>
          <a:bodyPr/>
          <a:lstStyle/>
          <a:p>
            <a:pPr eaLnBrk="1" hangingPunct="1"/>
            <a:r>
              <a:rPr lang="en-US" smtClean="0">
                <a:cs typeface="Arial" pitchFamily="34" charset="0"/>
              </a:rPr>
              <a:t>Overview of Whiteflies</a:t>
            </a:r>
          </a:p>
        </p:txBody>
      </p:sp>
      <p:pic>
        <p:nvPicPr>
          <p:cNvPr id="14" name="Picture 13" descr="bemesia adult.jpg"/>
          <p:cNvPicPr>
            <a:picLocks noChangeAspect="1"/>
          </p:cNvPicPr>
          <p:nvPr/>
        </p:nvPicPr>
        <p:blipFill>
          <a:blip r:embed="rId3" cstate="print"/>
          <a:stretch>
            <a:fillRect/>
          </a:stretch>
        </p:blipFill>
        <p:spPr>
          <a:xfrm>
            <a:off x="5206030" y="3212493"/>
            <a:ext cx="3707305" cy="2377440"/>
          </a:xfrm>
          <a:prstGeom prst="roundRect">
            <a:avLst/>
          </a:prstGeom>
          <a:ln>
            <a:solidFill>
              <a:schemeClr val="tx1"/>
            </a:solidFill>
          </a:ln>
        </p:spPr>
      </p:pic>
      <p:sp>
        <p:nvSpPr>
          <p:cNvPr id="11269" name="Text Box 13"/>
          <p:cNvSpPr txBox="1">
            <a:spLocks noChangeArrowheads="1"/>
          </p:cNvSpPr>
          <p:nvPr/>
        </p:nvSpPr>
        <p:spPr bwMode="auto">
          <a:xfrm>
            <a:off x="180975" y="6170613"/>
            <a:ext cx="3941763" cy="368300"/>
          </a:xfrm>
          <a:prstGeom prst="rect">
            <a:avLst/>
          </a:prstGeom>
          <a:noFill/>
          <a:ln w="9525">
            <a:noFill/>
            <a:miter lim="800000"/>
            <a:headEnd/>
            <a:tailEnd/>
          </a:ln>
        </p:spPr>
        <p:txBody>
          <a:bodyPr wrap="none">
            <a:spAutoFit/>
          </a:bodyPr>
          <a:lstStyle/>
          <a:p>
            <a:r>
              <a:rPr lang="en-US" sz="900" b="1">
                <a:solidFill>
                  <a:schemeClr val="bg1"/>
                </a:solidFill>
              </a:rPr>
              <a:t>Image credits:</a:t>
            </a:r>
          </a:p>
          <a:p>
            <a:r>
              <a:rPr lang="en-US" sz="900">
                <a:solidFill>
                  <a:schemeClr val="bg1"/>
                </a:solidFill>
              </a:rPr>
              <a:t>David Cappaert, Michigan State University, </a:t>
            </a:r>
            <a:r>
              <a:rPr lang="en-US" sz="900">
                <a:solidFill>
                  <a:schemeClr val="bg1"/>
                </a:solidFill>
                <a:hlinkClick r:id="rId4"/>
              </a:rPr>
              <a:t>www.bugwood.org</a:t>
            </a:r>
            <a:r>
              <a:rPr lang="en-US" sz="900">
                <a:solidFill>
                  <a:schemeClr val="bg1"/>
                </a:solidFill>
              </a:rPr>
              <a:t>, #5351016</a:t>
            </a:r>
          </a:p>
        </p:txBody>
      </p:sp>
      <p:sp>
        <p:nvSpPr>
          <p:cNvPr id="8" name="Rectangle 4"/>
          <p:cNvSpPr txBox="1">
            <a:spLocks noChangeArrowheads="1"/>
          </p:cNvSpPr>
          <p:nvPr/>
        </p:nvSpPr>
        <p:spPr>
          <a:xfrm>
            <a:off x="457200" y="2835275"/>
            <a:ext cx="4392613" cy="3108325"/>
          </a:xfrm>
          <a:prstGeom prst="rect">
            <a:avLst/>
          </a:prstGeom>
        </p:spPr>
        <p:txBody>
          <a:bodyPr/>
          <a:lstStyle/>
          <a:p>
            <a:pPr marL="742950" lvl="1" indent="-285750" fontAlgn="auto">
              <a:lnSpc>
                <a:spcPct val="90000"/>
              </a:lnSpc>
              <a:spcBef>
                <a:spcPct val="20000"/>
              </a:spcBef>
              <a:spcAft>
                <a:spcPts val="0"/>
              </a:spcAft>
              <a:buFont typeface="Arial" pitchFamily="34" charset="0"/>
              <a:buChar char="–"/>
              <a:defRPr/>
            </a:pPr>
            <a:r>
              <a:rPr lang="en-US" dirty="0">
                <a:solidFill>
                  <a:schemeClr val="bg1"/>
                </a:solidFill>
                <a:latin typeface="+mn-lt"/>
                <a:cs typeface="Arial" charset="0"/>
              </a:rPr>
              <a:t>2 pairs of </a:t>
            </a:r>
            <a:r>
              <a:rPr lang="en-US">
                <a:solidFill>
                  <a:schemeClr val="bg1"/>
                </a:solidFill>
                <a:latin typeface="+mn-lt"/>
                <a:cs typeface="Arial" charset="0"/>
              </a:rPr>
              <a:t>wings </a:t>
            </a:r>
            <a:r>
              <a:rPr lang="en-US">
                <a:solidFill>
                  <a:schemeClr val="bg1"/>
                </a:solidFill>
                <a:latin typeface="+mn-lt"/>
                <a:cs typeface="+mn-cs"/>
              </a:rPr>
              <a:t>which </a:t>
            </a:r>
            <a:r>
              <a:rPr lang="en-US" dirty="0">
                <a:solidFill>
                  <a:schemeClr val="bg1"/>
                </a:solidFill>
                <a:latin typeface="+mn-lt"/>
                <a:cs typeface="+mn-cs"/>
              </a:rPr>
              <a:t>are covered by a white dust or waxy powder</a:t>
            </a:r>
          </a:p>
          <a:p>
            <a:pPr marL="342900" indent="-342900" fontAlgn="auto">
              <a:lnSpc>
                <a:spcPct val="90000"/>
              </a:lnSpc>
              <a:spcBef>
                <a:spcPct val="20000"/>
              </a:spcBef>
              <a:spcAft>
                <a:spcPts val="0"/>
              </a:spcAft>
              <a:buFont typeface="Arial" pitchFamily="34" charset="0"/>
              <a:buChar char="•"/>
              <a:defRPr/>
            </a:pPr>
            <a:r>
              <a:rPr lang="en-US" sz="2800" dirty="0">
                <a:solidFill>
                  <a:schemeClr val="bg1"/>
                </a:solidFill>
                <a:latin typeface="+mn-lt"/>
                <a:cs typeface="Arial" charset="0"/>
              </a:rPr>
              <a:t>Feed on plant juices with a piercing, sucking mouthpart</a:t>
            </a:r>
          </a:p>
          <a:p>
            <a:pPr marL="742950" lvl="1" indent="-285750" fontAlgn="auto">
              <a:lnSpc>
                <a:spcPct val="90000"/>
              </a:lnSpc>
              <a:spcBef>
                <a:spcPct val="20000"/>
              </a:spcBef>
              <a:spcAft>
                <a:spcPts val="0"/>
              </a:spcAft>
              <a:buFont typeface="Arial" pitchFamily="34" charset="0"/>
              <a:buChar char="–"/>
              <a:defRPr/>
            </a:pPr>
            <a:r>
              <a:rPr lang="en-US">
                <a:solidFill>
                  <a:schemeClr val="bg1"/>
                </a:solidFill>
                <a:latin typeface="+mn-lt"/>
                <a:cs typeface="Arial" charset="0"/>
              </a:rPr>
              <a:t>Can be a vector of plant diseases</a:t>
            </a:r>
            <a:endParaRPr lang="en-US" dirty="0">
              <a:solidFill>
                <a:schemeClr val="bg1"/>
              </a:solidFill>
              <a:latin typeface="+mn-lt"/>
              <a:cs typeface="Arial" charset="0"/>
            </a:endParaRPr>
          </a:p>
        </p:txBody>
      </p:sp>
    </p:spTree>
  </p:cSld>
  <p:clrMapOvr>
    <a:masterClrMapping/>
  </p:clrMapOvr>
  <p:transition advClick="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723900" y="1905000"/>
            <a:ext cx="7772400" cy="2476500"/>
          </a:xfrm>
        </p:spPr>
        <p:txBody>
          <a:bodyPr/>
          <a:lstStyle/>
          <a:p>
            <a:pPr eaLnBrk="1" hangingPunct="1"/>
            <a:r>
              <a:rPr lang="en-US" sz="6000" smtClean="0">
                <a:cs typeface="Arial" pitchFamily="34" charset="0"/>
              </a:rPr>
              <a:t>Rugose Spiraling Whitefly</a:t>
            </a:r>
            <a:r>
              <a:rPr lang="en-US" sz="6000" i="1" smtClean="0">
                <a:cs typeface="Arial" pitchFamily="34" charset="0"/>
              </a:rPr>
              <a:t/>
            </a:r>
            <a:br>
              <a:rPr lang="en-US" sz="6000" i="1" smtClean="0">
                <a:cs typeface="Arial" pitchFamily="34" charset="0"/>
              </a:rPr>
            </a:br>
            <a:endParaRPr lang="en-US" sz="6000" smtClean="0"/>
          </a:p>
        </p:txBody>
      </p:sp>
    </p:spTree>
  </p:cSld>
  <p:clrMapOvr>
    <a:masterClrMapping/>
  </p:clrMapOvr>
  <p:transition advClick="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6"/>
          <p:cNvSpPr>
            <a:spLocks noGrp="1"/>
          </p:cNvSpPr>
          <p:nvPr>
            <p:ph type="title"/>
          </p:nvPr>
        </p:nvSpPr>
        <p:spPr>
          <a:xfrm>
            <a:off x="457200" y="0"/>
            <a:ext cx="8229600" cy="1417638"/>
          </a:xfrm>
        </p:spPr>
        <p:txBody>
          <a:bodyPr/>
          <a:lstStyle/>
          <a:p>
            <a:pPr eaLnBrk="1" hangingPunct="1"/>
            <a:r>
              <a:rPr lang="en-US" sz="4000" smtClean="0"/>
              <a:t>Rugose Spiraling Whitefly  </a:t>
            </a:r>
            <a:br>
              <a:rPr lang="en-US" sz="4000" smtClean="0"/>
            </a:br>
            <a:r>
              <a:rPr lang="en-US" sz="2800" i="1" smtClean="0"/>
              <a:t>Aleurodicus rugioperculatus</a:t>
            </a:r>
            <a:r>
              <a:rPr lang="en-US" sz="2800" smtClean="0"/>
              <a:t> </a:t>
            </a:r>
          </a:p>
        </p:txBody>
      </p:sp>
      <p:sp>
        <p:nvSpPr>
          <p:cNvPr id="39939" name="Content Placeholder 5"/>
          <p:cNvSpPr>
            <a:spLocks noGrp="1"/>
          </p:cNvSpPr>
          <p:nvPr>
            <p:ph idx="1"/>
          </p:nvPr>
        </p:nvSpPr>
        <p:spPr/>
        <p:txBody>
          <a:bodyPr/>
          <a:lstStyle/>
          <a:p>
            <a:pPr eaLnBrk="1" hangingPunct="1"/>
            <a:r>
              <a:rPr lang="en-US" smtClean="0"/>
              <a:t>Native to Central America</a:t>
            </a:r>
          </a:p>
          <a:p>
            <a:pPr eaLnBrk="1" hangingPunct="1"/>
            <a:r>
              <a:rPr lang="en-US" smtClean="0"/>
              <a:t>Detected in Florida in 2009 in Miami-Dade County</a:t>
            </a:r>
          </a:p>
          <a:p>
            <a:pPr lvl="1" eaLnBrk="1" hangingPunct="1"/>
            <a:r>
              <a:rPr lang="en-US" smtClean="0"/>
              <a:t>Expanded to include Broward, Monroe, Indian River, and Polk Counties</a:t>
            </a:r>
          </a:p>
          <a:p>
            <a:pPr eaLnBrk="1" hangingPunct="1"/>
            <a:r>
              <a:rPr lang="en-US" smtClean="0"/>
              <a:t>Has also been referred to as the gumbo limbo spiraling whitefly.</a:t>
            </a:r>
          </a:p>
          <a:p>
            <a:pPr eaLnBrk="1" hangingPunct="1"/>
            <a:endParaRPr lang="en-US" smtClean="0"/>
          </a:p>
        </p:txBody>
      </p:sp>
    </p:spTree>
  </p:cSld>
  <p:clrMapOvr>
    <a:masterClrMapping/>
  </p:clrMapOvr>
  <p:transition advClick="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mtClean="0"/>
              <a:t>Distribution Map for</a:t>
            </a:r>
            <a:br>
              <a:rPr lang="en-US" smtClean="0"/>
            </a:br>
            <a:r>
              <a:rPr lang="en-US" smtClean="0"/>
              <a:t> Rugose Spiraling Whitefly </a:t>
            </a:r>
            <a:endParaRPr lang="en-US"/>
          </a:p>
        </p:txBody>
      </p:sp>
      <p:pic>
        <p:nvPicPr>
          <p:cNvPr id="40963" name="Picture 2" descr="rugose distribution.tif"/>
          <p:cNvPicPr>
            <a:picLocks noChangeAspect="1"/>
          </p:cNvPicPr>
          <p:nvPr/>
        </p:nvPicPr>
        <p:blipFill>
          <a:blip r:embed="rId3" cstate="print"/>
          <a:srcRect/>
          <a:stretch>
            <a:fillRect/>
          </a:stretch>
        </p:blipFill>
        <p:spPr bwMode="auto">
          <a:xfrm>
            <a:off x="2278063" y="1490663"/>
            <a:ext cx="4578350" cy="4389437"/>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368300" y="90488"/>
            <a:ext cx="8418513" cy="1725612"/>
          </a:xfrm>
        </p:spPr>
        <p:txBody>
          <a:bodyPr/>
          <a:lstStyle/>
          <a:p>
            <a:pPr eaLnBrk="1" hangingPunct="1"/>
            <a:r>
              <a:rPr lang="en-US" sz="4000" smtClean="0"/>
              <a:t>Rugose Spiraling Whitefly  </a:t>
            </a:r>
            <a:br>
              <a:rPr lang="en-US" sz="4000" smtClean="0"/>
            </a:br>
            <a:r>
              <a:rPr lang="en-US" sz="2800" i="1" smtClean="0"/>
              <a:t>Aleurodicus rugioperculatus</a:t>
            </a:r>
            <a:r>
              <a:rPr lang="en-US" sz="2800" smtClean="0"/>
              <a:t> </a:t>
            </a:r>
            <a:endParaRPr lang="en-US" sz="2800" b="1" smtClean="0">
              <a:latin typeface="Arial" pitchFamily="34" charset="0"/>
              <a:cs typeface="Arial" pitchFamily="34" charset="0"/>
            </a:endParaRPr>
          </a:p>
        </p:txBody>
      </p:sp>
      <p:pic>
        <p:nvPicPr>
          <p:cNvPr id="10" name="Content Placeholder 3" descr="DSCN6327.JPG"/>
          <p:cNvPicPr>
            <a:picLocks noChangeAspect="1"/>
          </p:cNvPicPr>
          <p:nvPr/>
        </p:nvPicPr>
        <p:blipFill>
          <a:blip r:embed="rId3" cstate="print"/>
          <a:stretch>
            <a:fillRect/>
          </a:stretch>
        </p:blipFill>
        <p:spPr bwMode="auto">
          <a:xfrm>
            <a:off x="1828800" y="1704975"/>
            <a:ext cx="5486400" cy="4114800"/>
          </a:xfrm>
          <a:prstGeom prst="roundRect">
            <a:avLst/>
          </a:prstGeom>
          <a:ln>
            <a:solidFill>
              <a:schemeClr val="tx1"/>
            </a:solidFill>
          </a:ln>
        </p:spPr>
      </p:pic>
      <p:cxnSp>
        <p:nvCxnSpPr>
          <p:cNvPr id="12" name="Straight Arrow Connector 11"/>
          <p:cNvCxnSpPr/>
          <p:nvPr/>
        </p:nvCxnSpPr>
        <p:spPr bwMode="auto">
          <a:xfrm flipH="1">
            <a:off x="5337175" y="1906588"/>
            <a:ext cx="1112838" cy="83502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bwMode="auto">
          <a:xfrm flipH="1">
            <a:off x="6154738" y="2314575"/>
            <a:ext cx="1111250" cy="835025"/>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41990" name="Rectangle 16"/>
          <p:cNvSpPr>
            <a:spLocks noChangeArrowheads="1"/>
          </p:cNvSpPr>
          <p:nvPr/>
        </p:nvSpPr>
        <p:spPr bwMode="auto">
          <a:xfrm>
            <a:off x="415925" y="6165850"/>
            <a:ext cx="4249738" cy="508000"/>
          </a:xfrm>
          <a:prstGeom prst="rect">
            <a:avLst/>
          </a:prstGeom>
          <a:noFill/>
          <a:ln w="9525">
            <a:noFill/>
            <a:miter lim="800000"/>
            <a:headEnd/>
            <a:tailEnd/>
          </a:ln>
        </p:spPr>
        <p:txBody>
          <a:bodyPr>
            <a:spAutoFit/>
          </a:bodyPr>
          <a:lstStyle/>
          <a:p>
            <a:r>
              <a:rPr lang="en-US" sz="900">
                <a:solidFill>
                  <a:schemeClr val="bg1"/>
                </a:solidFill>
              </a:rPr>
              <a:t>Image credits: </a:t>
            </a:r>
          </a:p>
          <a:p>
            <a:r>
              <a:rPr lang="en-US" sz="900">
                <a:solidFill>
                  <a:schemeClr val="bg1"/>
                </a:solidFill>
              </a:rPr>
              <a:t>H. Glenn, UF/IFAS, Tropical Research and Education Center</a:t>
            </a:r>
          </a:p>
          <a:p>
            <a:endParaRPr lang="en-US" sz="900">
              <a:solidFill>
                <a:schemeClr val="bg1"/>
              </a:solidFill>
            </a:endParaRPr>
          </a:p>
        </p:txBody>
      </p:sp>
      <p:sp>
        <p:nvSpPr>
          <p:cNvPr id="41991" name="TextBox 8"/>
          <p:cNvSpPr txBox="1">
            <a:spLocks noChangeArrowheads="1"/>
          </p:cNvSpPr>
          <p:nvPr/>
        </p:nvSpPr>
        <p:spPr bwMode="auto">
          <a:xfrm>
            <a:off x="7570788" y="5513388"/>
            <a:ext cx="1573212" cy="369887"/>
          </a:xfrm>
          <a:prstGeom prst="rect">
            <a:avLst/>
          </a:prstGeom>
          <a:noFill/>
          <a:ln w="9525">
            <a:noFill/>
            <a:miter lim="800000"/>
            <a:headEnd/>
            <a:tailEnd/>
          </a:ln>
        </p:spPr>
        <p:txBody>
          <a:bodyPr>
            <a:spAutoFit/>
          </a:bodyPr>
          <a:lstStyle/>
          <a:p>
            <a:pPr algn="ctr"/>
            <a:r>
              <a:rPr lang="en-US" sz="1800">
                <a:solidFill>
                  <a:schemeClr val="bg1"/>
                </a:solidFill>
              </a:rPr>
              <a:t>Adult</a:t>
            </a:r>
          </a:p>
        </p:txBody>
      </p:sp>
    </p:spTree>
  </p:cSld>
  <p:clrMapOvr>
    <a:masterClrMapping/>
  </p:clrMapOvr>
  <p:transition advClick="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401638" y="123825"/>
            <a:ext cx="8351837" cy="1727200"/>
          </a:xfrm>
        </p:spPr>
        <p:txBody>
          <a:bodyPr/>
          <a:lstStyle/>
          <a:p>
            <a:pPr eaLnBrk="1" hangingPunct="1"/>
            <a:r>
              <a:rPr lang="en-US" sz="4000" smtClean="0"/>
              <a:t>Rugose Spiraling Whitefly  </a:t>
            </a:r>
            <a:br>
              <a:rPr lang="en-US" sz="4000" smtClean="0"/>
            </a:br>
            <a:r>
              <a:rPr lang="en-US" sz="2800" i="1" smtClean="0"/>
              <a:t>Aleurodicus rugioperculatus</a:t>
            </a:r>
            <a:r>
              <a:rPr lang="en-US" sz="2800" smtClean="0"/>
              <a:t> </a:t>
            </a:r>
            <a:endParaRPr lang="en-US" sz="2800" b="1" smtClean="0">
              <a:latin typeface="Arial" pitchFamily="34" charset="0"/>
              <a:cs typeface="Arial" pitchFamily="34" charset="0"/>
            </a:endParaRPr>
          </a:p>
        </p:txBody>
      </p:sp>
      <p:pic>
        <p:nvPicPr>
          <p:cNvPr id="4" name="Picture 3" descr="DSCN6543.JPG"/>
          <p:cNvPicPr>
            <a:picLocks noChangeAspect="1"/>
          </p:cNvPicPr>
          <p:nvPr/>
        </p:nvPicPr>
        <p:blipFill>
          <a:blip r:embed="rId3" cstate="print"/>
          <a:stretch>
            <a:fillRect/>
          </a:stretch>
        </p:blipFill>
        <p:spPr>
          <a:xfrm>
            <a:off x="4720686" y="2051587"/>
            <a:ext cx="4267200" cy="3200400"/>
          </a:xfrm>
          <a:prstGeom prst="roundRect">
            <a:avLst/>
          </a:prstGeom>
          <a:ln>
            <a:solidFill>
              <a:schemeClr val="tx1"/>
            </a:solidFill>
          </a:ln>
        </p:spPr>
      </p:pic>
      <p:sp>
        <p:nvSpPr>
          <p:cNvPr id="43012" name="Rectangle 16"/>
          <p:cNvSpPr>
            <a:spLocks noChangeArrowheads="1"/>
          </p:cNvSpPr>
          <p:nvPr/>
        </p:nvSpPr>
        <p:spPr bwMode="auto">
          <a:xfrm>
            <a:off x="415925" y="6165850"/>
            <a:ext cx="5216525" cy="369888"/>
          </a:xfrm>
          <a:prstGeom prst="rect">
            <a:avLst/>
          </a:prstGeom>
          <a:noFill/>
          <a:ln w="9525">
            <a:noFill/>
            <a:miter lim="800000"/>
            <a:headEnd/>
            <a:tailEnd/>
          </a:ln>
        </p:spPr>
        <p:txBody>
          <a:bodyPr>
            <a:spAutoFit/>
          </a:bodyPr>
          <a:lstStyle/>
          <a:p>
            <a:r>
              <a:rPr lang="en-US" sz="900">
                <a:solidFill>
                  <a:schemeClr val="bg1"/>
                </a:solidFill>
              </a:rPr>
              <a:t>Image credits: </a:t>
            </a:r>
          </a:p>
          <a:p>
            <a:r>
              <a:rPr lang="en-US" sz="900">
                <a:solidFill>
                  <a:schemeClr val="bg1"/>
                </a:solidFill>
              </a:rPr>
              <a:t>H. Glenn, UF/IFAS, Tropical Research and Education Center</a:t>
            </a:r>
          </a:p>
        </p:txBody>
      </p:sp>
      <p:grpSp>
        <p:nvGrpSpPr>
          <p:cNvPr id="43013" name="Group 13"/>
          <p:cNvGrpSpPr>
            <a:grpSpLocks noChangeAspect="1"/>
          </p:cNvGrpSpPr>
          <p:nvPr/>
        </p:nvGrpSpPr>
        <p:grpSpPr bwMode="auto">
          <a:xfrm>
            <a:off x="146050" y="2066925"/>
            <a:ext cx="4267200" cy="3200400"/>
            <a:chOff x="4550610" y="1988446"/>
            <a:chExt cx="1799285" cy="1349464"/>
          </a:xfrm>
        </p:grpSpPr>
        <p:pic>
          <p:nvPicPr>
            <p:cNvPr id="11" name="Picture 10" descr="DSCN0241.JPG"/>
            <p:cNvPicPr>
              <a:picLocks noChangeAspect="1"/>
            </p:cNvPicPr>
            <p:nvPr/>
          </p:nvPicPr>
          <p:blipFill>
            <a:blip r:embed="rId4" cstate="screen"/>
            <a:stretch>
              <a:fillRect/>
            </a:stretch>
          </p:blipFill>
          <p:spPr>
            <a:xfrm>
              <a:off x="4550610" y="1988446"/>
              <a:ext cx="1799285" cy="1349464"/>
            </a:xfrm>
            <a:prstGeom prst="roundRect">
              <a:avLst/>
            </a:prstGeom>
            <a:ln>
              <a:solidFill>
                <a:schemeClr val="tx1"/>
              </a:solidFill>
            </a:ln>
          </p:spPr>
        </p:pic>
        <p:cxnSp>
          <p:nvCxnSpPr>
            <p:cNvPr id="17" name="Straight Arrow Connector 16"/>
            <p:cNvCxnSpPr/>
            <p:nvPr/>
          </p:nvCxnSpPr>
          <p:spPr>
            <a:xfrm flipH="1">
              <a:off x="5009803" y="2621677"/>
              <a:ext cx="194119" cy="147933"/>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cxnSp>
        <p:nvCxnSpPr>
          <p:cNvPr id="20" name="Straight Arrow Connector 19"/>
          <p:cNvCxnSpPr/>
          <p:nvPr/>
        </p:nvCxnSpPr>
        <p:spPr>
          <a:xfrm flipH="1">
            <a:off x="3884613" y="3352800"/>
            <a:ext cx="460375" cy="350838"/>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43015" name="TextBox 9"/>
          <p:cNvSpPr txBox="1">
            <a:spLocks noChangeArrowheads="1"/>
          </p:cNvSpPr>
          <p:nvPr/>
        </p:nvSpPr>
        <p:spPr bwMode="auto">
          <a:xfrm>
            <a:off x="7570788" y="5513388"/>
            <a:ext cx="1573212" cy="369887"/>
          </a:xfrm>
          <a:prstGeom prst="rect">
            <a:avLst/>
          </a:prstGeom>
          <a:noFill/>
          <a:ln w="9525">
            <a:noFill/>
            <a:miter lim="800000"/>
            <a:headEnd/>
            <a:tailEnd/>
          </a:ln>
        </p:spPr>
        <p:txBody>
          <a:bodyPr>
            <a:spAutoFit/>
          </a:bodyPr>
          <a:lstStyle/>
          <a:p>
            <a:pPr algn="ctr"/>
            <a:r>
              <a:rPr lang="en-US" sz="1800">
                <a:solidFill>
                  <a:schemeClr val="bg1"/>
                </a:solidFill>
              </a:rPr>
              <a:t>Eggs </a:t>
            </a:r>
          </a:p>
        </p:txBody>
      </p:sp>
    </p:spTree>
  </p:cSld>
  <p:clrMapOvr>
    <a:masterClrMapping/>
  </p:clrMapOvr>
  <p:transition advClick="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346075" y="112713"/>
            <a:ext cx="8462963" cy="1727200"/>
          </a:xfrm>
        </p:spPr>
        <p:txBody>
          <a:bodyPr/>
          <a:lstStyle/>
          <a:p>
            <a:pPr eaLnBrk="1" hangingPunct="1"/>
            <a:r>
              <a:rPr lang="en-US" sz="4000" smtClean="0"/>
              <a:t>Rugose Spiraling Whitefly </a:t>
            </a:r>
            <a:br>
              <a:rPr lang="en-US" sz="4000" smtClean="0"/>
            </a:br>
            <a:r>
              <a:rPr lang="en-US" sz="2800" i="1" smtClean="0"/>
              <a:t>Aleurodicus rugioperculatus</a:t>
            </a:r>
            <a:r>
              <a:rPr lang="en-US" sz="2800" smtClean="0"/>
              <a:t> </a:t>
            </a:r>
            <a:endParaRPr lang="en-US" sz="2800" b="1" smtClean="0">
              <a:latin typeface="Arial" pitchFamily="34" charset="0"/>
              <a:cs typeface="Arial" pitchFamily="34" charset="0"/>
            </a:endParaRPr>
          </a:p>
        </p:txBody>
      </p:sp>
      <p:pic>
        <p:nvPicPr>
          <p:cNvPr id="6" name="Picture 5" descr="DSCN6656.JPG"/>
          <p:cNvPicPr>
            <a:picLocks noChangeAspect="1"/>
          </p:cNvPicPr>
          <p:nvPr/>
        </p:nvPicPr>
        <p:blipFill>
          <a:blip r:embed="rId3" cstate="print"/>
          <a:stretch>
            <a:fillRect/>
          </a:stretch>
        </p:blipFill>
        <p:spPr>
          <a:xfrm rot="10800000">
            <a:off x="4470474" y="1735718"/>
            <a:ext cx="4494503" cy="3383280"/>
          </a:xfrm>
          <a:prstGeom prst="roundRect">
            <a:avLst/>
          </a:prstGeom>
          <a:ln>
            <a:solidFill>
              <a:schemeClr val="tx1"/>
            </a:solidFill>
          </a:ln>
        </p:spPr>
      </p:pic>
      <p:sp>
        <p:nvSpPr>
          <p:cNvPr id="44036" name="Rectangle 16"/>
          <p:cNvSpPr>
            <a:spLocks noChangeArrowheads="1"/>
          </p:cNvSpPr>
          <p:nvPr/>
        </p:nvSpPr>
        <p:spPr bwMode="auto">
          <a:xfrm>
            <a:off x="415925" y="6165850"/>
            <a:ext cx="5381625" cy="508000"/>
          </a:xfrm>
          <a:prstGeom prst="rect">
            <a:avLst/>
          </a:prstGeom>
          <a:noFill/>
          <a:ln w="9525">
            <a:noFill/>
            <a:miter lim="800000"/>
            <a:headEnd/>
            <a:tailEnd/>
          </a:ln>
        </p:spPr>
        <p:txBody>
          <a:bodyPr>
            <a:spAutoFit/>
          </a:bodyPr>
          <a:lstStyle/>
          <a:p>
            <a:r>
              <a:rPr lang="en-US" sz="900">
                <a:solidFill>
                  <a:schemeClr val="bg1"/>
                </a:solidFill>
              </a:rPr>
              <a:t>Image credits:</a:t>
            </a:r>
          </a:p>
          <a:p>
            <a:r>
              <a:rPr lang="en-US" sz="900">
                <a:solidFill>
                  <a:schemeClr val="bg1"/>
                </a:solidFill>
              </a:rPr>
              <a:t>H. Glenn, UF/IFAS, Tropical Research and Education Center</a:t>
            </a:r>
          </a:p>
          <a:p>
            <a:endParaRPr lang="en-US" sz="900">
              <a:solidFill>
                <a:schemeClr val="bg1"/>
              </a:solidFill>
            </a:endParaRPr>
          </a:p>
        </p:txBody>
      </p:sp>
      <p:pic>
        <p:nvPicPr>
          <p:cNvPr id="16" name="Picture 15" descr="emerging adult.JPG"/>
          <p:cNvPicPr>
            <a:picLocks noChangeAspect="1"/>
          </p:cNvPicPr>
          <p:nvPr/>
        </p:nvPicPr>
        <p:blipFill>
          <a:blip r:embed="rId4" cstate="screen"/>
          <a:srcRect l="11912" r="14151" b="10683"/>
          <a:stretch>
            <a:fillRect/>
          </a:stretch>
        </p:blipFill>
        <p:spPr>
          <a:xfrm>
            <a:off x="346265" y="1729618"/>
            <a:ext cx="3734225" cy="3383280"/>
          </a:xfrm>
          <a:prstGeom prst="roundRect">
            <a:avLst/>
          </a:prstGeom>
          <a:ln>
            <a:solidFill>
              <a:schemeClr val="tx1"/>
            </a:solidFill>
          </a:ln>
        </p:spPr>
      </p:pic>
      <p:sp>
        <p:nvSpPr>
          <p:cNvPr id="44038" name="TextBox 17"/>
          <p:cNvSpPr txBox="1">
            <a:spLocks noChangeArrowheads="1"/>
          </p:cNvSpPr>
          <p:nvPr/>
        </p:nvSpPr>
        <p:spPr bwMode="auto">
          <a:xfrm>
            <a:off x="6129338" y="5159375"/>
            <a:ext cx="1031875" cy="368300"/>
          </a:xfrm>
          <a:prstGeom prst="rect">
            <a:avLst/>
          </a:prstGeom>
          <a:noFill/>
          <a:ln w="9525">
            <a:noFill/>
            <a:miter lim="800000"/>
            <a:headEnd/>
            <a:tailEnd/>
          </a:ln>
        </p:spPr>
        <p:txBody>
          <a:bodyPr wrap="none">
            <a:spAutoFit/>
          </a:bodyPr>
          <a:lstStyle/>
          <a:p>
            <a:r>
              <a:rPr lang="en-US" sz="1800">
                <a:solidFill>
                  <a:schemeClr val="bg1"/>
                </a:solidFill>
              </a:rPr>
              <a:t>Nymphs</a:t>
            </a:r>
          </a:p>
        </p:txBody>
      </p:sp>
      <p:sp>
        <p:nvSpPr>
          <p:cNvPr id="44039" name="TextBox 18"/>
          <p:cNvSpPr txBox="1">
            <a:spLocks noChangeArrowheads="1"/>
          </p:cNvSpPr>
          <p:nvPr/>
        </p:nvSpPr>
        <p:spPr bwMode="auto">
          <a:xfrm>
            <a:off x="1401763" y="5138738"/>
            <a:ext cx="1735137" cy="369887"/>
          </a:xfrm>
          <a:prstGeom prst="rect">
            <a:avLst/>
          </a:prstGeom>
          <a:noFill/>
          <a:ln w="9525">
            <a:noFill/>
            <a:miter lim="800000"/>
            <a:headEnd/>
            <a:tailEnd/>
          </a:ln>
        </p:spPr>
        <p:txBody>
          <a:bodyPr wrap="none">
            <a:spAutoFit/>
          </a:bodyPr>
          <a:lstStyle/>
          <a:p>
            <a:r>
              <a:rPr lang="en-US" sz="1800">
                <a:solidFill>
                  <a:schemeClr val="bg1"/>
                </a:solidFill>
              </a:rPr>
              <a:t>Emerging adult</a:t>
            </a:r>
          </a:p>
        </p:txBody>
      </p:sp>
    </p:spTree>
  </p:cSld>
  <p:clrMapOvr>
    <a:masterClrMapping/>
  </p:clrMapOvr>
  <p:transition advClick="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457200" y="4763"/>
            <a:ext cx="8229600" cy="1143000"/>
          </a:xfrm>
        </p:spPr>
        <p:txBody>
          <a:bodyPr/>
          <a:lstStyle/>
          <a:p>
            <a:pPr eaLnBrk="1" hangingPunct="1"/>
            <a:r>
              <a:rPr lang="en-US" sz="4000" smtClean="0"/>
              <a:t>Rugose Spiraling Whitefly </a:t>
            </a:r>
            <a:br>
              <a:rPr lang="en-US" sz="4000" smtClean="0"/>
            </a:br>
            <a:r>
              <a:rPr lang="en-US" sz="2800" i="1" smtClean="0"/>
              <a:t>Aleurodicus rugioperculatus</a:t>
            </a:r>
            <a:r>
              <a:rPr lang="en-US" sz="2800" smtClean="0"/>
              <a:t> </a:t>
            </a:r>
          </a:p>
        </p:txBody>
      </p:sp>
      <p:sp>
        <p:nvSpPr>
          <p:cNvPr id="45059" name="TextBox 20"/>
          <p:cNvSpPr txBox="1">
            <a:spLocks noChangeArrowheads="1"/>
          </p:cNvSpPr>
          <p:nvPr/>
        </p:nvSpPr>
        <p:spPr bwMode="auto">
          <a:xfrm>
            <a:off x="7835900" y="3460750"/>
            <a:ext cx="815975" cy="584200"/>
          </a:xfrm>
          <a:prstGeom prst="rect">
            <a:avLst/>
          </a:prstGeom>
          <a:noFill/>
          <a:ln w="9525">
            <a:noFill/>
            <a:miter lim="800000"/>
            <a:headEnd/>
            <a:tailEnd/>
          </a:ln>
        </p:spPr>
        <p:txBody>
          <a:bodyPr wrap="none">
            <a:spAutoFit/>
          </a:bodyPr>
          <a:lstStyle/>
          <a:p>
            <a:pPr algn="ctr"/>
            <a:r>
              <a:rPr lang="en-US" sz="1800">
                <a:solidFill>
                  <a:schemeClr val="bg1"/>
                </a:solidFill>
              </a:rPr>
              <a:t>Eggs</a:t>
            </a:r>
          </a:p>
          <a:p>
            <a:pPr algn="ctr"/>
            <a:r>
              <a:rPr lang="en-US" sz="1400">
                <a:solidFill>
                  <a:schemeClr val="bg1"/>
                </a:solidFill>
              </a:rPr>
              <a:t>~8 days</a:t>
            </a:r>
          </a:p>
        </p:txBody>
      </p:sp>
      <p:sp>
        <p:nvSpPr>
          <p:cNvPr id="45060" name="TextBox 23"/>
          <p:cNvSpPr txBox="1">
            <a:spLocks noChangeArrowheads="1"/>
          </p:cNvSpPr>
          <p:nvPr/>
        </p:nvSpPr>
        <p:spPr bwMode="auto">
          <a:xfrm>
            <a:off x="4057650" y="3595688"/>
            <a:ext cx="979488" cy="646112"/>
          </a:xfrm>
          <a:prstGeom prst="rect">
            <a:avLst/>
          </a:prstGeom>
          <a:noFill/>
          <a:ln w="9525">
            <a:noFill/>
            <a:miter lim="800000"/>
            <a:headEnd/>
            <a:tailEnd/>
          </a:ln>
        </p:spPr>
        <p:txBody>
          <a:bodyPr wrap="none">
            <a:spAutoFit/>
          </a:bodyPr>
          <a:lstStyle/>
          <a:p>
            <a:pPr algn="ctr"/>
            <a:r>
              <a:rPr lang="en-US" sz="1800">
                <a:solidFill>
                  <a:schemeClr val="bg1"/>
                </a:solidFill>
              </a:rPr>
              <a:t>Nymph</a:t>
            </a:r>
          </a:p>
          <a:p>
            <a:pPr algn="ctr"/>
            <a:r>
              <a:rPr lang="en-US" sz="1400">
                <a:solidFill>
                  <a:schemeClr val="bg1"/>
                </a:solidFill>
              </a:rPr>
              <a:t>~14 days</a:t>
            </a:r>
            <a:r>
              <a:rPr lang="en-US" sz="1800">
                <a:solidFill>
                  <a:schemeClr val="bg1"/>
                </a:solidFill>
              </a:rPr>
              <a:t> </a:t>
            </a:r>
          </a:p>
        </p:txBody>
      </p:sp>
      <p:sp>
        <p:nvSpPr>
          <p:cNvPr id="45061" name="TextBox 24"/>
          <p:cNvSpPr txBox="1">
            <a:spLocks noChangeArrowheads="1"/>
          </p:cNvSpPr>
          <p:nvPr/>
        </p:nvSpPr>
        <p:spPr bwMode="auto">
          <a:xfrm>
            <a:off x="323850" y="3362325"/>
            <a:ext cx="979488" cy="584200"/>
          </a:xfrm>
          <a:prstGeom prst="rect">
            <a:avLst/>
          </a:prstGeom>
          <a:noFill/>
          <a:ln w="9525">
            <a:noFill/>
            <a:miter lim="800000"/>
            <a:headEnd/>
            <a:tailEnd/>
          </a:ln>
        </p:spPr>
        <p:txBody>
          <a:bodyPr wrap="none">
            <a:spAutoFit/>
          </a:bodyPr>
          <a:lstStyle/>
          <a:p>
            <a:pPr algn="ctr"/>
            <a:r>
              <a:rPr lang="en-US" sz="1800">
                <a:solidFill>
                  <a:schemeClr val="bg1"/>
                </a:solidFill>
              </a:rPr>
              <a:t>Puparia</a:t>
            </a:r>
          </a:p>
          <a:p>
            <a:pPr algn="ctr"/>
            <a:r>
              <a:rPr lang="en-US" sz="1400">
                <a:solidFill>
                  <a:schemeClr val="bg1"/>
                </a:solidFill>
              </a:rPr>
              <a:t>~9 days</a:t>
            </a:r>
          </a:p>
        </p:txBody>
      </p:sp>
      <p:sp>
        <p:nvSpPr>
          <p:cNvPr id="45062" name="TextBox 25"/>
          <p:cNvSpPr txBox="1">
            <a:spLocks noChangeArrowheads="1"/>
          </p:cNvSpPr>
          <p:nvPr/>
        </p:nvSpPr>
        <p:spPr bwMode="auto">
          <a:xfrm>
            <a:off x="4078288" y="2857500"/>
            <a:ext cx="946150" cy="585788"/>
          </a:xfrm>
          <a:prstGeom prst="rect">
            <a:avLst/>
          </a:prstGeom>
          <a:noFill/>
          <a:ln w="9525">
            <a:noFill/>
            <a:miter lim="800000"/>
            <a:headEnd/>
            <a:tailEnd/>
          </a:ln>
        </p:spPr>
        <p:txBody>
          <a:bodyPr>
            <a:spAutoFit/>
          </a:bodyPr>
          <a:lstStyle/>
          <a:p>
            <a:pPr algn="ctr"/>
            <a:r>
              <a:rPr lang="en-US" sz="1800">
                <a:solidFill>
                  <a:schemeClr val="bg1"/>
                </a:solidFill>
              </a:rPr>
              <a:t>Adult</a:t>
            </a:r>
          </a:p>
          <a:p>
            <a:pPr algn="ctr"/>
            <a:r>
              <a:rPr lang="en-US" sz="1400">
                <a:solidFill>
                  <a:schemeClr val="bg1"/>
                </a:solidFill>
              </a:rPr>
              <a:t>~14 days</a:t>
            </a:r>
          </a:p>
        </p:txBody>
      </p:sp>
      <p:sp>
        <p:nvSpPr>
          <p:cNvPr id="45063" name="Rectangle 16"/>
          <p:cNvSpPr>
            <a:spLocks noChangeArrowheads="1"/>
          </p:cNvSpPr>
          <p:nvPr/>
        </p:nvSpPr>
        <p:spPr bwMode="auto">
          <a:xfrm>
            <a:off x="415925" y="6165850"/>
            <a:ext cx="4779963" cy="508000"/>
          </a:xfrm>
          <a:prstGeom prst="rect">
            <a:avLst/>
          </a:prstGeom>
          <a:noFill/>
          <a:ln w="9525">
            <a:noFill/>
            <a:miter lim="800000"/>
            <a:headEnd/>
            <a:tailEnd/>
          </a:ln>
        </p:spPr>
        <p:txBody>
          <a:bodyPr>
            <a:spAutoFit/>
          </a:bodyPr>
          <a:lstStyle/>
          <a:p>
            <a:r>
              <a:rPr lang="en-US" sz="900">
                <a:solidFill>
                  <a:schemeClr val="bg1"/>
                </a:solidFill>
              </a:rPr>
              <a:t>Image credits:</a:t>
            </a:r>
          </a:p>
          <a:p>
            <a:r>
              <a:rPr lang="en-US" sz="900">
                <a:solidFill>
                  <a:schemeClr val="bg1"/>
                </a:solidFill>
              </a:rPr>
              <a:t>H. Glenn, UF/IFAS, Tropical Research and Education Center</a:t>
            </a:r>
          </a:p>
          <a:p>
            <a:r>
              <a:rPr lang="en-US" sz="900">
                <a:solidFill>
                  <a:schemeClr val="bg1"/>
                </a:solidFill>
              </a:rPr>
              <a:t> </a:t>
            </a:r>
          </a:p>
        </p:txBody>
      </p:sp>
      <p:grpSp>
        <p:nvGrpSpPr>
          <p:cNvPr id="45064" name="Group 33"/>
          <p:cNvGrpSpPr>
            <a:grpSpLocks noChangeAspect="1"/>
          </p:cNvGrpSpPr>
          <p:nvPr/>
        </p:nvGrpSpPr>
        <p:grpSpPr bwMode="auto">
          <a:xfrm>
            <a:off x="1417638" y="1230313"/>
            <a:ext cx="6299200" cy="4572000"/>
            <a:chOff x="2628900" y="1595628"/>
            <a:chExt cx="3758005" cy="2727174"/>
          </a:xfrm>
        </p:grpSpPr>
        <p:pic>
          <p:nvPicPr>
            <p:cNvPr id="26" name="Picture 25" descr="1st instar.JPG"/>
            <p:cNvPicPr>
              <a:picLocks noChangeAspect="1"/>
            </p:cNvPicPr>
            <p:nvPr/>
          </p:nvPicPr>
          <p:blipFill>
            <a:blip r:embed="rId3" cstate="print"/>
            <a:stretch>
              <a:fillRect/>
            </a:stretch>
          </p:blipFill>
          <p:spPr>
            <a:xfrm>
              <a:off x="5143500" y="2519305"/>
              <a:ext cx="1243405" cy="932555"/>
            </a:xfrm>
            <a:prstGeom prst="roundRect">
              <a:avLst/>
            </a:prstGeom>
            <a:ln>
              <a:solidFill>
                <a:schemeClr val="tx1"/>
              </a:solidFill>
            </a:ln>
          </p:spPr>
        </p:pic>
        <p:pic>
          <p:nvPicPr>
            <p:cNvPr id="27" name="Picture 26" descr="DSCN7644.JPG"/>
            <p:cNvPicPr>
              <a:picLocks noChangeAspect="1"/>
            </p:cNvPicPr>
            <p:nvPr/>
          </p:nvPicPr>
          <p:blipFill>
            <a:blip r:embed="rId4" cstate="print"/>
            <a:stretch>
              <a:fillRect/>
            </a:stretch>
          </p:blipFill>
          <p:spPr>
            <a:xfrm>
              <a:off x="3866832" y="3385585"/>
              <a:ext cx="1249622" cy="937217"/>
            </a:xfrm>
            <a:prstGeom prst="roundRect">
              <a:avLst/>
            </a:prstGeom>
            <a:ln>
              <a:solidFill>
                <a:schemeClr val="tx1"/>
              </a:solidFill>
            </a:ln>
          </p:spPr>
        </p:pic>
        <p:pic>
          <p:nvPicPr>
            <p:cNvPr id="28" name="Picture 27" descr="DSCN7797.JPG"/>
            <p:cNvPicPr>
              <a:picLocks noChangeAspect="1"/>
            </p:cNvPicPr>
            <p:nvPr/>
          </p:nvPicPr>
          <p:blipFill>
            <a:blip r:embed="rId5" cstate="print"/>
            <a:stretch>
              <a:fillRect/>
            </a:stretch>
          </p:blipFill>
          <p:spPr>
            <a:xfrm>
              <a:off x="2628900" y="2537460"/>
              <a:ext cx="1249622" cy="937218"/>
            </a:xfrm>
            <a:prstGeom prst="roundRect">
              <a:avLst/>
            </a:prstGeom>
            <a:ln>
              <a:solidFill>
                <a:schemeClr val="tx1"/>
              </a:solidFill>
            </a:ln>
          </p:spPr>
        </p:pic>
        <p:sp>
          <p:nvSpPr>
            <p:cNvPr id="29" name="Curved Down Arrow 28"/>
            <p:cNvSpPr/>
            <p:nvPr/>
          </p:nvSpPr>
          <p:spPr>
            <a:xfrm rot="2692882">
              <a:off x="5162333" y="2131593"/>
              <a:ext cx="461227" cy="242415"/>
            </a:xfrm>
            <a:prstGeom prst="curved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30" name="Curved Down Arrow 29"/>
            <p:cNvSpPr/>
            <p:nvPr/>
          </p:nvSpPr>
          <p:spPr>
            <a:xfrm rot="19519896">
              <a:off x="3342997" y="2113601"/>
              <a:ext cx="461227" cy="243363"/>
            </a:xfrm>
            <a:prstGeom prst="curved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31" name="Curved Down Arrow 30"/>
            <p:cNvSpPr/>
            <p:nvPr/>
          </p:nvSpPr>
          <p:spPr>
            <a:xfrm rot="9287200">
              <a:off x="5172751" y="3614494"/>
              <a:ext cx="462174" cy="242415"/>
            </a:xfrm>
            <a:prstGeom prst="curved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32" name="Curved Down Arrow 31"/>
            <p:cNvSpPr/>
            <p:nvPr/>
          </p:nvSpPr>
          <p:spPr>
            <a:xfrm rot="13236906">
              <a:off x="3338261" y="3649531"/>
              <a:ext cx="461227" cy="241469"/>
            </a:xfrm>
            <a:prstGeom prst="curved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pic>
          <p:nvPicPr>
            <p:cNvPr id="33" name="Picture 32" descr="DSCN6617.JPG"/>
            <p:cNvPicPr>
              <a:picLocks noChangeAspect="1"/>
            </p:cNvPicPr>
            <p:nvPr/>
          </p:nvPicPr>
          <p:blipFill>
            <a:blip r:embed="rId6" cstate="print"/>
            <a:stretch>
              <a:fillRect/>
            </a:stretch>
          </p:blipFill>
          <p:spPr>
            <a:xfrm>
              <a:off x="3848100" y="1595628"/>
              <a:ext cx="1255775" cy="941832"/>
            </a:xfrm>
            <a:prstGeom prst="roundRect">
              <a:avLst/>
            </a:prstGeom>
            <a:ln>
              <a:solidFill>
                <a:schemeClr val="tx1"/>
              </a:solidFill>
            </a:ln>
          </p:spPr>
        </p:pic>
      </p:grpSp>
      <p:sp>
        <p:nvSpPr>
          <p:cNvPr id="45065" name="TextBox 20"/>
          <p:cNvSpPr txBox="1">
            <a:spLocks noChangeArrowheads="1"/>
          </p:cNvSpPr>
          <p:nvPr/>
        </p:nvSpPr>
        <p:spPr bwMode="auto">
          <a:xfrm>
            <a:off x="7165975" y="5199063"/>
            <a:ext cx="1927225" cy="655637"/>
          </a:xfrm>
          <a:prstGeom prst="rect">
            <a:avLst/>
          </a:prstGeom>
          <a:noFill/>
          <a:ln w="9525">
            <a:noFill/>
            <a:miter lim="800000"/>
            <a:headEnd/>
            <a:tailEnd/>
          </a:ln>
        </p:spPr>
        <p:txBody>
          <a:bodyPr>
            <a:spAutoFit/>
          </a:bodyPr>
          <a:lstStyle/>
          <a:p>
            <a:pPr algn="ctr"/>
            <a:r>
              <a:rPr lang="en-US" sz="1800">
                <a:solidFill>
                  <a:schemeClr val="bg1"/>
                </a:solidFill>
              </a:rPr>
              <a:t>Development at 80˚F or 27˚C</a:t>
            </a:r>
            <a:endParaRPr lang="en-US" sz="1400">
              <a:solidFill>
                <a:schemeClr val="bg1"/>
              </a:solidFill>
            </a:endParaRPr>
          </a:p>
        </p:txBody>
      </p:sp>
    </p:spTree>
  </p:cSld>
  <p:clrMapOvr>
    <a:masterClrMapping/>
  </p:clrMapOvr>
  <p:transition advClick="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3"/>
          <p:cNvSpPr>
            <a:spLocks noGrp="1"/>
          </p:cNvSpPr>
          <p:nvPr>
            <p:ph type="title"/>
          </p:nvPr>
        </p:nvSpPr>
        <p:spPr>
          <a:xfrm>
            <a:off x="350838" y="122238"/>
            <a:ext cx="8437562" cy="1198562"/>
          </a:xfrm>
        </p:spPr>
        <p:txBody>
          <a:bodyPr/>
          <a:lstStyle/>
          <a:p>
            <a:pPr eaLnBrk="1" hangingPunct="1"/>
            <a:r>
              <a:rPr lang="en-US" sz="4000" smtClean="0">
                <a:cs typeface="Arial" pitchFamily="34" charset="0"/>
              </a:rPr>
              <a:t>Some Rugose Spiraling Whitefly Hosts</a:t>
            </a:r>
          </a:p>
        </p:txBody>
      </p:sp>
      <p:sp>
        <p:nvSpPr>
          <p:cNvPr id="46083" name="Content Placeholder 2"/>
          <p:cNvSpPr>
            <a:spLocks noGrp="1"/>
          </p:cNvSpPr>
          <p:nvPr>
            <p:ph sz="half" idx="1"/>
          </p:nvPr>
        </p:nvSpPr>
        <p:spPr>
          <a:xfrm>
            <a:off x="138113" y="1565275"/>
            <a:ext cx="4491037" cy="4387850"/>
          </a:xfrm>
        </p:spPr>
        <p:txBody>
          <a:bodyPr/>
          <a:lstStyle/>
          <a:p>
            <a:pPr eaLnBrk="1" hangingPunct="1"/>
            <a:r>
              <a:rPr lang="en-US" smtClean="0">
                <a:cs typeface="Arial" pitchFamily="34" charset="0"/>
              </a:rPr>
              <a:t>Manila palm</a:t>
            </a:r>
          </a:p>
          <a:p>
            <a:pPr eaLnBrk="1" hangingPunct="1"/>
            <a:r>
              <a:rPr lang="en-US" smtClean="0">
                <a:cs typeface="Arial" pitchFamily="34" charset="0"/>
              </a:rPr>
              <a:t>Florida black olive</a:t>
            </a:r>
          </a:p>
          <a:p>
            <a:pPr eaLnBrk="1" hangingPunct="1"/>
            <a:r>
              <a:rPr lang="en-US" smtClean="0">
                <a:cs typeface="Arial" pitchFamily="34" charset="0"/>
              </a:rPr>
              <a:t>gumbo limbo</a:t>
            </a:r>
          </a:p>
          <a:p>
            <a:pPr eaLnBrk="1" hangingPunct="1"/>
            <a:r>
              <a:rPr lang="en-US" smtClean="0">
                <a:cs typeface="Arial" pitchFamily="34" charset="0"/>
              </a:rPr>
              <a:t>foraha or tamanu</a:t>
            </a:r>
          </a:p>
          <a:p>
            <a:pPr eaLnBrk="1" hangingPunct="1"/>
            <a:r>
              <a:rPr lang="en-US" smtClean="0">
                <a:cs typeface="Arial" pitchFamily="34" charset="0"/>
              </a:rPr>
              <a:t>cocoplum</a:t>
            </a:r>
          </a:p>
          <a:p>
            <a:pPr eaLnBrk="1" hangingPunct="1"/>
            <a:r>
              <a:rPr lang="en-US" smtClean="0">
                <a:cs typeface="Arial" pitchFamily="34" charset="0"/>
              </a:rPr>
              <a:t>satinleaf</a:t>
            </a:r>
          </a:p>
          <a:p>
            <a:pPr eaLnBrk="1" hangingPunct="1"/>
            <a:r>
              <a:rPr lang="en-US" smtClean="0">
                <a:cs typeface="Arial" pitchFamily="34" charset="0"/>
              </a:rPr>
              <a:t>coconut palm </a:t>
            </a:r>
          </a:p>
          <a:p>
            <a:pPr eaLnBrk="1" hangingPunct="1"/>
            <a:r>
              <a:rPr lang="en-US" smtClean="0">
                <a:cs typeface="Arial" pitchFamily="34" charset="0"/>
              </a:rPr>
              <a:t>areca palm</a:t>
            </a:r>
          </a:p>
        </p:txBody>
      </p:sp>
      <p:sp>
        <p:nvSpPr>
          <p:cNvPr id="46084" name="Content Placeholder 4"/>
          <p:cNvSpPr>
            <a:spLocks noGrp="1"/>
          </p:cNvSpPr>
          <p:nvPr>
            <p:ph sz="half" idx="2"/>
          </p:nvPr>
        </p:nvSpPr>
        <p:spPr>
          <a:xfrm>
            <a:off x="4648200" y="1584325"/>
            <a:ext cx="4271963" cy="4329113"/>
          </a:xfrm>
        </p:spPr>
        <p:txBody>
          <a:bodyPr/>
          <a:lstStyle/>
          <a:p>
            <a:pPr eaLnBrk="1" hangingPunct="1"/>
            <a:r>
              <a:rPr lang="en-US" smtClean="0">
                <a:cs typeface="Arial" pitchFamily="34" charset="0"/>
              </a:rPr>
              <a:t>mango</a:t>
            </a:r>
          </a:p>
          <a:p>
            <a:pPr eaLnBrk="1" hangingPunct="1"/>
            <a:r>
              <a:rPr lang="en-US" smtClean="0">
                <a:cs typeface="Arial" pitchFamily="34" charset="0"/>
              </a:rPr>
              <a:t>avocado</a:t>
            </a:r>
          </a:p>
          <a:p>
            <a:pPr eaLnBrk="1" hangingPunct="1"/>
            <a:r>
              <a:rPr lang="en-US" smtClean="0">
                <a:cs typeface="Arial" pitchFamily="34" charset="0"/>
              </a:rPr>
              <a:t>pigmy palm</a:t>
            </a:r>
          </a:p>
          <a:p>
            <a:pPr eaLnBrk="1" hangingPunct="1"/>
            <a:r>
              <a:rPr lang="en-US" smtClean="0">
                <a:cs typeface="Arial" pitchFamily="34" charset="0"/>
              </a:rPr>
              <a:t>live oak</a:t>
            </a:r>
          </a:p>
          <a:p>
            <a:pPr eaLnBrk="1" hangingPunct="1"/>
            <a:r>
              <a:rPr lang="en-US" smtClean="0">
                <a:cs typeface="Arial" pitchFamily="34" charset="0"/>
              </a:rPr>
              <a:t>white bird of paradise</a:t>
            </a:r>
          </a:p>
          <a:p>
            <a:pPr eaLnBrk="1" hangingPunct="1"/>
            <a:r>
              <a:rPr lang="en-US" smtClean="0">
                <a:cs typeface="Arial" pitchFamily="34" charset="0"/>
              </a:rPr>
              <a:t>tropical almond</a:t>
            </a:r>
          </a:p>
          <a:p>
            <a:pPr eaLnBrk="1" hangingPunct="1"/>
            <a:r>
              <a:rPr lang="en-US" smtClean="0">
                <a:cs typeface="Arial" pitchFamily="34" charset="0"/>
              </a:rPr>
              <a:t>montgomery palm</a:t>
            </a:r>
          </a:p>
          <a:p>
            <a:pPr eaLnBrk="1" hangingPunct="1"/>
            <a:r>
              <a:rPr lang="en-US" smtClean="0">
                <a:cs typeface="Arial" pitchFamily="34" charset="0"/>
              </a:rPr>
              <a:t>washingtonia palm</a:t>
            </a:r>
          </a:p>
          <a:p>
            <a:pPr eaLnBrk="1" hangingPunct="1"/>
            <a:endParaRPr lang="en-US" smtClean="0">
              <a:cs typeface="Arial" pitchFamily="34" charset="0"/>
            </a:endParaRPr>
          </a:p>
          <a:p>
            <a:pPr eaLnBrk="1" hangingPunct="1">
              <a:buFont typeface="Arial" pitchFamily="34" charset="0"/>
              <a:buNone/>
            </a:pPr>
            <a:endParaRPr lang="en-US" smtClean="0">
              <a:cs typeface="Arial" pitchFamily="34" charset="0"/>
            </a:endParaRPr>
          </a:p>
        </p:txBody>
      </p:sp>
    </p:spTree>
  </p:cSld>
  <p:clrMapOvr>
    <a:masterClrMapping/>
  </p:clrMapOvr>
  <p:transition advClick="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ontgomery palm 2.JPG"/>
          <p:cNvPicPr>
            <a:picLocks noChangeAspect="1"/>
          </p:cNvPicPr>
          <p:nvPr/>
        </p:nvPicPr>
        <p:blipFill>
          <a:blip r:embed="rId3" cstate="print"/>
          <a:stretch>
            <a:fillRect/>
          </a:stretch>
        </p:blipFill>
        <p:spPr>
          <a:xfrm>
            <a:off x="4630729" y="1584564"/>
            <a:ext cx="4389120" cy="3291840"/>
          </a:xfrm>
          <a:prstGeom prst="roundRect">
            <a:avLst/>
          </a:prstGeom>
          <a:ln>
            <a:solidFill>
              <a:schemeClr val="tx1"/>
            </a:solidFill>
          </a:ln>
        </p:spPr>
      </p:pic>
      <p:pic>
        <p:nvPicPr>
          <p:cNvPr id="7" name="Picture 6" descr="on gumbo limbo.JPG"/>
          <p:cNvPicPr>
            <a:picLocks noChangeAspect="1"/>
          </p:cNvPicPr>
          <p:nvPr/>
        </p:nvPicPr>
        <p:blipFill>
          <a:blip r:embed="rId4" cstate="print"/>
          <a:stretch>
            <a:fillRect/>
          </a:stretch>
        </p:blipFill>
        <p:spPr>
          <a:xfrm>
            <a:off x="121920" y="1586790"/>
            <a:ext cx="4389120" cy="3291840"/>
          </a:xfrm>
          <a:prstGeom prst="roundRect">
            <a:avLst/>
          </a:prstGeom>
          <a:ln>
            <a:solidFill>
              <a:schemeClr val="tx1"/>
            </a:solidFill>
          </a:ln>
        </p:spPr>
      </p:pic>
      <p:sp>
        <p:nvSpPr>
          <p:cNvPr id="6" name="Title 1"/>
          <p:cNvSpPr txBox="1">
            <a:spLocks/>
          </p:cNvSpPr>
          <p:nvPr/>
        </p:nvSpPr>
        <p:spPr>
          <a:xfrm>
            <a:off x="457200" y="254000"/>
            <a:ext cx="8229600" cy="1033463"/>
          </a:xfrm>
          <a:prstGeom prst="rect">
            <a:avLst/>
          </a:prstGeom>
        </p:spPr>
        <p:txBody>
          <a:bodyPr/>
          <a:lstStyle/>
          <a:p>
            <a:pPr algn="ctr" fontAlgn="auto">
              <a:spcAft>
                <a:spcPts val="0"/>
              </a:spcAft>
              <a:defRPr/>
            </a:pPr>
            <a:r>
              <a:rPr lang="en-US" sz="4000" dirty="0">
                <a:solidFill>
                  <a:schemeClr val="bg1"/>
                </a:solidFill>
                <a:latin typeface="+mj-lt"/>
                <a:ea typeface="+mj-ea"/>
                <a:cs typeface="+mj-cs"/>
              </a:rPr>
              <a:t>Rugose </a:t>
            </a:r>
            <a:r>
              <a:rPr lang="en-US" sz="4000">
                <a:solidFill>
                  <a:schemeClr val="bg1"/>
                </a:solidFill>
                <a:latin typeface="+mj-lt"/>
                <a:ea typeface="+mj-ea"/>
                <a:cs typeface="+mj-cs"/>
              </a:rPr>
              <a:t>Spiraling Whitefly Damage</a:t>
            </a:r>
            <a:endParaRPr lang="en-US" sz="2800" dirty="0">
              <a:solidFill>
                <a:schemeClr val="bg1"/>
              </a:solidFill>
              <a:latin typeface="+mj-lt"/>
              <a:ea typeface="+mj-ea"/>
              <a:cs typeface="+mj-cs"/>
            </a:endParaRPr>
          </a:p>
        </p:txBody>
      </p:sp>
      <p:sp>
        <p:nvSpPr>
          <p:cNvPr id="47109" name="Rectangle 16"/>
          <p:cNvSpPr>
            <a:spLocks noChangeArrowheads="1"/>
          </p:cNvSpPr>
          <p:nvPr/>
        </p:nvSpPr>
        <p:spPr bwMode="auto">
          <a:xfrm>
            <a:off x="415925" y="6165850"/>
            <a:ext cx="4945063" cy="508000"/>
          </a:xfrm>
          <a:prstGeom prst="rect">
            <a:avLst/>
          </a:prstGeom>
          <a:noFill/>
          <a:ln w="9525">
            <a:noFill/>
            <a:miter lim="800000"/>
            <a:headEnd/>
            <a:tailEnd/>
          </a:ln>
        </p:spPr>
        <p:txBody>
          <a:bodyPr>
            <a:spAutoFit/>
          </a:bodyPr>
          <a:lstStyle/>
          <a:p>
            <a:r>
              <a:rPr lang="en-US" sz="900">
                <a:solidFill>
                  <a:schemeClr val="bg1"/>
                </a:solidFill>
              </a:rPr>
              <a:t>Image credits: </a:t>
            </a:r>
          </a:p>
          <a:p>
            <a:r>
              <a:rPr lang="en-US" sz="900">
                <a:solidFill>
                  <a:schemeClr val="bg1"/>
                </a:solidFill>
              </a:rPr>
              <a:t>H. Glenn, UF/IFAS, Tropical Research and Education Center</a:t>
            </a:r>
          </a:p>
          <a:p>
            <a:endParaRPr lang="en-US" sz="900">
              <a:solidFill>
                <a:schemeClr val="bg1"/>
              </a:solidFill>
            </a:endParaRPr>
          </a:p>
        </p:txBody>
      </p:sp>
    </p:spTree>
  </p:cSld>
  <p:clrMapOvr>
    <a:masterClrMapping/>
  </p:clrMapOvr>
  <p:transition advClick="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23900" y="1905000"/>
            <a:ext cx="7772400" cy="2476500"/>
          </a:xfrm>
          <a:prstGeom prst="rect">
            <a:avLst/>
          </a:prstGeom>
        </p:spPr>
        <p:txBody>
          <a:bodyPr/>
          <a:lstStyle/>
          <a:p>
            <a:pPr algn="ctr" eaLnBrk="0" hangingPunct="0">
              <a:defRPr/>
            </a:pPr>
            <a:r>
              <a:rPr lang="en-US" sz="6600" kern="0">
                <a:solidFill>
                  <a:schemeClr val="bg1"/>
                </a:solidFill>
                <a:latin typeface="+mj-lt"/>
                <a:ea typeface="+mj-ea"/>
                <a:cs typeface="Arial" charset="0"/>
              </a:rPr>
              <a:t>Monitoring Whiteflies</a:t>
            </a:r>
            <a:endParaRPr lang="en-US" sz="6600" kern="0" dirty="0">
              <a:solidFill>
                <a:schemeClr val="bg1"/>
              </a:solidFill>
              <a:latin typeface="+mj-lt"/>
              <a:ea typeface="+mj-ea"/>
              <a:cs typeface="+mj-cs"/>
            </a:endParaRPr>
          </a:p>
        </p:txBody>
      </p:sp>
    </p:spTree>
  </p:cSld>
  <p:clrMapOvr>
    <a:masterClrMapping/>
  </p:clrMapOvr>
  <p:transition advClick="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p:cNvSpPr>
            <a:spLocks noGrp="1" noChangeArrowheads="1"/>
          </p:cNvSpPr>
          <p:nvPr>
            <p:ph idx="1"/>
          </p:nvPr>
        </p:nvSpPr>
        <p:spPr>
          <a:xfrm>
            <a:off x="457200" y="1389063"/>
            <a:ext cx="8229600" cy="4138612"/>
          </a:xfrm>
        </p:spPr>
        <p:txBody>
          <a:bodyPr/>
          <a:lstStyle/>
          <a:p>
            <a:pPr eaLnBrk="1" hangingPunct="1">
              <a:lnSpc>
                <a:spcPct val="90000"/>
              </a:lnSpc>
            </a:pPr>
            <a:r>
              <a:rPr lang="en-US" smtClean="0">
                <a:cs typeface="Arial" pitchFamily="34" charset="0"/>
              </a:rPr>
              <a:t>Whiteflies may produce honeydew as a by-product of feeding</a:t>
            </a:r>
          </a:p>
          <a:p>
            <a:pPr eaLnBrk="1" hangingPunct="1">
              <a:lnSpc>
                <a:spcPct val="90000"/>
              </a:lnSpc>
            </a:pPr>
            <a:r>
              <a:rPr lang="en-US" smtClean="0">
                <a:cs typeface="Arial" pitchFamily="34" charset="0"/>
              </a:rPr>
              <a:t>The presence of sooty mold and/or ants may indicate an infestation</a:t>
            </a:r>
          </a:p>
        </p:txBody>
      </p:sp>
      <p:sp>
        <p:nvSpPr>
          <p:cNvPr id="12291" name="Rectangle 2"/>
          <p:cNvSpPr>
            <a:spLocks noGrp="1" noChangeArrowheads="1"/>
          </p:cNvSpPr>
          <p:nvPr>
            <p:ph type="title"/>
          </p:nvPr>
        </p:nvSpPr>
        <p:spPr/>
        <p:txBody>
          <a:bodyPr/>
          <a:lstStyle/>
          <a:p>
            <a:pPr eaLnBrk="1" hangingPunct="1"/>
            <a:r>
              <a:rPr lang="en-US" smtClean="0">
                <a:cs typeface="Arial" pitchFamily="34" charset="0"/>
              </a:rPr>
              <a:t>Overview of Whiteflies</a:t>
            </a:r>
          </a:p>
        </p:txBody>
      </p:sp>
      <p:pic>
        <p:nvPicPr>
          <p:cNvPr id="10" name="Picture 9" descr="DSCN8207.JPG"/>
          <p:cNvPicPr>
            <a:picLocks noChangeAspect="1"/>
          </p:cNvPicPr>
          <p:nvPr/>
        </p:nvPicPr>
        <p:blipFill>
          <a:blip r:embed="rId3" cstate="print"/>
          <a:stretch>
            <a:fillRect/>
          </a:stretch>
        </p:blipFill>
        <p:spPr>
          <a:xfrm>
            <a:off x="4721981" y="3355046"/>
            <a:ext cx="3870833" cy="2468880"/>
          </a:xfrm>
          <a:prstGeom prst="roundRect">
            <a:avLst/>
          </a:prstGeom>
          <a:ln>
            <a:solidFill>
              <a:schemeClr val="tx1"/>
            </a:solidFill>
          </a:ln>
        </p:spPr>
      </p:pic>
      <p:sp>
        <p:nvSpPr>
          <p:cNvPr id="12293" name="Text Box 13"/>
          <p:cNvSpPr txBox="1">
            <a:spLocks noChangeArrowheads="1"/>
          </p:cNvSpPr>
          <p:nvPr/>
        </p:nvSpPr>
        <p:spPr bwMode="auto">
          <a:xfrm>
            <a:off x="180975" y="6170613"/>
            <a:ext cx="4794250" cy="506412"/>
          </a:xfrm>
          <a:prstGeom prst="rect">
            <a:avLst/>
          </a:prstGeom>
          <a:noFill/>
          <a:ln w="9525">
            <a:noFill/>
            <a:miter lim="800000"/>
            <a:headEnd/>
            <a:tailEnd/>
          </a:ln>
        </p:spPr>
        <p:txBody>
          <a:bodyPr wrap="none">
            <a:spAutoFit/>
          </a:bodyPr>
          <a:lstStyle/>
          <a:p>
            <a:r>
              <a:rPr lang="en-US" sz="900" b="1">
                <a:solidFill>
                  <a:schemeClr val="bg1"/>
                </a:solidFill>
              </a:rPr>
              <a:t>Image credits:</a:t>
            </a:r>
          </a:p>
          <a:p>
            <a:r>
              <a:rPr lang="en-US" sz="900">
                <a:solidFill>
                  <a:schemeClr val="bg1"/>
                </a:solidFill>
              </a:rPr>
              <a:t>Left – Stephanie Stocks, Department of Entomology and Nematology, University of Florida</a:t>
            </a:r>
          </a:p>
          <a:p>
            <a:r>
              <a:rPr lang="en-US" sz="900">
                <a:solidFill>
                  <a:schemeClr val="bg1"/>
                </a:solidFill>
              </a:rPr>
              <a:t>Right - Joseph O'Brien, USDA Forest Service, </a:t>
            </a:r>
            <a:r>
              <a:rPr lang="en-US" sz="900">
                <a:solidFill>
                  <a:schemeClr val="bg1"/>
                </a:solidFill>
                <a:hlinkClick r:id="rId4"/>
              </a:rPr>
              <a:t>www.bugwood.org</a:t>
            </a:r>
            <a:r>
              <a:rPr lang="en-US" sz="900">
                <a:solidFill>
                  <a:schemeClr val="bg1"/>
                </a:solidFill>
              </a:rPr>
              <a:t>, #1427010</a:t>
            </a:r>
            <a:endParaRPr lang="en-US" sz="900" b="1">
              <a:solidFill>
                <a:schemeClr val="bg1"/>
              </a:solidFill>
            </a:endParaRPr>
          </a:p>
        </p:txBody>
      </p:sp>
      <p:pic>
        <p:nvPicPr>
          <p:cNvPr id="20" name="Picture 19" descr="DSCN8207.JPG"/>
          <p:cNvPicPr>
            <a:picLocks noChangeAspect="1"/>
          </p:cNvPicPr>
          <p:nvPr/>
        </p:nvPicPr>
        <p:blipFill>
          <a:blip r:embed="rId5" cstate="print"/>
          <a:stretch>
            <a:fillRect/>
          </a:stretch>
        </p:blipFill>
        <p:spPr>
          <a:xfrm>
            <a:off x="702409" y="3356724"/>
            <a:ext cx="3291840" cy="2468880"/>
          </a:xfrm>
          <a:prstGeom prst="roundRect">
            <a:avLst/>
          </a:prstGeom>
          <a:ln>
            <a:solidFill>
              <a:schemeClr val="tx1"/>
            </a:solidFill>
          </a:ln>
        </p:spPr>
      </p:pic>
    </p:spTree>
  </p:cSld>
  <p:clrMapOvr>
    <a:masterClrMapping/>
  </p:clrMapOvr>
  <p:transition advClick="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0" y="60325"/>
            <a:ext cx="9144000" cy="1143000"/>
          </a:xfrm>
        </p:spPr>
        <p:txBody>
          <a:bodyPr/>
          <a:lstStyle/>
          <a:p>
            <a:pPr eaLnBrk="1" hangingPunct="1"/>
            <a:r>
              <a:rPr lang="en-US" sz="4000" smtClean="0"/>
              <a:t>Monitoring Whiteflies</a:t>
            </a:r>
          </a:p>
        </p:txBody>
      </p:sp>
      <p:sp>
        <p:nvSpPr>
          <p:cNvPr id="49155" name="Content Placeholder 6"/>
          <p:cNvSpPr>
            <a:spLocks noGrp="1"/>
          </p:cNvSpPr>
          <p:nvPr>
            <p:ph idx="1"/>
          </p:nvPr>
        </p:nvSpPr>
        <p:spPr>
          <a:xfrm>
            <a:off x="457200" y="1239838"/>
            <a:ext cx="8229600" cy="4576762"/>
          </a:xfrm>
        </p:spPr>
        <p:txBody>
          <a:bodyPr/>
          <a:lstStyle/>
          <a:p>
            <a:pPr eaLnBrk="1" hangingPunct="1"/>
            <a:r>
              <a:rPr lang="en-US" smtClean="0"/>
              <a:t>Scouting- it is very important monitor plants (especially if a known infestation is nearby)</a:t>
            </a:r>
          </a:p>
          <a:p>
            <a:pPr eaLnBrk="1" hangingPunct="1"/>
            <a:r>
              <a:rPr lang="en-US" smtClean="0"/>
              <a:t>This allows for early detection which allows for the best management decisions </a:t>
            </a:r>
          </a:p>
          <a:p>
            <a:pPr lvl="1" eaLnBrk="1" hangingPunct="1"/>
            <a:r>
              <a:rPr lang="en-US" smtClean="0"/>
              <a:t>Ficus whitefly – look for live adults and nymphs</a:t>
            </a:r>
          </a:p>
          <a:p>
            <a:pPr lvl="1" eaLnBrk="1" hangingPunct="1"/>
            <a:r>
              <a:rPr lang="en-US" smtClean="0"/>
              <a:t>Rugose spiralling whitefly – look for the spiralling egg patterns</a:t>
            </a:r>
          </a:p>
          <a:p>
            <a:pPr lvl="1" eaLnBrk="1" hangingPunct="1"/>
            <a:r>
              <a:rPr lang="en-US" smtClean="0"/>
              <a:t>Bondar’s nesting whitefly – look for the waxy nests on the leaves</a:t>
            </a:r>
          </a:p>
          <a:p>
            <a:pPr lvl="1" eaLnBrk="1" hangingPunct="1"/>
            <a:endParaRPr lang="en-US" smtClean="0"/>
          </a:p>
        </p:txBody>
      </p:sp>
    </p:spTree>
  </p:cSld>
  <p:clrMapOvr>
    <a:masterClrMapping/>
  </p:clrMapOvr>
  <p:transition advClick="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0" y="60325"/>
            <a:ext cx="9144000" cy="1143000"/>
          </a:xfrm>
        </p:spPr>
        <p:txBody>
          <a:bodyPr/>
          <a:lstStyle/>
          <a:p>
            <a:pPr eaLnBrk="1" hangingPunct="1"/>
            <a:r>
              <a:rPr lang="en-US" sz="4000" smtClean="0"/>
              <a:t>Monitoring Whiteflies</a:t>
            </a:r>
          </a:p>
        </p:txBody>
      </p:sp>
      <p:sp>
        <p:nvSpPr>
          <p:cNvPr id="7" name="Content Placeholder 6"/>
          <p:cNvSpPr>
            <a:spLocks noGrp="1"/>
          </p:cNvSpPr>
          <p:nvPr>
            <p:ph idx="1"/>
          </p:nvPr>
        </p:nvSpPr>
        <p:spPr>
          <a:xfrm>
            <a:off x="457200" y="1239838"/>
            <a:ext cx="8229600" cy="4546600"/>
          </a:xfrm>
        </p:spPr>
        <p:txBody>
          <a:bodyPr rtlCol="0">
            <a:normAutofit lnSpcReduction="10000"/>
          </a:bodyPr>
          <a:lstStyle/>
          <a:p>
            <a:pPr eaLnBrk="1" fontAlgn="auto" hangingPunct="1">
              <a:spcAft>
                <a:spcPts val="0"/>
              </a:spcAft>
              <a:defRPr/>
            </a:pPr>
            <a:r>
              <a:rPr lang="en-US" dirty="0" smtClean="0"/>
              <a:t>Identifying</a:t>
            </a:r>
          </a:p>
          <a:p>
            <a:pPr lvl="1" eaLnBrk="1" fontAlgn="auto" hangingPunct="1">
              <a:spcAft>
                <a:spcPts val="0"/>
              </a:spcAft>
              <a:defRPr/>
            </a:pPr>
            <a:r>
              <a:rPr lang="en-US" dirty="0" smtClean="0"/>
              <a:t>Take an image to verify identification </a:t>
            </a:r>
          </a:p>
          <a:p>
            <a:pPr lvl="1" eaLnBrk="1" fontAlgn="auto" hangingPunct="1">
              <a:spcAft>
                <a:spcPts val="0"/>
              </a:spcAft>
              <a:defRPr/>
            </a:pPr>
            <a:r>
              <a:rPr lang="en-US" dirty="0" smtClean="0"/>
              <a:t>If needed, submit a sample </a:t>
            </a:r>
          </a:p>
          <a:p>
            <a:pPr lvl="2" eaLnBrk="1" fontAlgn="auto" hangingPunct="1">
              <a:spcAft>
                <a:spcPts val="0"/>
              </a:spcAft>
              <a:defRPr/>
            </a:pPr>
            <a:r>
              <a:rPr lang="en-US" dirty="0" smtClean="0"/>
              <a:t>How to collect a sample</a:t>
            </a:r>
          </a:p>
          <a:p>
            <a:pPr lvl="3" eaLnBrk="1" fontAlgn="auto" hangingPunct="1">
              <a:spcAft>
                <a:spcPts val="0"/>
              </a:spcAft>
              <a:defRPr/>
            </a:pPr>
            <a:r>
              <a:rPr lang="en-US" dirty="0" smtClean="0"/>
              <a:t>6-12 inches of plant host material with </a:t>
            </a:r>
            <a:r>
              <a:rPr lang="en-US" smtClean="0"/>
              <a:t>many puparium (or pupae) placed </a:t>
            </a:r>
            <a:r>
              <a:rPr lang="en-US" dirty="0" smtClean="0"/>
              <a:t>in a sealed </a:t>
            </a:r>
            <a:r>
              <a:rPr lang="en-US" smtClean="0"/>
              <a:t>plastic bag </a:t>
            </a:r>
            <a:endParaRPr lang="en-US" dirty="0" smtClean="0"/>
          </a:p>
          <a:p>
            <a:pPr lvl="3" eaLnBrk="1" fontAlgn="auto" hangingPunct="1">
              <a:spcAft>
                <a:spcPts val="0"/>
              </a:spcAft>
              <a:defRPr/>
            </a:pPr>
            <a:r>
              <a:rPr lang="en-US" dirty="0" smtClean="0"/>
              <a:t>Keep it cool so that the sample does not degrade</a:t>
            </a:r>
          </a:p>
          <a:p>
            <a:pPr lvl="2" eaLnBrk="1" fontAlgn="auto" hangingPunct="1">
              <a:spcAft>
                <a:spcPts val="0"/>
              </a:spcAft>
              <a:defRPr/>
            </a:pPr>
            <a:r>
              <a:rPr lang="en-US" dirty="0" smtClean="0"/>
              <a:t>How to submit a sample </a:t>
            </a:r>
            <a:endParaRPr lang="en-US" dirty="0" smtClean="0">
              <a:hlinkClick r:id="rId3"/>
            </a:endParaRPr>
          </a:p>
          <a:p>
            <a:pPr lvl="3" eaLnBrk="1" fontAlgn="auto" hangingPunct="1">
              <a:spcAft>
                <a:spcPts val="0"/>
              </a:spcAft>
              <a:defRPr/>
            </a:pPr>
            <a:r>
              <a:rPr lang="en-US" dirty="0" smtClean="0">
                <a:hlinkClick r:id="rId4"/>
              </a:rPr>
              <a:t>http://edis.ifas.ufl.edu/sr010</a:t>
            </a:r>
            <a:r>
              <a:rPr lang="en-US" dirty="0" smtClean="0"/>
              <a:t> </a:t>
            </a:r>
          </a:p>
          <a:p>
            <a:pPr lvl="2" eaLnBrk="1" fontAlgn="auto" hangingPunct="1">
              <a:spcAft>
                <a:spcPts val="0"/>
              </a:spcAft>
              <a:defRPr/>
            </a:pPr>
            <a:r>
              <a:rPr lang="en-US" dirty="0" smtClean="0"/>
              <a:t>How to find your local </a:t>
            </a:r>
            <a:r>
              <a:rPr lang="en-US" smtClean="0"/>
              <a:t>county faculty </a:t>
            </a:r>
            <a:r>
              <a:rPr lang="en-US" dirty="0" smtClean="0"/>
              <a:t>agent</a:t>
            </a:r>
          </a:p>
          <a:p>
            <a:pPr lvl="3" eaLnBrk="1" fontAlgn="auto" hangingPunct="1">
              <a:spcAft>
                <a:spcPts val="0"/>
              </a:spcAft>
              <a:defRPr/>
            </a:pPr>
            <a:r>
              <a:rPr lang="en-US" dirty="0" smtClean="0">
                <a:hlinkClick r:id="rId3"/>
              </a:rPr>
              <a:t>http://solutionsforyourlife.com/map/</a:t>
            </a:r>
            <a:endParaRPr lang="en-US" dirty="0"/>
          </a:p>
        </p:txBody>
      </p:sp>
    </p:spTree>
  </p:cSld>
  <p:clrMapOvr>
    <a:masterClrMapping/>
  </p:clrMapOvr>
  <p:transition advClick="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23900" y="1905000"/>
            <a:ext cx="7772400" cy="2476500"/>
          </a:xfrm>
          <a:prstGeom prst="rect">
            <a:avLst/>
          </a:prstGeom>
        </p:spPr>
        <p:txBody>
          <a:bodyPr/>
          <a:lstStyle/>
          <a:p>
            <a:pPr algn="ctr" eaLnBrk="0" hangingPunct="0">
              <a:defRPr/>
            </a:pPr>
            <a:r>
              <a:rPr lang="en-US" sz="6600" kern="0">
                <a:solidFill>
                  <a:schemeClr val="bg1"/>
                </a:solidFill>
                <a:latin typeface="+mj-lt"/>
                <a:ea typeface="+mj-ea"/>
                <a:cs typeface="Arial" charset="0"/>
              </a:rPr>
              <a:t>Managing Whiteflies</a:t>
            </a:r>
            <a:endParaRPr lang="en-US" sz="6600" kern="0" dirty="0">
              <a:solidFill>
                <a:schemeClr val="bg1"/>
              </a:solidFill>
              <a:latin typeface="+mj-lt"/>
              <a:ea typeface="+mj-ea"/>
              <a:cs typeface="+mj-cs"/>
            </a:endParaRPr>
          </a:p>
        </p:txBody>
      </p:sp>
    </p:spTree>
  </p:cSld>
  <p:clrMapOvr>
    <a:masterClrMapping/>
  </p:clrMapOvr>
  <p:transition advClick="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rtlCol="0">
            <a:normAutofit lnSpcReduction="10000"/>
          </a:bodyPr>
          <a:lstStyle/>
          <a:p>
            <a:pPr eaLnBrk="1" fontAlgn="auto" hangingPunct="1">
              <a:spcAft>
                <a:spcPts val="0"/>
              </a:spcAft>
              <a:defRPr/>
            </a:pPr>
            <a:r>
              <a:rPr lang="en-US" smtClean="0"/>
              <a:t>Use alternative or non-host plants when possible</a:t>
            </a:r>
          </a:p>
          <a:p>
            <a:pPr eaLnBrk="1" fontAlgn="auto" hangingPunct="1">
              <a:spcAft>
                <a:spcPts val="0"/>
              </a:spcAft>
              <a:defRPr/>
            </a:pPr>
            <a:r>
              <a:rPr lang="en-US" smtClean="0"/>
              <a:t>If moving infested plant material, bag it or cover it!</a:t>
            </a:r>
          </a:p>
          <a:p>
            <a:pPr eaLnBrk="1" fontAlgn="auto" hangingPunct="1">
              <a:spcAft>
                <a:spcPts val="0"/>
              </a:spcAft>
              <a:defRPr/>
            </a:pPr>
            <a:r>
              <a:rPr lang="en-US" smtClean="0"/>
              <a:t>Check your equipment and yourself for infested material that “sticks” and for insects that are “hitchhiking”</a:t>
            </a:r>
          </a:p>
          <a:p>
            <a:pPr eaLnBrk="1" fontAlgn="auto" hangingPunct="1">
              <a:spcAft>
                <a:spcPts val="0"/>
              </a:spcAft>
              <a:defRPr/>
            </a:pPr>
            <a:r>
              <a:rPr lang="en-US" smtClean="0">
                <a:cs typeface="Arial" charset="0"/>
              </a:rPr>
              <a:t>Washing plants with water</a:t>
            </a:r>
            <a:endParaRPr lang="en-US" dirty="0"/>
          </a:p>
        </p:txBody>
      </p:sp>
      <p:sp>
        <p:nvSpPr>
          <p:cNvPr id="52227" name="Title 1"/>
          <p:cNvSpPr>
            <a:spLocks noGrp="1"/>
          </p:cNvSpPr>
          <p:nvPr>
            <p:ph type="title"/>
          </p:nvPr>
        </p:nvSpPr>
        <p:spPr/>
        <p:txBody>
          <a:bodyPr/>
          <a:lstStyle/>
          <a:p>
            <a:pPr eaLnBrk="1" hangingPunct="1"/>
            <a:r>
              <a:rPr lang="en-US" sz="4000" smtClean="0">
                <a:cs typeface="Arial" pitchFamily="34" charset="0"/>
              </a:rPr>
              <a:t>Managing Whiteflies: </a:t>
            </a:r>
            <a:br>
              <a:rPr lang="en-US" sz="4000" smtClean="0">
                <a:cs typeface="Arial" pitchFamily="34" charset="0"/>
              </a:rPr>
            </a:br>
            <a:r>
              <a:rPr lang="en-US" sz="4000" smtClean="0">
                <a:cs typeface="Arial" pitchFamily="34" charset="0"/>
              </a:rPr>
              <a:t>Cultural Control</a:t>
            </a:r>
          </a:p>
        </p:txBody>
      </p:sp>
    </p:spTree>
  </p:cSld>
  <p:clrMapOvr>
    <a:masterClrMapping/>
  </p:clrMapOvr>
  <p:transition advClick="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Content Placeholder 3"/>
          <p:cNvSpPr>
            <a:spLocks noGrp="1"/>
          </p:cNvSpPr>
          <p:nvPr>
            <p:ph idx="1"/>
          </p:nvPr>
        </p:nvSpPr>
        <p:spPr/>
        <p:txBody>
          <a:bodyPr/>
          <a:lstStyle/>
          <a:p>
            <a:pPr eaLnBrk="1" hangingPunct="1"/>
            <a:r>
              <a:rPr lang="en-US" smtClean="0"/>
              <a:t>What are natural enemies or biocontrol agents?</a:t>
            </a:r>
          </a:p>
          <a:p>
            <a:pPr lvl="1" eaLnBrk="1" hangingPunct="1"/>
            <a:r>
              <a:rPr lang="en-US" smtClean="0"/>
              <a:t>Important for long term management of pests</a:t>
            </a:r>
          </a:p>
          <a:p>
            <a:pPr eaLnBrk="1" hangingPunct="1"/>
            <a:r>
              <a:rPr lang="en-US" smtClean="0"/>
              <a:t>Predators versus parasites</a:t>
            </a:r>
          </a:p>
          <a:p>
            <a:pPr eaLnBrk="1" hangingPunct="1"/>
            <a:r>
              <a:rPr lang="en-US" smtClean="0"/>
              <a:t>Buying and releasing natural enemies</a:t>
            </a:r>
          </a:p>
        </p:txBody>
      </p:sp>
      <p:sp>
        <p:nvSpPr>
          <p:cNvPr id="53251" name="Title 1"/>
          <p:cNvSpPr>
            <a:spLocks noGrp="1"/>
          </p:cNvSpPr>
          <p:nvPr>
            <p:ph type="title"/>
          </p:nvPr>
        </p:nvSpPr>
        <p:spPr/>
        <p:txBody>
          <a:bodyPr/>
          <a:lstStyle/>
          <a:p>
            <a:pPr eaLnBrk="1" hangingPunct="1"/>
            <a:r>
              <a:rPr lang="en-US" sz="4000" smtClean="0">
                <a:cs typeface="Arial" pitchFamily="34" charset="0"/>
              </a:rPr>
              <a:t>Managing Whiteflies: </a:t>
            </a:r>
            <a:br>
              <a:rPr lang="en-US" sz="4000" smtClean="0">
                <a:cs typeface="Arial" pitchFamily="34" charset="0"/>
              </a:rPr>
            </a:br>
            <a:r>
              <a:rPr lang="en-US" sz="4000" smtClean="0">
                <a:cs typeface="Arial" pitchFamily="34" charset="0"/>
              </a:rPr>
              <a:t>Biological Control</a:t>
            </a:r>
          </a:p>
        </p:txBody>
      </p:sp>
    </p:spTree>
  </p:cSld>
  <p:clrMapOvr>
    <a:masterClrMapping/>
  </p:clrMapOvr>
  <p:transition advClick="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379413" y="274638"/>
            <a:ext cx="8229600" cy="1143000"/>
          </a:xfrm>
        </p:spPr>
        <p:txBody>
          <a:bodyPr/>
          <a:lstStyle/>
          <a:p>
            <a:pPr eaLnBrk="1" hangingPunct="1"/>
            <a:r>
              <a:rPr lang="en-US" sz="4000" smtClean="0">
                <a:cs typeface="Arial" pitchFamily="34" charset="0"/>
              </a:rPr>
              <a:t>Parasitoids Associated with Ficus Whitefly</a:t>
            </a:r>
          </a:p>
        </p:txBody>
      </p:sp>
      <p:sp>
        <p:nvSpPr>
          <p:cNvPr id="54275" name="TextBox 8"/>
          <p:cNvSpPr txBox="1">
            <a:spLocks noChangeArrowheads="1"/>
          </p:cNvSpPr>
          <p:nvPr/>
        </p:nvSpPr>
        <p:spPr bwMode="auto">
          <a:xfrm>
            <a:off x="257175" y="6156325"/>
            <a:ext cx="3295650" cy="369888"/>
          </a:xfrm>
          <a:prstGeom prst="rect">
            <a:avLst/>
          </a:prstGeom>
          <a:noFill/>
          <a:ln w="9525">
            <a:noFill/>
            <a:miter lim="800000"/>
            <a:headEnd/>
            <a:tailEnd/>
          </a:ln>
        </p:spPr>
        <p:txBody>
          <a:bodyPr wrap="none">
            <a:spAutoFit/>
          </a:bodyPr>
          <a:lstStyle/>
          <a:p>
            <a:r>
              <a:rPr lang="en-US" sz="900">
                <a:solidFill>
                  <a:schemeClr val="bg1"/>
                </a:solidFill>
              </a:rPr>
              <a:t>Image credits:</a:t>
            </a:r>
          </a:p>
          <a:p>
            <a:r>
              <a:rPr lang="en-US" sz="900">
                <a:solidFill>
                  <a:schemeClr val="bg1"/>
                </a:solidFill>
              </a:rPr>
              <a:t>H. Glenn, UF/IFAS, Tropical Research and Education Center</a:t>
            </a:r>
          </a:p>
        </p:txBody>
      </p:sp>
      <p:pic>
        <p:nvPicPr>
          <p:cNvPr id="11274" name="Picture 10" descr="F:\photos Feb 08\Temporary File Cache\Singhiella simplex\new Singhiella parasitoid prob Amitus bennetti\DSCN2139.JPG"/>
          <p:cNvPicPr>
            <a:picLocks noChangeAspect="1" noChangeArrowheads="1"/>
          </p:cNvPicPr>
          <p:nvPr/>
        </p:nvPicPr>
        <p:blipFill>
          <a:blip r:embed="rId3" cstate="email"/>
          <a:srcRect/>
          <a:stretch>
            <a:fillRect/>
          </a:stretch>
        </p:blipFill>
        <p:spPr bwMode="auto">
          <a:xfrm>
            <a:off x="538163" y="2176463"/>
            <a:ext cx="3827462" cy="3110151"/>
          </a:xfrm>
          <a:prstGeom prst="roundRect">
            <a:avLst/>
          </a:prstGeom>
          <a:noFill/>
          <a:ln>
            <a:solidFill>
              <a:schemeClr val="tx1"/>
            </a:solidFill>
          </a:ln>
        </p:spPr>
      </p:pic>
      <p:sp>
        <p:nvSpPr>
          <p:cNvPr id="54277" name="TextBox 9"/>
          <p:cNvSpPr txBox="1">
            <a:spLocks noChangeArrowheads="1"/>
          </p:cNvSpPr>
          <p:nvPr/>
        </p:nvSpPr>
        <p:spPr bwMode="auto">
          <a:xfrm>
            <a:off x="720725" y="5281613"/>
            <a:ext cx="3154363" cy="369887"/>
          </a:xfrm>
          <a:prstGeom prst="rect">
            <a:avLst/>
          </a:prstGeom>
          <a:noFill/>
          <a:ln w="9525">
            <a:noFill/>
            <a:miter lim="800000"/>
            <a:headEnd/>
            <a:tailEnd/>
          </a:ln>
        </p:spPr>
        <p:txBody>
          <a:bodyPr>
            <a:spAutoFit/>
          </a:bodyPr>
          <a:lstStyle/>
          <a:p>
            <a:pPr algn="ctr"/>
            <a:r>
              <a:rPr lang="en-US" sz="1800" i="1">
                <a:solidFill>
                  <a:schemeClr val="bg1"/>
                </a:solidFill>
              </a:rPr>
              <a:t>Amitus bennetti</a:t>
            </a:r>
          </a:p>
        </p:txBody>
      </p:sp>
      <p:pic>
        <p:nvPicPr>
          <p:cNvPr id="11267" name="Picture 12" descr="DSCN9849.JPG"/>
          <p:cNvPicPr>
            <a:picLocks noChangeAspect="1"/>
          </p:cNvPicPr>
          <p:nvPr/>
        </p:nvPicPr>
        <p:blipFill>
          <a:blip r:embed="rId4" cstate="email"/>
          <a:srcRect/>
          <a:stretch>
            <a:fillRect/>
          </a:stretch>
        </p:blipFill>
        <p:spPr bwMode="auto">
          <a:xfrm>
            <a:off x="4737100" y="2166938"/>
            <a:ext cx="4144963" cy="3108748"/>
          </a:xfrm>
          <a:prstGeom prst="roundRect">
            <a:avLst/>
          </a:prstGeom>
          <a:noFill/>
          <a:ln w="9525">
            <a:solidFill>
              <a:schemeClr val="tx1"/>
            </a:solidFill>
            <a:miter lim="800000"/>
            <a:headEnd/>
            <a:tailEnd/>
          </a:ln>
        </p:spPr>
      </p:pic>
      <p:sp>
        <p:nvSpPr>
          <p:cNvPr id="54279" name="TextBox 17"/>
          <p:cNvSpPr txBox="1">
            <a:spLocks noChangeArrowheads="1"/>
          </p:cNvSpPr>
          <p:nvPr/>
        </p:nvSpPr>
        <p:spPr bwMode="auto">
          <a:xfrm>
            <a:off x="5003800" y="5303838"/>
            <a:ext cx="3873500" cy="369887"/>
          </a:xfrm>
          <a:prstGeom prst="rect">
            <a:avLst/>
          </a:prstGeom>
          <a:noFill/>
          <a:ln w="9525">
            <a:noFill/>
            <a:miter lim="800000"/>
            <a:headEnd/>
            <a:tailEnd/>
          </a:ln>
        </p:spPr>
        <p:txBody>
          <a:bodyPr>
            <a:spAutoFit/>
          </a:bodyPr>
          <a:lstStyle/>
          <a:p>
            <a:pPr algn="ctr"/>
            <a:r>
              <a:rPr lang="en-US" sz="1800" i="1">
                <a:solidFill>
                  <a:schemeClr val="bg1"/>
                </a:solidFill>
              </a:rPr>
              <a:t>Encarsia protransvena</a:t>
            </a:r>
          </a:p>
        </p:txBody>
      </p:sp>
    </p:spTree>
  </p:cSld>
  <p:clrMapOvr>
    <a:masterClrMapping/>
  </p:clrMapOvr>
  <p:transition advClick="0"/>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685800" y="138113"/>
            <a:ext cx="7772400" cy="1143000"/>
          </a:xfrm>
        </p:spPr>
        <p:txBody>
          <a:bodyPr/>
          <a:lstStyle/>
          <a:p>
            <a:pPr eaLnBrk="1" hangingPunct="1"/>
            <a:r>
              <a:rPr lang="en-US" sz="4000" smtClean="0">
                <a:cs typeface="Arial" pitchFamily="34" charset="0"/>
              </a:rPr>
              <a:t>Parasitoids Associated with Rugose Spiraling Whitefly</a:t>
            </a:r>
            <a:endParaRPr lang="en-US" sz="4000" i="1" smtClean="0">
              <a:cs typeface="Arial" pitchFamily="34" charset="0"/>
            </a:endParaRPr>
          </a:p>
        </p:txBody>
      </p:sp>
      <p:pic>
        <p:nvPicPr>
          <p:cNvPr id="4" name="Picture 3" descr="DSCN7368.JPG"/>
          <p:cNvPicPr>
            <a:picLocks noChangeAspect="1"/>
          </p:cNvPicPr>
          <p:nvPr/>
        </p:nvPicPr>
        <p:blipFill>
          <a:blip r:embed="rId3" cstate="screen"/>
          <a:stretch>
            <a:fillRect/>
          </a:stretch>
        </p:blipFill>
        <p:spPr>
          <a:xfrm>
            <a:off x="364323" y="2682170"/>
            <a:ext cx="4145280" cy="3108960"/>
          </a:xfrm>
          <a:prstGeom prst="roundRect">
            <a:avLst/>
          </a:prstGeom>
          <a:ln>
            <a:solidFill>
              <a:schemeClr val="tx1"/>
            </a:solidFill>
          </a:ln>
        </p:spPr>
      </p:pic>
      <p:pic>
        <p:nvPicPr>
          <p:cNvPr id="22537" name="Picture 9" descr="J:\encarsiaguad.jpg"/>
          <p:cNvPicPr>
            <a:picLocks noChangeAspect="1" noChangeArrowheads="1"/>
          </p:cNvPicPr>
          <p:nvPr/>
        </p:nvPicPr>
        <p:blipFill>
          <a:blip r:embed="rId4" cstate="print"/>
          <a:srcRect/>
          <a:stretch>
            <a:fillRect/>
          </a:stretch>
        </p:blipFill>
        <p:spPr bwMode="auto">
          <a:xfrm>
            <a:off x="290945" y="1377259"/>
            <a:ext cx="2597728" cy="2341160"/>
          </a:xfrm>
          <a:prstGeom prst="roundRect">
            <a:avLst/>
          </a:prstGeom>
          <a:noFill/>
          <a:ln>
            <a:solidFill>
              <a:schemeClr val="tx1"/>
            </a:solidFill>
          </a:ln>
        </p:spPr>
      </p:pic>
      <p:sp>
        <p:nvSpPr>
          <p:cNvPr id="55301" name="Rectangle 6"/>
          <p:cNvSpPr>
            <a:spLocks noChangeArrowheads="1"/>
          </p:cNvSpPr>
          <p:nvPr/>
        </p:nvSpPr>
        <p:spPr bwMode="auto">
          <a:xfrm>
            <a:off x="2967038" y="1657350"/>
            <a:ext cx="1527175" cy="647700"/>
          </a:xfrm>
          <a:prstGeom prst="rect">
            <a:avLst/>
          </a:prstGeom>
          <a:noFill/>
          <a:ln w="9525">
            <a:noFill/>
            <a:miter lim="800000"/>
            <a:headEnd/>
            <a:tailEnd/>
          </a:ln>
        </p:spPr>
        <p:txBody>
          <a:bodyPr>
            <a:spAutoFit/>
          </a:bodyPr>
          <a:lstStyle/>
          <a:p>
            <a:r>
              <a:rPr lang="en-US" sz="1800" i="1">
                <a:solidFill>
                  <a:schemeClr val="bg1"/>
                </a:solidFill>
              </a:rPr>
              <a:t>Encarsia guadalupae</a:t>
            </a:r>
            <a:endParaRPr lang="en-US" sz="1800">
              <a:solidFill>
                <a:schemeClr val="bg1"/>
              </a:solidFill>
            </a:endParaRPr>
          </a:p>
        </p:txBody>
      </p:sp>
      <p:sp>
        <p:nvSpPr>
          <p:cNvPr id="55302" name="TextBox 8"/>
          <p:cNvSpPr txBox="1">
            <a:spLocks noChangeArrowheads="1"/>
          </p:cNvSpPr>
          <p:nvPr/>
        </p:nvSpPr>
        <p:spPr bwMode="auto">
          <a:xfrm>
            <a:off x="200025" y="6184900"/>
            <a:ext cx="6889750" cy="508000"/>
          </a:xfrm>
          <a:prstGeom prst="rect">
            <a:avLst/>
          </a:prstGeom>
          <a:noFill/>
          <a:ln w="9525">
            <a:noFill/>
            <a:miter lim="800000"/>
            <a:headEnd/>
            <a:tailEnd/>
          </a:ln>
        </p:spPr>
        <p:txBody>
          <a:bodyPr>
            <a:spAutoFit/>
          </a:bodyPr>
          <a:lstStyle/>
          <a:p>
            <a:r>
              <a:rPr lang="en-US" sz="900">
                <a:solidFill>
                  <a:schemeClr val="bg1"/>
                </a:solidFill>
              </a:rPr>
              <a:t>Image credits:</a:t>
            </a:r>
          </a:p>
          <a:p>
            <a:r>
              <a:rPr lang="en-US" sz="900">
                <a:solidFill>
                  <a:schemeClr val="bg1"/>
                </a:solidFill>
              </a:rPr>
              <a:t>H. Glenn, UF/IFAS, Tropical Research and Education Center</a:t>
            </a:r>
          </a:p>
          <a:p>
            <a:endParaRPr lang="en-US" sz="900">
              <a:solidFill>
                <a:schemeClr val="bg1"/>
              </a:solidFill>
            </a:endParaRPr>
          </a:p>
        </p:txBody>
      </p:sp>
      <p:pic>
        <p:nvPicPr>
          <p:cNvPr id="9" name="Picture 8" descr="DSCN6722.JPG"/>
          <p:cNvPicPr>
            <a:picLocks noChangeAspect="1"/>
          </p:cNvPicPr>
          <p:nvPr/>
        </p:nvPicPr>
        <p:blipFill>
          <a:blip r:embed="rId5" cstate="print"/>
          <a:stretch>
            <a:fillRect/>
          </a:stretch>
        </p:blipFill>
        <p:spPr>
          <a:xfrm>
            <a:off x="5173580" y="2105526"/>
            <a:ext cx="3657600" cy="2743200"/>
          </a:xfrm>
          <a:prstGeom prst="roundRect">
            <a:avLst/>
          </a:prstGeom>
          <a:ln>
            <a:solidFill>
              <a:schemeClr val="tx1"/>
            </a:solidFill>
          </a:ln>
        </p:spPr>
      </p:pic>
      <p:sp>
        <p:nvSpPr>
          <p:cNvPr id="55304" name="Rectangle 9"/>
          <p:cNvSpPr>
            <a:spLocks noChangeArrowheads="1"/>
          </p:cNvSpPr>
          <p:nvPr/>
        </p:nvSpPr>
        <p:spPr bwMode="auto">
          <a:xfrm>
            <a:off x="5870575" y="5049838"/>
            <a:ext cx="2270125" cy="369887"/>
          </a:xfrm>
          <a:prstGeom prst="rect">
            <a:avLst/>
          </a:prstGeom>
          <a:noFill/>
          <a:ln w="9525">
            <a:noFill/>
            <a:miter lim="800000"/>
            <a:headEnd/>
            <a:tailEnd/>
          </a:ln>
        </p:spPr>
        <p:txBody>
          <a:bodyPr>
            <a:spAutoFit/>
          </a:bodyPr>
          <a:lstStyle/>
          <a:p>
            <a:pPr algn="ctr"/>
            <a:r>
              <a:rPr lang="en-US" sz="1800" i="1">
                <a:solidFill>
                  <a:schemeClr val="bg1"/>
                </a:solidFill>
              </a:rPr>
              <a:t>Aleuroctonus </a:t>
            </a:r>
            <a:r>
              <a:rPr lang="en-US" sz="1800">
                <a:solidFill>
                  <a:schemeClr val="bg1"/>
                </a:solidFill>
              </a:rPr>
              <a:t>sp.</a:t>
            </a:r>
            <a:r>
              <a:rPr lang="en-US" sz="1800" i="1">
                <a:solidFill>
                  <a:schemeClr val="bg1"/>
                </a:solidFill>
              </a:rPr>
              <a:t> </a:t>
            </a:r>
            <a:endParaRPr lang="en-US" sz="1800">
              <a:solidFill>
                <a:schemeClr val="bg1"/>
              </a:solidFill>
            </a:endParaRPr>
          </a:p>
        </p:txBody>
      </p:sp>
    </p:spTree>
  </p:cSld>
  <p:clrMapOvr>
    <a:masterClrMapping/>
  </p:clrMapOvr>
  <p:transition advClick="0"/>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1438"/>
            <a:ext cx="9144000" cy="1143000"/>
          </a:xfrm>
        </p:spPr>
        <p:txBody>
          <a:bodyPr rtlCol="0">
            <a:normAutofit fontScale="90000"/>
          </a:bodyPr>
          <a:lstStyle/>
          <a:p>
            <a:pPr eaLnBrk="1" fontAlgn="auto" hangingPunct="1">
              <a:spcAft>
                <a:spcPts val="0"/>
              </a:spcAft>
              <a:defRPr/>
            </a:pPr>
            <a:r>
              <a:rPr lang="en-US" dirty="0" smtClean="0"/>
              <a:t>How to Tell if the Nymphs have been Parasitized</a:t>
            </a:r>
            <a:endParaRPr lang="en-US" dirty="0"/>
          </a:p>
        </p:txBody>
      </p:sp>
      <p:pic>
        <p:nvPicPr>
          <p:cNvPr id="3" name="Picture 2" descr="DSCN1565.JPG"/>
          <p:cNvPicPr>
            <a:picLocks noChangeAspect="1"/>
          </p:cNvPicPr>
          <p:nvPr/>
        </p:nvPicPr>
        <p:blipFill>
          <a:blip r:embed="rId3" cstate="screen"/>
          <a:stretch>
            <a:fillRect/>
          </a:stretch>
        </p:blipFill>
        <p:spPr>
          <a:xfrm>
            <a:off x="222231" y="910464"/>
            <a:ext cx="2853478" cy="2140108"/>
          </a:xfrm>
          <a:prstGeom prst="roundRect">
            <a:avLst/>
          </a:prstGeom>
          <a:ln>
            <a:solidFill>
              <a:schemeClr val="tx1"/>
            </a:solidFill>
          </a:ln>
        </p:spPr>
      </p:pic>
      <p:pic>
        <p:nvPicPr>
          <p:cNvPr id="4" name="Content Placeholder 14" descr="DSCN9843.JPG"/>
          <p:cNvPicPr>
            <a:picLocks noChangeAspect="1"/>
          </p:cNvPicPr>
          <p:nvPr/>
        </p:nvPicPr>
        <p:blipFill>
          <a:blip r:embed="rId4" cstate="email"/>
          <a:srcRect l="13304" r="12698"/>
          <a:stretch>
            <a:fillRect/>
          </a:stretch>
        </p:blipFill>
        <p:spPr>
          <a:xfrm>
            <a:off x="7184574" y="1181841"/>
            <a:ext cx="1888176" cy="1913742"/>
          </a:xfrm>
          <a:prstGeom prst="roundRect">
            <a:avLst/>
          </a:prstGeom>
          <a:ln>
            <a:solidFill>
              <a:schemeClr val="tx1"/>
            </a:solidFill>
          </a:ln>
        </p:spPr>
      </p:pic>
      <p:pic>
        <p:nvPicPr>
          <p:cNvPr id="5" name="Picture 16" descr="DSCN9839.JPG"/>
          <p:cNvPicPr>
            <a:picLocks noChangeAspect="1"/>
          </p:cNvPicPr>
          <p:nvPr/>
        </p:nvPicPr>
        <p:blipFill>
          <a:blip r:embed="rId5" cstate="email"/>
          <a:srcRect l="15972" r="12849"/>
          <a:stretch>
            <a:fillRect/>
          </a:stretch>
        </p:blipFill>
        <p:spPr bwMode="auto">
          <a:xfrm>
            <a:off x="3360717" y="1279333"/>
            <a:ext cx="1781299" cy="1876925"/>
          </a:xfrm>
          <a:prstGeom prst="roundRect">
            <a:avLst/>
          </a:prstGeom>
          <a:noFill/>
          <a:ln w="9525">
            <a:solidFill>
              <a:schemeClr val="tx1"/>
            </a:solidFill>
            <a:miter lim="800000"/>
            <a:headEnd/>
            <a:tailEnd/>
          </a:ln>
        </p:spPr>
      </p:pic>
      <p:sp>
        <p:nvSpPr>
          <p:cNvPr id="56326" name="TextBox 8"/>
          <p:cNvSpPr txBox="1">
            <a:spLocks noChangeArrowheads="1"/>
          </p:cNvSpPr>
          <p:nvPr/>
        </p:nvSpPr>
        <p:spPr bwMode="auto">
          <a:xfrm>
            <a:off x="257175" y="6156325"/>
            <a:ext cx="3295650" cy="369888"/>
          </a:xfrm>
          <a:prstGeom prst="rect">
            <a:avLst/>
          </a:prstGeom>
          <a:noFill/>
          <a:ln w="9525">
            <a:noFill/>
            <a:miter lim="800000"/>
            <a:headEnd/>
            <a:tailEnd/>
          </a:ln>
        </p:spPr>
        <p:txBody>
          <a:bodyPr wrap="none">
            <a:spAutoFit/>
          </a:bodyPr>
          <a:lstStyle/>
          <a:p>
            <a:r>
              <a:rPr lang="en-US" sz="900">
                <a:solidFill>
                  <a:schemeClr val="bg1"/>
                </a:solidFill>
              </a:rPr>
              <a:t>Image credits:</a:t>
            </a:r>
          </a:p>
          <a:p>
            <a:r>
              <a:rPr lang="en-US" sz="900">
                <a:solidFill>
                  <a:schemeClr val="bg1"/>
                </a:solidFill>
              </a:rPr>
              <a:t>H. Glenn, UF/IFAS, Tropical Research and Education Center</a:t>
            </a:r>
          </a:p>
        </p:txBody>
      </p:sp>
      <p:sp>
        <p:nvSpPr>
          <p:cNvPr id="56327" name="TextBox 7"/>
          <p:cNvSpPr txBox="1">
            <a:spLocks noChangeArrowheads="1"/>
          </p:cNvSpPr>
          <p:nvPr/>
        </p:nvSpPr>
        <p:spPr bwMode="auto">
          <a:xfrm>
            <a:off x="225425" y="3106738"/>
            <a:ext cx="3063875" cy="646112"/>
          </a:xfrm>
          <a:prstGeom prst="rect">
            <a:avLst/>
          </a:prstGeom>
          <a:noFill/>
          <a:ln w="9525">
            <a:noFill/>
            <a:miter lim="800000"/>
            <a:headEnd/>
            <a:tailEnd/>
          </a:ln>
        </p:spPr>
        <p:txBody>
          <a:bodyPr>
            <a:spAutoFit/>
          </a:bodyPr>
          <a:lstStyle/>
          <a:p>
            <a:r>
              <a:rPr lang="en-US" sz="1800">
                <a:solidFill>
                  <a:schemeClr val="bg1"/>
                </a:solidFill>
              </a:rPr>
              <a:t>Parasitized nymphs often appear dark in color</a:t>
            </a:r>
          </a:p>
        </p:txBody>
      </p:sp>
      <p:sp>
        <p:nvSpPr>
          <p:cNvPr id="56328" name="TextBox 8"/>
          <p:cNvSpPr txBox="1">
            <a:spLocks noChangeArrowheads="1"/>
          </p:cNvSpPr>
          <p:nvPr/>
        </p:nvSpPr>
        <p:spPr bwMode="auto">
          <a:xfrm>
            <a:off x="5319713" y="1430338"/>
            <a:ext cx="1852612" cy="1200150"/>
          </a:xfrm>
          <a:prstGeom prst="rect">
            <a:avLst/>
          </a:prstGeom>
          <a:noFill/>
          <a:ln w="9525">
            <a:noFill/>
            <a:miter lim="800000"/>
            <a:headEnd/>
            <a:tailEnd/>
          </a:ln>
        </p:spPr>
        <p:txBody>
          <a:bodyPr>
            <a:spAutoFit/>
          </a:bodyPr>
          <a:lstStyle/>
          <a:p>
            <a:r>
              <a:rPr lang="en-US" sz="1800">
                <a:solidFill>
                  <a:schemeClr val="bg1"/>
                </a:solidFill>
              </a:rPr>
              <a:t>Sometimes you can see the parasite in the whitefly nymph</a:t>
            </a:r>
          </a:p>
        </p:txBody>
      </p:sp>
      <p:sp>
        <p:nvSpPr>
          <p:cNvPr id="56329" name="TextBox 9"/>
          <p:cNvSpPr txBox="1">
            <a:spLocks noChangeArrowheads="1"/>
          </p:cNvSpPr>
          <p:nvPr/>
        </p:nvSpPr>
        <p:spPr bwMode="auto">
          <a:xfrm>
            <a:off x="7497763" y="3567113"/>
            <a:ext cx="1503362" cy="1754187"/>
          </a:xfrm>
          <a:prstGeom prst="rect">
            <a:avLst/>
          </a:prstGeom>
          <a:noFill/>
          <a:ln w="9525">
            <a:noFill/>
            <a:miter lim="800000"/>
            <a:headEnd/>
            <a:tailEnd/>
          </a:ln>
        </p:spPr>
        <p:txBody>
          <a:bodyPr>
            <a:spAutoFit/>
          </a:bodyPr>
          <a:lstStyle/>
          <a:p>
            <a:r>
              <a:rPr lang="en-US" sz="1800">
                <a:solidFill>
                  <a:schemeClr val="bg1"/>
                </a:solidFill>
              </a:rPr>
              <a:t>      Adult parasites that have emerged leave a circular hole</a:t>
            </a:r>
          </a:p>
        </p:txBody>
      </p:sp>
      <p:sp>
        <p:nvSpPr>
          <p:cNvPr id="56330" name="TextBox 10"/>
          <p:cNvSpPr txBox="1">
            <a:spLocks noChangeArrowheads="1"/>
          </p:cNvSpPr>
          <p:nvPr/>
        </p:nvSpPr>
        <p:spPr bwMode="auto">
          <a:xfrm>
            <a:off x="2987675" y="4130675"/>
            <a:ext cx="2249488" cy="1477963"/>
          </a:xfrm>
          <a:prstGeom prst="rect">
            <a:avLst/>
          </a:prstGeom>
          <a:noFill/>
          <a:ln w="9525">
            <a:noFill/>
            <a:miter lim="800000"/>
            <a:headEnd/>
            <a:tailEnd/>
          </a:ln>
        </p:spPr>
        <p:txBody>
          <a:bodyPr>
            <a:spAutoFit/>
          </a:bodyPr>
          <a:lstStyle/>
          <a:p>
            <a:r>
              <a:rPr lang="en-US" sz="1800">
                <a:solidFill>
                  <a:schemeClr val="bg1"/>
                </a:solidFill>
              </a:rPr>
              <a:t>        Adult whiteflies that have emerged leave a “ripped” hole – NOT PARASITIZED</a:t>
            </a:r>
          </a:p>
        </p:txBody>
      </p:sp>
      <p:pic>
        <p:nvPicPr>
          <p:cNvPr id="12" name="Picture 11" descr="DSCN3252.JPG"/>
          <p:cNvPicPr>
            <a:picLocks noChangeAspect="1"/>
          </p:cNvPicPr>
          <p:nvPr/>
        </p:nvPicPr>
        <p:blipFill>
          <a:blip r:embed="rId6" cstate="print"/>
          <a:stretch>
            <a:fillRect/>
          </a:stretch>
        </p:blipFill>
        <p:spPr>
          <a:xfrm>
            <a:off x="296883" y="3819896"/>
            <a:ext cx="2616200" cy="1962150"/>
          </a:xfrm>
          <a:prstGeom prst="roundRect">
            <a:avLst/>
          </a:prstGeom>
          <a:ln>
            <a:solidFill>
              <a:schemeClr val="tx1"/>
            </a:solidFill>
          </a:ln>
        </p:spPr>
      </p:pic>
      <p:pic>
        <p:nvPicPr>
          <p:cNvPr id="13" name="Picture 12" descr="DSCN7375.JPG"/>
          <p:cNvPicPr>
            <a:picLocks noChangeAspect="1"/>
          </p:cNvPicPr>
          <p:nvPr/>
        </p:nvPicPr>
        <p:blipFill>
          <a:blip r:embed="rId7" cstate="print"/>
          <a:stretch>
            <a:fillRect/>
          </a:stretch>
        </p:blipFill>
        <p:spPr>
          <a:xfrm rot="5400000">
            <a:off x="4980625" y="3379604"/>
            <a:ext cx="2735943" cy="2051957"/>
          </a:xfrm>
          <a:prstGeom prst="roundRect">
            <a:avLst/>
          </a:prstGeom>
          <a:ln>
            <a:solidFill>
              <a:schemeClr val="tx1"/>
            </a:solidFill>
          </a:ln>
        </p:spPr>
      </p:pic>
      <p:sp>
        <p:nvSpPr>
          <p:cNvPr id="56333" name="Rectangle 13"/>
          <p:cNvSpPr>
            <a:spLocks noChangeArrowheads="1"/>
          </p:cNvSpPr>
          <p:nvPr/>
        </p:nvSpPr>
        <p:spPr bwMode="auto">
          <a:xfrm rot="5400000">
            <a:off x="3132138" y="4100512"/>
            <a:ext cx="338138" cy="461963"/>
          </a:xfrm>
          <a:prstGeom prst="rect">
            <a:avLst/>
          </a:prstGeom>
          <a:noFill/>
          <a:ln w="9525">
            <a:noFill/>
            <a:miter lim="800000"/>
            <a:headEnd/>
            <a:tailEnd/>
          </a:ln>
        </p:spPr>
        <p:txBody>
          <a:bodyPr wrap="none">
            <a:spAutoFit/>
          </a:bodyPr>
          <a:lstStyle/>
          <a:p>
            <a:r>
              <a:rPr lang="en-US">
                <a:solidFill>
                  <a:schemeClr val="bg1"/>
                </a:solidFill>
              </a:rPr>
              <a:t>↓</a:t>
            </a:r>
            <a:endParaRPr lang="en-US"/>
          </a:p>
        </p:txBody>
      </p:sp>
      <p:cxnSp>
        <p:nvCxnSpPr>
          <p:cNvPr id="16" name="Straight Arrow Connector 15"/>
          <p:cNvCxnSpPr/>
          <p:nvPr/>
        </p:nvCxnSpPr>
        <p:spPr>
          <a:xfrm flipV="1">
            <a:off x="5497513" y="2801938"/>
            <a:ext cx="1377950" cy="0"/>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6335" name="Rectangle 18"/>
          <p:cNvSpPr>
            <a:spLocks noChangeArrowheads="1"/>
          </p:cNvSpPr>
          <p:nvPr/>
        </p:nvSpPr>
        <p:spPr bwMode="auto">
          <a:xfrm rot="-5400000">
            <a:off x="7526338" y="3530600"/>
            <a:ext cx="338137" cy="461963"/>
          </a:xfrm>
          <a:prstGeom prst="rect">
            <a:avLst/>
          </a:prstGeom>
          <a:noFill/>
          <a:ln w="9525">
            <a:noFill/>
            <a:miter lim="800000"/>
            <a:headEnd/>
            <a:tailEnd/>
          </a:ln>
        </p:spPr>
        <p:txBody>
          <a:bodyPr wrap="none">
            <a:spAutoFit/>
          </a:bodyPr>
          <a:lstStyle/>
          <a:p>
            <a:r>
              <a:rPr lang="en-US">
                <a:solidFill>
                  <a:schemeClr val="bg1"/>
                </a:solidFill>
              </a:rPr>
              <a:t>↑</a:t>
            </a:r>
            <a:endParaRPr lang="en-US"/>
          </a:p>
        </p:txBody>
      </p:sp>
      <p:cxnSp>
        <p:nvCxnSpPr>
          <p:cNvPr id="18" name="Straight Arrow Connector 17"/>
          <p:cNvCxnSpPr/>
          <p:nvPr/>
        </p:nvCxnSpPr>
        <p:spPr>
          <a:xfrm>
            <a:off x="2224088" y="996950"/>
            <a:ext cx="331787" cy="2921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706438" y="2909888"/>
            <a:ext cx="360362" cy="269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428625" y="84138"/>
            <a:ext cx="8289925" cy="1143000"/>
          </a:xfrm>
        </p:spPr>
        <p:txBody>
          <a:bodyPr/>
          <a:lstStyle/>
          <a:p>
            <a:pPr eaLnBrk="1" hangingPunct="1"/>
            <a:r>
              <a:rPr lang="en-US" sz="4000" smtClean="0">
                <a:cs typeface="Arial" pitchFamily="34" charset="0"/>
              </a:rPr>
              <a:t>Predators Associated with Ficus Whitefly</a:t>
            </a:r>
          </a:p>
        </p:txBody>
      </p:sp>
      <p:sp>
        <p:nvSpPr>
          <p:cNvPr id="57347" name="TextBox 8"/>
          <p:cNvSpPr txBox="1">
            <a:spLocks noChangeArrowheads="1"/>
          </p:cNvSpPr>
          <p:nvPr/>
        </p:nvSpPr>
        <p:spPr bwMode="auto">
          <a:xfrm>
            <a:off x="200025" y="6018213"/>
            <a:ext cx="6889750" cy="785812"/>
          </a:xfrm>
          <a:prstGeom prst="rect">
            <a:avLst/>
          </a:prstGeom>
          <a:noFill/>
          <a:ln w="9525">
            <a:noFill/>
            <a:miter lim="800000"/>
            <a:headEnd/>
            <a:tailEnd/>
          </a:ln>
        </p:spPr>
        <p:txBody>
          <a:bodyPr>
            <a:spAutoFit/>
          </a:bodyPr>
          <a:lstStyle/>
          <a:p>
            <a:r>
              <a:rPr lang="en-US" sz="900">
                <a:solidFill>
                  <a:schemeClr val="bg1"/>
                </a:solidFill>
              </a:rPr>
              <a:t>Image credits:</a:t>
            </a:r>
          </a:p>
          <a:p>
            <a:r>
              <a:rPr lang="en-US" sz="900" i="1">
                <a:solidFill>
                  <a:schemeClr val="bg1"/>
                </a:solidFill>
              </a:rPr>
              <a:t>Harmonia axyridis  - </a:t>
            </a:r>
            <a:r>
              <a:rPr lang="en-US" sz="900">
                <a:solidFill>
                  <a:schemeClr val="bg1"/>
                </a:solidFill>
              </a:rPr>
              <a:t>Gyorgy Csoka, Hungary Forest Research Institute, </a:t>
            </a:r>
            <a:r>
              <a:rPr lang="en-US" sz="900">
                <a:solidFill>
                  <a:schemeClr val="bg1"/>
                </a:solidFill>
                <a:hlinkClick r:id="rId3"/>
              </a:rPr>
              <a:t>www.bugwood.org</a:t>
            </a:r>
            <a:r>
              <a:rPr lang="en-US" sz="900">
                <a:solidFill>
                  <a:schemeClr val="bg1"/>
                </a:solidFill>
              </a:rPr>
              <a:t>, #5410810</a:t>
            </a:r>
            <a:endParaRPr lang="en-US" sz="900" i="1">
              <a:solidFill>
                <a:schemeClr val="bg1"/>
              </a:solidFill>
            </a:endParaRPr>
          </a:p>
          <a:p>
            <a:r>
              <a:rPr lang="en-US" sz="900" i="1">
                <a:solidFill>
                  <a:schemeClr val="bg1"/>
                </a:solidFill>
              </a:rPr>
              <a:t>Olla v-nigrum  - </a:t>
            </a:r>
            <a:r>
              <a:rPr lang="en-US" sz="900">
                <a:solidFill>
                  <a:schemeClr val="bg1"/>
                </a:solidFill>
              </a:rPr>
              <a:t>Louis Tedders, USDA Agricultural Research Service, </a:t>
            </a:r>
            <a:r>
              <a:rPr lang="en-US" sz="900">
                <a:solidFill>
                  <a:schemeClr val="bg1"/>
                </a:solidFill>
                <a:hlinkClick r:id="rId3"/>
              </a:rPr>
              <a:t>www.bugwood.org</a:t>
            </a:r>
            <a:r>
              <a:rPr lang="en-US" sz="900">
                <a:solidFill>
                  <a:schemeClr val="bg1"/>
                </a:solidFill>
              </a:rPr>
              <a:t>, #1223031</a:t>
            </a:r>
            <a:endParaRPr lang="en-US" sz="900" i="1">
              <a:solidFill>
                <a:schemeClr val="bg1"/>
              </a:solidFill>
            </a:endParaRPr>
          </a:p>
          <a:p>
            <a:r>
              <a:rPr lang="en-US" sz="900" i="1">
                <a:solidFill>
                  <a:schemeClr val="bg1"/>
                </a:solidFill>
              </a:rPr>
              <a:t>Exochomus childreni  and Chilocorus nigritis - </a:t>
            </a:r>
            <a:r>
              <a:rPr lang="en-US" sz="900">
                <a:solidFill>
                  <a:schemeClr val="bg1"/>
                </a:solidFill>
              </a:rPr>
              <a:t>H. Glenn, </a:t>
            </a:r>
            <a:r>
              <a:rPr lang="en-US" sz="900" smtClean="0">
                <a:solidFill>
                  <a:schemeClr val="bg1"/>
                </a:solidFill>
              </a:rPr>
              <a:t>UF/IFAS, Tropical Research and Education Center</a:t>
            </a:r>
            <a:endParaRPr lang="en-US" sz="900">
              <a:solidFill>
                <a:schemeClr val="bg1"/>
              </a:solidFill>
            </a:endParaRPr>
          </a:p>
          <a:p>
            <a:r>
              <a:rPr lang="en-US" sz="900" i="1">
                <a:solidFill>
                  <a:schemeClr val="bg1"/>
                </a:solidFill>
              </a:rPr>
              <a:t>Curinus coeruleus  -  </a:t>
            </a:r>
            <a:r>
              <a:rPr lang="en-US" sz="900">
                <a:solidFill>
                  <a:schemeClr val="bg1"/>
                </a:solidFill>
              </a:rPr>
              <a:t>Forest &amp; Kim Starr, Starr Environmental, </a:t>
            </a:r>
            <a:r>
              <a:rPr lang="en-US" sz="900">
                <a:solidFill>
                  <a:schemeClr val="bg1"/>
                </a:solidFill>
                <a:hlinkClick r:id="rId3"/>
              </a:rPr>
              <a:t>www.bugwood.org</a:t>
            </a:r>
            <a:r>
              <a:rPr lang="en-US" sz="900">
                <a:solidFill>
                  <a:schemeClr val="bg1"/>
                </a:solidFill>
              </a:rPr>
              <a:t>, #5219057</a:t>
            </a:r>
          </a:p>
        </p:txBody>
      </p:sp>
      <p:pic>
        <p:nvPicPr>
          <p:cNvPr id="17" name="Content Placeholder 3" descr="DSCN1446.JPG"/>
          <p:cNvPicPr>
            <a:picLocks noGrp="1" noChangeAspect="1"/>
          </p:cNvPicPr>
          <p:nvPr>
            <p:ph idx="1"/>
          </p:nvPr>
        </p:nvPicPr>
        <p:blipFill>
          <a:blip r:embed="rId4" cstate="email"/>
          <a:srcRect/>
          <a:stretch>
            <a:fillRect/>
          </a:stretch>
        </p:blipFill>
        <p:spPr>
          <a:xfrm>
            <a:off x="362651" y="3613450"/>
            <a:ext cx="2438401" cy="1828800"/>
          </a:xfrm>
          <a:prstGeom prst="roundRect">
            <a:avLst/>
          </a:prstGeom>
          <a:ln>
            <a:solidFill>
              <a:schemeClr val="tx1"/>
            </a:solidFill>
          </a:ln>
        </p:spPr>
      </p:pic>
      <p:pic>
        <p:nvPicPr>
          <p:cNvPr id="18" name="Picture 4" descr="DSCN1448.JPG"/>
          <p:cNvPicPr>
            <a:picLocks noChangeAspect="1"/>
          </p:cNvPicPr>
          <p:nvPr/>
        </p:nvPicPr>
        <p:blipFill>
          <a:blip r:embed="rId5" cstate="print"/>
          <a:stretch>
            <a:fillRect/>
          </a:stretch>
        </p:blipFill>
        <p:spPr bwMode="auto">
          <a:xfrm>
            <a:off x="6253205" y="3613450"/>
            <a:ext cx="2402909" cy="1828800"/>
          </a:xfrm>
          <a:prstGeom prst="roundRect">
            <a:avLst/>
          </a:prstGeom>
          <a:noFill/>
          <a:ln w="9525">
            <a:solidFill>
              <a:schemeClr val="tx1"/>
            </a:solidFill>
            <a:miter lim="800000"/>
            <a:headEnd/>
            <a:tailEnd/>
          </a:ln>
        </p:spPr>
      </p:pic>
      <p:sp>
        <p:nvSpPr>
          <p:cNvPr id="57350" name="TextBox 8"/>
          <p:cNvSpPr txBox="1">
            <a:spLocks noChangeArrowheads="1"/>
          </p:cNvSpPr>
          <p:nvPr/>
        </p:nvSpPr>
        <p:spPr bwMode="auto">
          <a:xfrm>
            <a:off x="3597275" y="5483225"/>
            <a:ext cx="2006600" cy="369888"/>
          </a:xfrm>
          <a:prstGeom prst="rect">
            <a:avLst/>
          </a:prstGeom>
          <a:noFill/>
          <a:ln w="9525">
            <a:noFill/>
            <a:miter lim="800000"/>
            <a:headEnd/>
            <a:tailEnd/>
          </a:ln>
        </p:spPr>
        <p:txBody>
          <a:bodyPr wrap="none">
            <a:spAutoFit/>
          </a:bodyPr>
          <a:lstStyle/>
          <a:p>
            <a:r>
              <a:rPr lang="en-US" sz="1800" i="1">
                <a:solidFill>
                  <a:schemeClr val="bg1"/>
                </a:solidFill>
              </a:rPr>
              <a:t>Chilocorus nigritis</a:t>
            </a:r>
          </a:p>
        </p:txBody>
      </p:sp>
      <p:sp>
        <p:nvSpPr>
          <p:cNvPr id="57351" name="TextBox 9"/>
          <p:cNvSpPr txBox="1">
            <a:spLocks noChangeArrowheads="1"/>
          </p:cNvSpPr>
          <p:nvPr/>
        </p:nvSpPr>
        <p:spPr bwMode="auto">
          <a:xfrm>
            <a:off x="6402388" y="5483225"/>
            <a:ext cx="2043112" cy="369888"/>
          </a:xfrm>
          <a:prstGeom prst="rect">
            <a:avLst/>
          </a:prstGeom>
          <a:noFill/>
          <a:ln w="9525">
            <a:noFill/>
            <a:miter lim="800000"/>
            <a:headEnd/>
            <a:tailEnd/>
          </a:ln>
        </p:spPr>
        <p:txBody>
          <a:bodyPr wrap="none">
            <a:spAutoFit/>
          </a:bodyPr>
          <a:lstStyle/>
          <a:p>
            <a:r>
              <a:rPr lang="en-US" sz="1800" i="1">
                <a:solidFill>
                  <a:schemeClr val="bg1"/>
                </a:solidFill>
              </a:rPr>
              <a:t>Curinus coeruleus</a:t>
            </a:r>
          </a:p>
        </p:txBody>
      </p:sp>
      <p:sp>
        <p:nvSpPr>
          <p:cNvPr id="57352" name="TextBox 11"/>
          <p:cNvSpPr txBox="1">
            <a:spLocks noChangeArrowheads="1"/>
          </p:cNvSpPr>
          <p:nvPr/>
        </p:nvSpPr>
        <p:spPr bwMode="auto">
          <a:xfrm>
            <a:off x="409575" y="5483225"/>
            <a:ext cx="2312988" cy="369888"/>
          </a:xfrm>
          <a:prstGeom prst="rect">
            <a:avLst/>
          </a:prstGeom>
          <a:noFill/>
          <a:ln w="9525">
            <a:noFill/>
            <a:miter lim="800000"/>
            <a:headEnd/>
            <a:tailEnd/>
          </a:ln>
        </p:spPr>
        <p:txBody>
          <a:bodyPr wrap="none">
            <a:spAutoFit/>
          </a:bodyPr>
          <a:lstStyle/>
          <a:p>
            <a:r>
              <a:rPr lang="en-US" sz="1800" i="1">
                <a:solidFill>
                  <a:schemeClr val="bg1"/>
                </a:solidFill>
              </a:rPr>
              <a:t>Exochomus childreni</a:t>
            </a:r>
          </a:p>
        </p:txBody>
      </p:sp>
      <p:pic>
        <p:nvPicPr>
          <p:cNvPr id="22" name="Picture 10" descr="F:\photos Feb 08\Temporary File Cache\Singhiella simplex\whitefly pred\Harmonia axyridis ID#E2007-8492-3\DSCN1580.JPG"/>
          <p:cNvPicPr>
            <a:picLocks noChangeAspect="1" noChangeArrowheads="1"/>
          </p:cNvPicPr>
          <p:nvPr/>
        </p:nvPicPr>
        <p:blipFill>
          <a:blip r:embed="rId6" cstate="print"/>
          <a:stretch>
            <a:fillRect/>
          </a:stretch>
        </p:blipFill>
        <p:spPr bwMode="auto">
          <a:xfrm>
            <a:off x="1589049" y="1265482"/>
            <a:ext cx="2316145" cy="1828800"/>
          </a:xfrm>
          <a:prstGeom prst="roundRect">
            <a:avLst/>
          </a:prstGeom>
          <a:noFill/>
          <a:ln>
            <a:solidFill>
              <a:schemeClr val="tx1"/>
            </a:solidFill>
          </a:ln>
        </p:spPr>
      </p:pic>
      <p:sp>
        <p:nvSpPr>
          <p:cNvPr id="57354" name="TextBox 13"/>
          <p:cNvSpPr txBox="1">
            <a:spLocks noChangeArrowheads="1"/>
          </p:cNvSpPr>
          <p:nvPr/>
        </p:nvSpPr>
        <p:spPr bwMode="auto">
          <a:xfrm>
            <a:off x="1579563" y="3089275"/>
            <a:ext cx="2032000" cy="368300"/>
          </a:xfrm>
          <a:prstGeom prst="rect">
            <a:avLst/>
          </a:prstGeom>
          <a:noFill/>
          <a:ln w="9525">
            <a:noFill/>
            <a:miter lim="800000"/>
            <a:headEnd/>
            <a:tailEnd/>
          </a:ln>
        </p:spPr>
        <p:txBody>
          <a:bodyPr wrap="none">
            <a:spAutoFit/>
          </a:bodyPr>
          <a:lstStyle/>
          <a:p>
            <a:r>
              <a:rPr lang="en-US" sz="1800" i="1">
                <a:solidFill>
                  <a:schemeClr val="bg1"/>
                </a:solidFill>
              </a:rPr>
              <a:t>Harmonia axyridis</a:t>
            </a:r>
          </a:p>
        </p:txBody>
      </p:sp>
      <p:pic>
        <p:nvPicPr>
          <p:cNvPr id="24" name="Picture 11" descr="F:\photos Feb 08\Temporary File Cache\Singhiella simplex\whitefly pred\Olla v-nigrum\DSCN1756.JPG"/>
          <p:cNvPicPr>
            <a:picLocks noChangeAspect="1" noChangeArrowheads="1"/>
          </p:cNvPicPr>
          <p:nvPr/>
        </p:nvPicPr>
        <p:blipFill>
          <a:blip r:embed="rId7" cstate="print"/>
          <a:stretch>
            <a:fillRect/>
          </a:stretch>
        </p:blipFill>
        <p:spPr bwMode="auto">
          <a:xfrm>
            <a:off x="5237384" y="1265482"/>
            <a:ext cx="2301072" cy="1828800"/>
          </a:xfrm>
          <a:prstGeom prst="roundRect">
            <a:avLst/>
          </a:prstGeom>
          <a:noFill/>
          <a:ln>
            <a:solidFill>
              <a:schemeClr val="tx1"/>
            </a:solidFill>
          </a:ln>
        </p:spPr>
      </p:pic>
      <p:sp>
        <p:nvSpPr>
          <p:cNvPr id="57356" name="TextBox 15"/>
          <p:cNvSpPr txBox="1">
            <a:spLocks noChangeArrowheads="1"/>
          </p:cNvSpPr>
          <p:nvPr/>
        </p:nvSpPr>
        <p:spPr bwMode="auto">
          <a:xfrm>
            <a:off x="5591175" y="3086100"/>
            <a:ext cx="1557338" cy="369888"/>
          </a:xfrm>
          <a:prstGeom prst="rect">
            <a:avLst/>
          </a:prstGeom>
          <a:noFill/>
          <a:ln w="9525">
            <a:noFill/>
            <a:miter lim="800000"/>
            <a:headEnd/>
            <a:tailEnd/>
          </a:ln>
        </p:spPr>
        <p:txBody>
          <a:bodyPr wrap="none">
            <a:spAutoFit/>
          </a:bodyPr>
          <a:lstStyle/>
          <a:p>
            <a:r>
              <a:rPr lang="en-US" sz="1800" i="1">
                <a:solidFill>
                  <a:schemeClr val="bg1"/>
                </a:solidFill>
              </a:rPr>
              <a:t>Olla v-nigrum</a:t>
            </a:r>
          </a:p>
        </p:txBody>
      </p:sp>
      <p:pic>
        <p:nvPicPr>
          <p:cNvPr id="26" name="Picture 8" descr="F:\photos Feb 08\Temporary File Cache\Singhiella simplex\whitefly pred\Chilocorus nigritis\DSCN1757.JPG"/>
          <p:cNvPicPr>
            <a:picLocks noChangeAspect="1" noChangeArrowheads="1"/>
          </p:cNvPicPr>
          <p:nvPr/>
        </p:nvPicPr>
        <p:blipFill>
          <a:blip r:embed="rId8" cstate="email"/>
          <a:srcRect/>
          <a:stretch>
            <a:fillRect/>
          </a:stretch>
        </p:blipFill>
        <p:spPr bwMode="auto">
          <a:xfrm>
            <a:off x="3335630" y="3613451"/>
            <a:ext cx="2438400" cy="1828800"/>
          </a:xfrm>
          <a:prstGeom prst="roundRect">
            <a:avLst/>
          </a:prstGeom>
          <a:noFill/>
          <a:ln>
            <a:solidFill>
              <a:schemeClr val="tx1"/>
            </a:solidFill>
          </a:ln>
        </p:spPr>
      </p:pic>
    </p:spTree>
  </p:cSld>
  <p:clrMapOvr>
    <a:masterClrMapping/>
  </p:clrMapOvr>
  <p:transition advClick="0"/>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696913" y="227013"/>
            <a:ext cx="7772400" cy="1143000"/>
          </a:xfrm>
        </p:spPr>
        <p:txBody>
          <a:bodyPr/>
          <a:lstStyle/>
          <a:p>
            <a:pPr eaLnBrk="1" hangingPunct="1"/>
            <a:r>
              <a:rPr lang="en-US" sz="4000" smtClean="0">
                <a:cs typeface="Arial" pitchFamily="34" charset="0"/>
              </a:rPr>
              <a:t>Predators Associated with Rugose Spiraling Whitefly</a:t>
            </a:r>
            <a:endParaRPr lang="en-US" sz="4000" i="1" smtClean="0">
              <a:cs typeface="Arial" pitchFamily="34" charset="0"/>
            </a:endParaRPr>
          </a:p>
        </p:txBody>
      </p:sp>
      <p:pic>
        <p:nvPicPr>
          <p:cNvPr id="3" name="Picture 6" descr="J:\Nepasphis oculata adults_larvae.jpg"/>
          <p:cNvPicPr>
            <a:picLocks noChangeAspect="1" noChangeArrowheads="1"/>
          </p:cNvPicPr>
          <p:nvPr/>
        </p:nvPicPr>
        <p:blipFill>
          <a:blip r:embed="rId3" cstate="print">
            <a:lum bright="20000" contrast="30000"/>
          </a:blip>
          <a:srcRect t="29312"/>
          <a:stretch>
            <a:fillRect/>
          </a:stretch>
        </p:blipFill>
        <p:spPr bwMode="auto">
          <a:xfrm>
            <a:off x="3824223" y="2213663"/>
            <a:ext cx="5174303" cy="2743200"/>
          </a:xfrm>
          <a:prstGeom prst="roundRect">
            <a:avLst/>
          </a:prstGeom>
          <a:noFill/>
          <a:ln>
            <a:solidFill>
              <a:schemeClr val="tx1"/>
            </a:solidFill>
          </a:ln>
        </p:spPr>
      </p:pic>
      <p:pic>
        <p:nvPicPr>
          <p:cNvPr id="103426" name="Picture 2" descr="L:\Photos 11-10\Homoptera\Whitefly\Aleurodicus rugioperculatus\predator-Delphastus\DSCN7366.JPG"/>
          <p:cNvPicPr>
            <a:picLocks noChangeAspect="1" noChangeArrowheads="1"/>
          </p:cNvPicPr>
          <p:nvPr/>
        </p:nvPicPr>
        <p:blipFill>
          <a:blip r:embed="rId4" cstate="print"/>
          <a:stretch>
            <a:fillRect/>
          </a:stretch>
        </p:blipFill>
        <p:spPr bwMode="auto">
          <a:xfrm>
            <a:off x="90022" y="2201349"/>
            <a:ext cx="3657600" cy="2743200"/>
          </a:xfrm>
          <a:prstGeom prst="roundRect">
            <a:avLst/>
          </a:prstGeom>
          <a:noFill/>
          <a:ln>
            <a:solidFill>
              <a:schemeClr val="tx1"/>
            </a:solidFill>
          </a:ln>
        </p:spPr>
      </p:pic>
      <p:sp>
        <p:nvSpPr>
          <p:cNvPr id="58373" name="Rectangle 5"/>
          <p:cNvSpPr>
            <a:spLocks noChangeArrowheads="1"/>
          </p:cNvSpPr>
          <p:nvPr/>
        </p:nvSpPr>
        <p:spPr bwMode="auto">
          <a:xfrm>
            <a:off x="831850" y="1749425"/>
            <a:ext cx="2082800" cy="369888"/>
          </a:xfrm>
          <a:prstGeom prst="rect">
            <a:avLst/>
          </a:prstGeom>
          <a:noFill/>
          <a:ln w="9525">
            <a:noFill/>
            <a:miter lim="800000"/>
            <a:headEnd/>
            <a:tailEnd/>
          </a:ln>
        </p:spPr>
        <p:txBody>
          <a:bodyPr wrap="none">
            <a:spAutoFit/>
          </a:bodyPr>
          <a:lstStyle/>
          <a:p>
            <a:r>
              <a:rPr lang="en-US" sz="1800" i="1">
                <a:solidFill>
                  <a:schemeClr val="bg1"/>
                </a:solidFill>
              </a:rPr>
              <a:t>Nepasphis oculata</a:t>
            </a:r>
            <a:endParaRPr lang="en-US" sz="1800">
              <a:solidFill>
                <a:schemeClr val="bg1"/>
              </a:solidFill>
            </a:endParaRPr>
          </a:p>
        </p:txBody>
      </p:sp>
      <p:sp>
        <p:nvSpPr>
          <p:cNvPr id="58374" name="TextBox 8"/>
          <p:cNvSpPr txBox="1">
            <a:spLocks noChangeArrowheads="1"/>
          </p:cNvSpPr>
          <p:nvPr/>
        </p:nvSpPr>
        <p:spPr bwMode="auto">
          <a:xfrm>
            <a:off x="200025" y="6018213"/>
            <a:ext cx="6889750" cy="369887"/>
          </a:xfrm>
          <a:prstGeom prst="rect">
            <a:avLst/>
          </a:prstGeom>
          <a:noFill/>
          <a:ln w="9525">
            <a:noFill/>
            <a:miter lim="800000"/>
            <a:headEnd/>
            <a:tailEnd/>
          </a:ln>
        </p:spPr>
        <p:txBody>
          <a:bodyPr>
            <a:spAutoFit/>
          </a:bodyPr>
          <a:lstStyle/>
          <a:p>
            <a:r>
              <a:rPr lang="en-US" sz="900">
                <a:solidFill>
                  <a:schemeClr val="bg1"/>
                </a:solidFill>
              </a:rPr>
              <a:t>Image credits:</a:t>
            </a:r>
          </a:p>
          <a:p>
            <a:r>
              <a:rPr lang="en-US" sz="900">
                <a:solidFill>
                  <a:schemeClr val="bg1"/>
                </a:solidFill>
              </a:rPr>
              <a:t>Lance Osborne, UF/IFAS, Mid-Florida </a:t>
            </a:r>
            <a:r>
              <a:rPr lang="en-US" sz="900" smtClean="0">
                <a:solidFill>
                  <a:schemeClr val="bg1"/>
                </a:solidFill>
              </a:rPr>
              <a:t>Research </a:t>
            </a:r>
            <a:r>
              <a:rPr lang="en-US" sz="900">
                <a:solidFill>
                  <a:schemeClr val="bg1"/>
                </a:solidFill>
              </a:rPr>
              <a:t>and Education Center</a:t>
            </a:r>
          </a:p>
        </p:txBody>
      </p:sp>
      <p:sp>
        <p:nvSpPr>
          <p:cNvPr id="58375" name="TextBox 15"/>
          <p:cNvSpPr txBox="1">
            <a:spLocks noChangeArrowheads="1"/>
          </p:cNvSpPr>
          <p:nvPr/>
        </p:nvSpPr>
        <p:spPr bwMode="auto">
          <a:xfrm>
            <a:off x="1524000" y="4978400"/>
            <a:ext cx="711200" cy="369888"/>
          </a:xfrm>
          <a:prstGeom prst="rect">
            <a:avLst/>
          </a:prstGeom>
          <a:noFill/>
          <a:ln w="9525">
            <a:noFill/>
            <a:miter lim="800000"/>
            <a:headEnd/>
            <a:tailEnd/>
          </a:ln>
        </p:spPr>
        <p:txBody>
          <a:bodyPr wrap="none">
            <a:spAutoFit/>
          </a:bodyPr>
          <a:lstStyle/>
          <a:p>
            <a:r>
              <a:rPr lang="en-US" sz="1800">
                <a:solidFill>
                  <a:schemeClr val="bg1"/>
                </a:solidFill>
              </a:rPr>
              <a:t>Adult</a:t>
            </a:r>
          </a:p>
        </p:txBody>
      </p:sp>
      <p:sp>
        <p:nvSpPr>
          <p:cNvPr id="58376" name="TextBox 15"/>
          <p:cNvSpPr txBox="1">
            <a:spLocks noChangeArrowheads="1"/>
          </p:cNvSpPr>
          <p:nvPr/>
        </p:nvSpPr>
        <p:spPr bwMode="auto">
          <a:xfrm>
            <a:off x="6011863" y="4989513"/>
            <a:ext cx="762000" cy="368300"/>
          </a:xfrm>
          <a:prstGeom prst="rect">
            <a:avLst/>
          </a:prstGeom>
          <a:noFill/>
          <a:ln w="9525">
            <a:noFill/>
            <a:miter lim="800000"/>
            <a:headEnd/>
            <a:tailEnd/>
          </a:ln>
        </p:spPr>
        <p:txBody>
          <a:bodyPr wrap="none">
            <a:spAutoFit/>
          </a:bodyPr>
          <a:lstStyle/>
          <a:p>
            <a:r>
              <a:rPr lang="en-US" sz="1800">
                <a:solidFill>
                  <a:schemeClr val="bg1"/>
                </a:solidFill>
              </a:rPr>
              <a:t>Larva</a:t>
            </a:r>
          </a:p>
        </p:txBody>
      </p:sp>
    </p:spTree>
  </p:cSld>
  <p:clrMapOvr>
    <a:masterClrMapping/>
  </p:clrMapOvr>
  <p:transition advClick="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2"/>
          <p:cNvSpPr>
            <a:spLocks noGrp="1"/>
          </p:cNvSpPr>
          <p:nvPr>
            <p:ph idx="1"/>
          </p:nvPr>
        </p:nvSpPr>
        <p:spPr>
          <a:xfrm>
            <a:off x="457200" y="1358900"/>
            <a:ext cx="8229600" cy="1360488"/>
          </a:xfrm>
        </p:spPr>
        <p:txBody>
          <a:bodyPr/>
          <a:lstStyle/>
          <a:p>
            <a:pPr eaLnBrk="1" hangingPunct="1"/>
            <a:r>
              <a:rPr lang="en-US" smtClean="0"/>
              <a:t>Honeydew and sooty mold can cover non-plant surfaces from nearby infested plants</a:t>
            </a:r>
          </a:p>
        </p:txBody>
      </p:sp>
      <p:sp>
        <p:nvSpPr>
          <p:cNvPr id="13315" name="Title 1"/>
          <p:cNvSpPr>
            <a:spLocks noGrp="1"/>
          </p:cNvSpPr>
          <p:nvPr>
            <p:ph type="title"/>
          </p:nvPr>
        </p:nvSpPr>
        <p:spPr/>
        <p:txBody>
          <a:bodyPr/>
          <a:lstStyle/>
          <a:p>
            <a:pPr eaLnBrk="1" hangingPunct="1"/>
            <a:r>
              <a:rPr lang="en-US" smtClean="0">
                <a:cs typeface="Arial" pitchFamily="34" charset="0"/>
              </a:rPr>
              <a:t>Overview of Whiteflies</a:t>
            </a:r>
            <a:endParaRPr lang="en-US" smtClean="0"/>
          </a:p>
        </p:txBody>
      </p:sp>
      <p:sp>
        <p:nvSpPr>
          <p:cNvPr id="6" name="Rounded Rectangle 5"/>
          <p:cNvSpPr/>
          <p:nvPr/>
        </p:nvSpPr>
        <p:spPr>
          <a:xfrm>
            <a:off x="4951413" y="2743200"/>
            <a:ext cx="3970337" cy="3108325"/>
          </a:xfrm>
          <a:prstGeom prst="roundRect">
            <a:avLst/>
          </a:prstGeom>
          <a:blipFill>
            <a:blip r:embed="rId3" cstate="print"/>
            <a:stretch>
              <a:fillRect/>
            </a:stretch>
          </a:bli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317" name="Text Box 13"/>
          <p:cNvSpPr txBox="1">
            <a:spLocks noChangeArrowheads="1"/>
          </p:cNvSpPr>
          <p:nvPr/>
        </p:nvSpPr>
        <p:spPr bwMode="auto">
          <a:xfrm>
            <a:off x="180975" y="6170613"/>
            <a:ext cx="3659188" cy="506412"/>
          </a:xfrm>
          <a:prstGeom prst="rect">
            <a:avLst/>
          </a:prstGeom>
          <a:noFill/>
          <a:ln w="9525">
            <a:noFill/>
            <a:miter lim="800000"/>
            <a:headEnd/>
            <a:tailEnd/>
          </a:ln>
        </p:spPr>
        <p:txBody>
          <a:bodyPr wrap="none">
            <a:spAutoFit/>
          </a:bodyPr>
          <a:lstStyle/>
          <a:p>
            <a:r>
              <a:rPr lang="en-US" sz="900" b="1">
                <a:solidFill>
                  <a:schemeClr val="bg1"/>
                </a:solidFill>
              </a:rPr>
              <a:t>Image credits:</a:t>
            </a:r>
          </a:p>
          <a:p>
            <a:r>
              <a:rPr lang="en-US" sz="900">
                <a:solidFill>
                  <a:schemeClr val="bg1"/>
                </a:solidFill>
              </a:rPr>
              <a:t>Left –  K. Gabel, UF/IFAS Monroe County Extension</a:t>
            </a:r>
          </a:p>
          <a:p>
            <a:r>
              <a:rPr lang="en-US" sz="900">
                <a:solidFill>
                  <a:schemeClr val="bg1"/>
                </a:solidFill>
              </a:rPr>
              <a:t>Right – H. Glenn, UF/IFAS Tropical Research and Education Center</a:t>
            </a:r>
            <a:endParaRPr lang="en-US" sz="900" b="1">
              <a:solidFill>
                <a:schemeClr val="bg1"/>
              </a:solidFill>
            </a:endParaRPr>
          </a:p>
        </p:txBody>
      </p:sp>
      <p:pic>
        <p:nvPicPr>
          <p:cNvPr id="8" name="Picture 3" descr="C:\Users\cmannion\Documents\Pests\Whiteflies\Aleurodicus rugiopercalatus\photos\Gabel\DSCN0139.JPG"/>
          <p:cNvPicPr>
            <a:picLocks noChangeAspect="1" noChangeArrowheads="1"/>
          </p:cNvPicPr>
          <p:nvPr/>
        </p:nvPicPr>
        <p:blipFill>
          <a:blip r:embed="rId4" cstate="print"/>
          <a:srcRect/>
          <a:stretch>
            <a:fillRect/>
          </a:stretch>
        </p:blipFill>
        <p:spPr bwMode="auto">
          <a:xfrm>
            <a:off x="690485" y="2702317"/>
            <a:ext cx="4031894" cy="3113866"/>
          </a:xfrm>
          <a:prstGeom prst="roundRect">
            <a:avLst/>
          </a:prstGeom>
          <a:noFill/>
          <a:ln>
            <a:solidFill>
              <a:schemeClr val="tx1"/>
            </a:solidFill>
          </a:ln>
        </p:spPr>
      </p:pic>
    </p:spTree>
  </p:cSld>
  <p:clrMapOvr>
    <a:masterClrMapping/>
  </p:clrMapOvr>
  <p:transition advClick="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a:xfrm>
            <a:off x="0" y="120333"/>
            <a:ext cx="9144000" cy="1143000"/>
          </a:xfrm>
        </p:spPr>
        <p:txBody>
          <a:bodyPr/>
          <a:lstStyle/>
          <a:p>
            <a:pPr eaLnBrk="1" hangingPunct="1"/>
            <a:r>
              <a:rPr lang="en-US" sz="4000" smtClean="0">
                <a:cs typeface="Arial" pitchFamily="34" charset="0"/>
              </a:rPr>
              <a:t>Predators Associated with both Rugose Spiraling Whitefly and Ficus Whitefly</a:t>
            </a:r>
            <a:endParaRPr lang="en-US" sz="4000" i="1" smtClean="0">
              <a:cs typeface="Arial" pitchFamily="34" charset="0"/>
            </a:endParaRPr>
          </a:p>
        </p:txBody>
      </p:sp>
      <p:sp>
        <p:nvSpPr>
          <p:cNvPr id="59395" name="TextBox 8"/>
          <p:cNvSpPr txBox="1">
            <a:spLocks noChangeArrowheads="1"/>
          </p:cNvSpPr>
          <p:nvPr/>
        </p:nvSpPr>
        <p:spPr bwMode="auto">
          <a:xfrm>
            <a:off x="200025" y="6018213"/>
            <a:ext cx="6889750" cy="785812"/>
          </a:xfrm>
          <a:prstGeom prst="rect">
            <a:avLst/>
          </a:prstGeom>
          <a:noFill/>
          <a:ln w="9525">
            <a:noFill/>
            <a:miter lim="800000"/>
            <a:headEnd/>
            <a:tailEnd/>
          </a:ln>
        </p:spPr>
        <p:txBody>
          <a:bodyPr>
            <a:spAutoFit/>
          </a:bodyPr>
          <a:lstStyle/>
          <a:p>
            <a:r>
              <a:rPr lang="en-US" sz="900">
                <a:solidFill>
                  <a:schemeClr val="bg1"/>
                </a:solidFill>
              </a:rPr>
              <a:t>Image credits:</a:t>
            </a:r>
          </a:p>
          <a:p>
            <a:r>
              <a:rPr lang="en-US" sz="900">
                <a:solidFill>
                  <a:schemeClr val="bg1"/>
                </a:solidFill>
              </a:rPr>
              <a:t>Lacewing adult – David Cappaert, Michigan State University, </a:t>
            </a:r>
            <a:r>
              <a:rPr lang="en-US" sz="900">
                <a:solidFill>
                  <a:schemeClr val="bg1"/>
                </a:solidFill>
                <a:hlinkClick r:id="rId3"/>
              </a:rPr>
              <a:t>www.bugwood.org</a:t>
            </a:r>
            <a:r>
              <a:rPr lang="en-US" sz="900">
                <a:solidFill>
                  <a:schemeClr val="bg1"/>
                </a:solidFill>
              </a:rPr>
              <a:t>, #5351009</a:t>
            </a:r>
          </a:p>
          <a:p>
            <a:r>
              <a:rPr lang="en-US" sz="900">
                <a:solidFill>
                  <a:schemeClr val="bg1"/>
                </a:solidFill>
              </a:rPr>
              <a:t>Lacewing larvae –  USDA ARS Photo Unit, USDA Agricultural Research Service, </a:t>
            </a:r>
            <a:r>
              <a:rPr lang="en-US" sz="900">
                <a:solidFill>
                  <a:schemeClr val="bg1"/>
                </a:solidFill>
                <a:hlinkClick r:id="rId3"/>
              </a:rPr>
              <a:t>www.bugwood.org</a:t>
            </a:r>
            <a:r>
              <a:rPr lang="en-US" sz="900">
                <a:solidFill>
                  <a:schemeClr val="bg1"/>
                </a:solidFill>
              </a:rPr>
              <a:t>, #1323013</a:t>
            </a:r>
          </a:p>
          <a:p>
            <a:r>
              <a:rPr lang="en-US" sz="900">
                <a:solidFill>
                  <a:schemeClr val="bg1"/>
                </a:solidFill>
              </a:rPr>
              <a:t>Lacewing eggs -  Gerald J. Lenhard, Louiana State Univ, </a:t>
            </a:r>
            <a:r>
              <a:rPr lang="en-US" sz="900">
                <a:solidFill>
                  <a:schemeClr val="bg1"/>
                </a:solidFill>
                <a:hlinkClick r:id="rId3"/>
              </a:rPr>
              <a:t>www.bugwood.org</a:t>
            </a:r>
            <a:r>
              <a:rPr lang="en-US" sz="900">
                <a:solidFill>
                  <a:schemeClr val="bg1"/>
                </a:solidFill>
              </a:rPr>
              <a:t>, #0014149</a:t>
            </a:r>
            <a:br>
              <a:rPr lang="en-US" sz="900">
                <a:solidFill>
                  <a:schemeClr val="bg1"/>
                </a:solidFill>
              </a:rPr>
            </a:br>
            <a:endParaRPr lang="en-US" sz="900">
              <a:solidFill>
                <a:schemeClr val="bg1"/>
              </a:solidFill>
            </a:endParaRPr>
          </a:p>
        </p:txBody>
      </p:sp>
      <p:pic>
        <p:nvPicPr>
          <p:cNvPr id="11" name="Picture 10" descr="DSCN9980.JPG"/>
          <p:cNvPicPr>
            <a:picLocks noChangeAspect="1"/>
          </p:cNvPicPr>
          <p:nvPr/>
        </p:nvPicPr>
        <p:blipFill>
          <a:blip r:embed="rId4" cstate="print"/>
          <a:stretch>
            <a:fillRect/>
          </a:stretch>
        </p:blipFill>
        <p:spPr>
          <a:xfrm>
            <a:off x="1226468" y="3856442"/>
            <a:ext cx="4513774" cy="1872417"/>
          </a:xfrm>
          <a:prstGeom prst="roundRect">
            <a:avLst/>
          </a:prstGeom>
          <a:ln>
            <a:solidFill>
              <a:schemeClr val="tx1"/>
            </a:solidFill>
          </a:ln>
        </p:spPr>
      </p:pic>
      <p:pic>
        <p:nvPicPr>
          <p:cNvPr id="12" name="Picture 8" descr="lacewing larvae"/>
          <p:cNvPicPr>
            <a:picLocks noChangeAspect="1" noChangeArrowheads="1"/>
          </p:cNvPicPr>
          <p:nvPr/>
        </p:nvPicPr>
        <p:blipFill>
          <a:blip r:embed="rId5" cstate="print"/>
          <a:stretch>
            <a:fillRect/>
          </a:stretch>
        </p:blipFill>
        <p:spPr bwMode="auto">
          <a:xfrm>
            <a:off x="6038734" y="1364651"/>
            <a:ext cx="2913682" cy="4114800"/>
          </a:xfrm>
          <a:prstGeom prst="roundRect">
            <a:avLst/>
          </a:prstGeom>
          <a:noFill/>
          <a:ln w="9525">
            <a:solidFill>
              <a:schemeClr val="tx1"/>
            </a:solidFill>
            <a:miter lim="800000"/>
            <a:headEnd/>
            <a:tailEnd/>
          </a:ln>
        </p:spPr>
      </p:pic>
      <p:pic>
        <p:nvPicPr>
          <p:cNvPr id="13" name="Picture 12" descr="green lacewing"/>
          <p:cNvPicPr>
            <a:picLocks noChangeAspect="1" noChangeArrowheads="1"/>
          </p:cNvPicPr>
          <p:nvPr/>
        </p:nvPicPr>
        <p:blipFill>
          <a:blip r:embed="rId6" cstate="print"/>
          <a:stretch>
            <a:fillRect/>
          </a:stretch>
        </p:blipFill>
        <p:spPr bwMode="auto">
          <a:xfrm>
            <a:off x="196646" y="1915985"/>
            <a:ext cx="4018940" cy="2103120"/>
          </a:xfrm>
          <a:prstGeom prst="roundRect">
            <a:avLst/>
          </a:prstGeom>
          <a:noFill/>
          <a:ln w="9525">
            <a:solidFill>
              <a:schemeClr val="tx1"/>
            </a:solidFill>
            <a:miter lim="800000"/>
            <a:headEnd/>
            <a:tailEnd/>
          </a:ln>
        </p:spPr>
      </p:pic>
      <p:sp>
        <p:nvSpPr>
          <p:cNvPr id="59400" name="TextBox 15"/>
          <p:cNvSpPr txBox="1">
            <a:spLocks noChangeArrowheads="1"/>
          </p:cNvSpPr>
          <p:nvPr/>
        </p:nvSpPr>
        <p:spPr bwMode="auto">
          <a:xfrm>
            <a:off x="4296410" y="2652078"/>
            <a:ext cx="711200" cy="369887"/>
          </a:xfrm>
          <a:prstGeom prst="rect">
            <a:avLst/>
          </a:prstGeom>
          <a:noFill/>
          <a:ln w="9525">
            <a:noFill/>
            <a:miter lim="800000"/>
            <a:headEnd/>
            <a:tailEnd/>
          </a:ln>
        </p:spPr>
        <p:txBody>
          <a:bodyPr wrap="none">
            <a:spAutoFit/>
          </a:bodyPr>
          <a:lstStyle/>
          <a:p>
            <a:r>
              <a:rPr lang="en-US" sz="1800">
                <a:solidFill>
                  <a:schemeClr val="bg1"/>
                </a:solidFill>
              </a:rPr>
              <a:t>Adult</a:t>
            </a:r>
          </a:p>
        </p:txBody>
      </p:sp>
      <p:sp>
        <p:nvSpPr>
          <p:cNvPr id="59401" name="TextBox 15"/>
          <p:cNvSpPr txBox="1">
            <a:spLocks noChangeArrowheads="1"/>
          </p:cNvSpPr>
          <p:nvPr/>
        </p:nvSpPr>
        <p:spPr bwMode="auto">
          <a:xfrm>
            <a:off x="420688" y="5278438"/>
            <a:ext cx="709612" cy="369887"/>
          </a:xfrm>
          <a:prstGeom prst="rect">
            <a:avLst/>
          </a:prstGeom>
          <a:noFill/>
          <a:ln w="9525">
            <a:noFill/>
            <a:miter lim="800000"/>
            <a:headEnd/>
            <a:tailEnd/>
          </a:ln>
        </p:spPr>
        <p:txBody>
          <a:bodyPr wrap="none">
            <a:spAutoFit/>
          </a:bodyPr>
          <a:lstStyle/>
          <a:p>
            <a:r>
              <a:rPr lang="en-US" sz="1800">
                <a:solidFill>
                  <a:schemeClr val="bg1"/>
                </a:solidFill>
              </a:rPr>
              <a:t>Eggs</a:t>
            </a:r>
          </a:p>
        </p:txBody>
      </p:sp>
      <p:sp>
        <p:nvSpPr>
          <p:cNvPr id="59402" name="TextBox 15"/>
          <p:cNvSpPr txBox="1">
            <a:spLocks noChangeArrowheads="1"/>
          </p:cNvSpPr>
          <p:nvPr/>
        </p:nvSpPr>
        <p:spPr bwMode="auto">
          <a:xfrm>
            <a:off x="7199313" y="5483225"/>
            <a:ext cx="827087" cy="369888"/>
          </a:xfrm>
          <a:prstGeom prst="rect">
            <a:avLst/>
          </a:prstGeom>
          <a:noFill/>
          <a:ln w="9525">
            <a:noFill/>
            <a:miter lim="800000"/>
            <a:headEnd/>
            <a:tailEnd/>
          </a:ln>
        </p:spPr>
        <p:txBody>
          <a:bodyPr wrap="none">
            <a:spAutoFit/>
          </a:bodyPr>
          <a:lstStyle/>
          <a:p>
            <a:r>
              <a:rPr lang="en-US" sz="1800">
                <a:solidFill>
                  <a:schemeClr val="bg1"/>
                </a:solidFill>
              </a:rPr>
              <a:t>Larva </a:t>
            </a:r>
          </a:p>
        </p:txBody>
      </p:sp>
    </p:spTree>
  </p:cSld>
  <p:clrMapOvr>
    <a:masterClrMapping/>
  </p:clrMapOvr>
  <p:transition advClick="0"/>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1828800"/>
            <a:ext cx="8229600" cy="3973513"/>
          </a:xfrm>
        </p:spPr>
        <p:txBody>
          <a:bodyPr rtlCol="0">
            <a:normAutofit lnSpcReduction="10000"/>
          </a:bodyPr>
          <a:lstStyle/>
          <a:p>
            <a:pPr eaLnBrk="1" fontAlgn="auto" hangingPunct="1">
              <a:spcAft>
                <a:spcPts val="0"/>
              </a:spcAft>
              <a:defRPr/>
            </a:pPr>
            <a:r>
              <a:rPr lang="en-US" sz="3600" smtClean="0">
                <a:cs typeface="Arial" charset="0"/>
              </a:rPr>
              <a:t>Soaps </a:t>
            </a:r>
            <a:r>
              <a:rPr lang="en-US" sz="3600" dirty="0" smtClean="0">
                <a:cs typeface="Arial" charset="0"/>
              </a:rPr>
              <a:t>and oils</a:t>
            </a:r>
          </a:p>
          <a:p>
            <a:pPr lvl="1" eaLnBrk="1" fontAlgn="auto" hangingPunct="1">
              <a:spcAft>
                <a:spcPts val="0"/>
              </a:spcAft>
              <a:defRPr/>
            </a:pPr>
            <a:r>
              <a:rPr lang="en-US" dirty="0" smtClean="0">
                <a:cs typeface="Arial" charset="0"/>
              </a:rPr>
              <a:t>Horticultural oil or insecticidal soap </a:t>
            </a:r>
          </a:p>
          <a:p>
            <a:pPr lvl="2" eaLnBrk="1" fontAlgn="auto" hangingPunct="1">
              <a:spcAft>
                <a:spcPts val="0"/>
              </a:spcAft>
              <a:defRPr/>
            </a:pPr>
            <a:r>
              <a:rPr lang="en-US" dirty="0" smtClean="0">
                <a:cs typeface="Arial" charset="0"/>
              </a:rPr>
              <a:t>Essentially suffocates the pest</a:t>
            </a:r>
          </a:p>
          <a:p>
            <a:pPr lvl="1" eaLnBrk="1" fontAlgn="auto" hangingPunct="1">
              <a:spcAft>
                <a:spcPts val="0"/>
              </a:spcAft>
              <a:defRPr/>
            </a:pPr>
            <a:r>
              <a:rPr lang="en-US" dirty="0" smtClean="0">
                <a:cs typeface="Arial" charset="0"/>
              </a:rPr>
              <a:t>Strictly contact so thorough coverage is required</a:t>
            </a:r>
          </a:p>
          <a:p>
            <a:pPr lvl="1" eaLnBrk="1" fontAlgn="auto" hangingPunct="1">
              <a:spcAft>
                <a:spcPts val="0"/>
              </a:spcAft>
              <a:defRPr/>
            </a:pPr>
            <a:r>
              <a:rPr lang="en-US" smtClean="0">
                <a:cs typeface="Arial" charset="0"/>
              </a:rPr>
              <a:t>Repeated </a:t>
            </a:r>
            <a:r>
              <a:rPr lang="en-US" dirty="0" smtClean="0">
                <a:cs typeface="Arial" charset="0"/>
              </a:rPr>
              <a:t>applications are </a:t>
            </a:r>
            <a:r>
              <a:rPr lang="en-US" smtClean="0">
                <a:cs typeface="Arial" charset="0"/>
              </a:rPr>
              <a:t>required every 7-10 </a:t>
            </a:r>
            <a:r>
              <a:rPr lang="en-US" dirty="0" smtClean="0">
                <a:cs typeface="Arial" charset="0"/>
              </a:rPr>
              <a:t>days</a:t>
            </a:r>
          </a:p>
          <a:p>
            <a:pPr lvl="1" eaLnBrk="1" fontAlgn="auto" hangingPunct="1">
              <a:spcAft>
                <a:spcPts val="0"/>
              </a:spcAft>
              <a:defRPr/>
            </a:pPr>
            <a:r>
              <a:rPr lang="en-US" smtClean="0">
                <a:cs typeface="Arial" charset="0"/>
              </a:rPr>
              <a:t>Phytotoxicity  can occur under high temperatures leading to plant damage</a:t>
            </a:r>
            <a:endParaRPr lang="en-US" dirty="0" smtClean="0">
              <a:cs typeface="Arial" charset="0"/>
            </a:endParaRPr>
          </a:p>
          <a:p>
            <a:pPr eaLnBrk="1" fontAlgn="auto" hangingPunct="1">
              <a:spcAft>
                <a:spcPts val="0"/>
              </a:spcAft>
              <a:defRPr/>
            </a:pPr>
            <a:endParaRPr lang="en-US" dirty="0"/>
          </a:p>
        </p:txBody>
      </p:sp>
      <p:sp>
        <p:nvSpPr>
          <p:cNvPr id="60419" name="Title 1"/>
          <p:cNvSpPr>
            <a:spLocks noGrp="1"/>
          </p:cNvSpPr>
          <p:nvPr>
            <p:ph type="title"/>
          </p:nvPr>
        </p:nvSpPr>
        <p:spPr/>
        <p:txBody>
          <a:bodyPr/>
          <a:lstStyle/>
          <a:p>
            <a:pPr eaLnBrk="1" hangingPunct="1"/>
            <a:r>
              <a:rPr lang="en-US" sz="4000" smtClean="0">
                <a:cs typeface="Arial" pitchFamily="34" charset="0"/>
              </a:rPr>
              <a:t>Managing Whiteflies: </a:t>
            </a:r>
            <a:br>
              <a:rPr lang="en-US" sz="4000" smtClean="0">
                <a:cs typeface="Arial" pitchFamily="34" charset="0"/>
              </a:rPr>
            </a:br>
            <a:r>
              <a:rPr lang="en-US" sz="4000" smtClean="0">
                <a:cs typeface="Arial" pitchFamily="34" charset="0"/>
              </a:rPr>
              <a:t>Chemical Control</a:t>
            </a:r>
          </a:p>
        </p:txBody>
      </p:sp>
    </p:spTree>
  </p:cSld>
  <p:clrMapOvr>
    <a:masterClrMapping/>
  </p:clrMapOvr>
  <p:transition advClick="0"/>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1649413"/>
            <a:ext cx="8229600" cy="4327525"/>
          </a:xfrm>
        </p:spPr>
        <p:txBody>
          <a:bodyPr rtlCol="0">
            <a:normAutofit fontScale="85000" lnSpcReduction="20000"/>
          </a:bodyPr>
          <a:lstStyle/>
          <a:p>
            <a:pPr eaLnBrk="1" fontAlgn="auto" hangingPunct="1">
              <a:spcAft>
                <a:spcPts val="0"/>
              </a:spcAft>
              <a:defRPr/>
            </a:pPr>
            <a:r>
              <a:rPr lang="en-US" sz="3800" dirty="0" smtClean="0">
                <a:cs typeface="Arial" charset="0"/>
              </a:rPr>
              <a:t>Insecticides</a:t>
            </a:r>
          </a:p>
          <a:p>
            <a:pPr lvl="1" eaLnBrk="1" fontAlgn="auto" hangingPunct="1">
              <a:spcAft>
                <a:spcPts val="0"/>
              </a:spcAft>
              <a:defRPr/>
            </a:pPr>
            <a:r>
              <a:rPr lang="en-US" dirty="0" smtClean="0">
                <a:cs typeface="Arial" charset="0"/>
              </a:rPr>
              <a:t>Sometimes important in the early management of a pest</a:t>
            </a:r>
          </a:p>
          <a:p>
            <a:pPr lvl="1" eaLnBrk="1" fontAlgn="auto" hangingPunct="1">
              <a:spcAft>
                <a:spcPts val="0"/>
              </a:spcAft>
              <a:defRPr/>
            </a:pPr>
            <a:r>
              <a:rPr lang="en-US" dirty="0" smtClean="0">
                <a:cs typeface="Arial" charset="0"/>
              </a:rPr>
              <a:t>Appropriate choices of insecticide, formulation, methods of application and frequency of application</a:t>
            </a:r>
          </a:p>
          <a:p>
            <a:pPr lvl="1" eaLnBrk="1" fontAlgn="auto" hangingPunct="1">
              <a:spcAft>
                <a:spcPts val="0"/>
              </a:spcAft>
              <a:defRPr/>
            </a:pPr>
            <a:r>
              <a:rPr lang="en-US" dirty="0" smtClean="0">
                <a:cs typeface="Arial" charset="0"/>
              </a:rPr>
              <a:t>Effects on natural enemies</a:t>
            </a:r>
          </a:p>
          <a:p>
            <a:pPr lvl="1" eaLnBrk="1" fontAlgn="auto" hangingPunct="1">
              <a:spcAft>
                <a:spcPts val="0"/>
              </a:spcAft>
              <a:defRPr/>
            </a:pPr>
            <a:r>
              <a:rPr lang="en-US" dirty="0" smtClean="0">
                <a:cs typeface="Arial" charset="0"/>
              </a:rPr>
              <a:t>Misuse or overuse can cause problems such </a:t>
            </a:r>
            <a:r>
              <a:rPr lang="en-US" smtClean="0">
                <a:cs typeface="Arial" charset="0"/>
              </a:rPr>
              <a:t>as insecticide </a:t>
            </a:r>
            <a:r>
              <a:rPr lang="en-US" dirty="0" smtClean="0">
                <a:cs typeface="Arial" charset="0"/>
              </a:rPr>
              <a:t>resistance, secondary pest problems, environmental contamination, and detrimental effects on non-target organisms</a:t>
            </a:r>
          </a:p>
          <a:p>
            <a:pPr lvl="1" eaLnBrk="1" fontAlgn="auto" hangingPunct="1">
              <a:spcAft>
                <a:spcPts val="0"/>
              </a:spcAft>
              <a:defRPr/>
            </a:pPr>
            <a:r>
              <a:rPr lang="en-US" dirty="0" smtClean="0">
                <a:cs typeface="Arial" charset="0"/>
              </a:rPr>
              <a:t>Follow label instructions - The site and method of application must be on the label (e.g.. landscape, nursery, etc.)</a:t>
            </a:r>
          </a:p>
          <a:p>
            <a:pPr lvl="1" eaLnBrk="1" fontAlgn="auto" hangingPunct="1">
              <a:spcAft>
                <a:spcPts val="0"/>
              </a:spcAft>
              <a:defRPr/>
            </a:pPr>
            <a:endParaRPr lang="en-US" dirty="0" smtClean="0">
              <a:cs typeface="Arial" charset="0"/>
            </a:endParaRPr>
          </a:p>
          <a:p>
            <a:pPr eaLnBrk="1" fontAlgn="auto" hangingPunct="1">
              <a:spcAft>
                <a:spcPts val="0"/>
              </a:spcAft>
              <a:defRPr/>
            </a:pPr>
            <a:endParaRPr lang="en-US" dirty="0"/>
          </a:p>
        </p:txBody>
      </p:sp>
      <p:sp>
        <p:nvSpPr>
          <p:cNvPr id="61443" name="Title 1"/>
          <p:cNvSpPr>
            <a:spLocks noGrp="1"/>
          </p:cNvSpPr>
          <p:nvPr>
            <p:ph type="title"/>
          </p:nvPr>
        </p:nvSpPr>
        <p:spPr/>
        <p:txBody>
          <a:bodyPr/>
          <a:lstStyle/>
          <a:p>
            <a:pPr eaLnBrk="1" hangingPunct="1"/>
            <a:r>
              <a:rPr lang="en-US" sz="4000" smtClean="0">
                <a:cs typeface="Arial" pitchFamily="34" charset="0"/>
              </a:rPr>
              <a:t>Managing Whiteflies: </a:t>
            </a:r>
            <a:br>
              <a:rPr lang="en-US" sz="4000" smtClean="0">
                <a:cs typeface="Arial" pitchFamily="34" charset="0"/>
              </a:rPr>
            </a:br>
            <a:r>
              <a:rPr lang="en-US" sz="4000" smtClean="0">
                <a:cs typeface="Arial" pitchFamily="34" charset="0"/>
              </a:rPr>
              <a:t>Chemical Control</a:t>
            </a:r>
          </a:p>
        </p:txBody>
      </p:sp>
    </p:spTree>
  </p:cSld>
  <p:clrMapOvr>
    <a:masterClrMapping/>
  </p:clrMapOvr>
  <p:transition advClick="0"/>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1665288"/>
            <a:ext cx="8229600" cy="4137025"/>
          </a:xfrm>
        </p:spPr>
        <p:txBody>
          <a:bodyPr rtlCol="0">
            <a:normAutofit lnSpcReduction="10000"/>
          </a:bodyPr>
          <a:lstStyle/>
          <a:p>
            <a:pPr marL="342900" lvl="1" indent="-342900" eaLnBrk="1" fontAlgn="auto" hangingPunct="1">
              <a:spcAft>
                <a:spcPts val="0"/>
              </a:spcAft>
              <a:buFontTx/>
              <a:buChar char="•"/>
              <a:defRPr/>
            </a:pPr>
            <a:r>
              <a:rPr lang="en-US" sz="3600" dirty="0" smtClean="0">
                <a:cs typeface="Arial" charset="0"/>
              </a:rPr>
              <a:t>Foliar application of chemicals</a:t>
            </a:r>
          </a:p>
          <a:p>
            <a:pPr marL="742950" lvl="2" indent="-342900" eaLnBrk="1" fontAlgn="auto" hangingPunct="1">
              <a:spcAft>
                <a:spcPts val="0"/>
              </a:spcAft>
              <a:buFontTx/>
              <a:buChar char="•"/>
              <a:defRPr/>
            </a:pPr>
            <a:r>
              <a:rPr lang="en-US" sz="2800" dirty="0" smtClean="0">
                <a:cs typeface="Arial" charset="0"/>
              </a:rPr>
              <a:t>Whitefly should </a:t>
            </a:r>
            <a:r>
              <a:rPr lang="en-US" sz="2800" smtClean="0">
                <a:cs typeface="Arial" charset="0"/>
              </a:rPr>
              <a:t>be present</a:t>
            </a:r>
          </a:p>
          <a:p>
            <a:pPr marL="742950" lvl="2" indent="-342900" eaLnBrk="1" fontAlgn="auto" hangingPunct="1">
              <a:spcAft>
                <a:spcPts val="0"/>
              </a:spcAft>
              <a:buFontTx/>
              <a:buChar char="•"/>
              <a:defRPr/>
            </a:pPr>
            <a:r>
              <a:rPr lang="en-US" sz="2800" smtClean="0">
                <a:cs typeface="Arial" charset="0"/>
              </a:rPr>
              <a:t>Foliar </a:t>
            </a:r>
            <a:r>
              <a:rPr lang="en-US" sz="2800" dirty="0" smtClean="0">
                <a:cs typeface="Arial" charset="0"/>
              </a:rPr>
              <a:t>insecticides may provide quick control, most will not provide long-term control</a:t>
            </a:r>
            <a:r>
              <a:rPr lang="en-US" sz="2800" smtClean="0">
                <a:cs typeface="Arial" charset="0"/>
              </a:rPr>
              <a:t>. </a:t>
            </a:r>
          </a:p>
          <a:p>
            <a:pPr marL="742950" lvl="2" indent="-342900" eaLnBrk="1" fontAlgn="auto" hangingPunct="1">
              <a:spcAft>
                <a:spcPts val="0"/>
              </a:spcAft>
              <a:buFontTx/>
              <a:buChar char="•"/>
              <a:defRPr/>
            </a:pPr>
            <a:r>
              <a:rPr lang="en-US" sz="2800" smtClean="0">
                <a:cs typeface="Arial" charset="0"/>
              </a:rPr>
              <a:t>Some </a:t>
            </a:r>
            <a:r>
              <a:rPr lang="en-US" sz="2800" dirty="0" smtClean="0">
                <a:cs typeface="Arial" charset="0"/>
              </a:rPr>
              <a:t>foliar </a:t>
            </a:r>
            <a:r>
              <a:rPr lang="en-US" sz="2800" smtClean="0">
                <a:cs typeface="Arial" charset="0"/>
              </a:rPr>
              <a:t>insecticides (e.g. </a:t>
            </a:r>
            <a:r>
              <a:rPr lang="en-US" sz="2800" dirty="0" smtClean="0">
                <a:cs typeface="Arial" charset="0"/>
              </a:rPr>
              <a:t>pyrethroids) may disrupt the natural enemies and should </a:t>
            </a:r>
            <a:r>
              <a:rPr lang="en-US" sz="2800" smtClean="0">
                <a:cs typeface="Arial" charset="0"/>
              </a:rPr>
              <a:t>be used selectively.</a:t>
            </a:r>
          </a:p>
          <a:p>
            <a:pPr marL="742950" lvl="2" indent="-342900" eaLnBrk="1" fontAlgn="auto" hangingPunct="1">
              <a:spcAft>
                <a:spcPts val="0"/>
              </a:spcAft>
              <a:buFontTx/>
              <a:buChar char="•"/>
              <a:defRPr/>
            </a:pPr>
            <a:r>
              <a:rPr lang="en-US" sz="2800" smtClean="0">
                <a:cs typeface="Arial" charset="0"/>
              </a:rPr>
              <a:t>It </a:t>
            </a:r>
            <a:r>
              <a:rPr lang="en-US" sz="2800" dirty="0" smtClean="0">
                <a:cs typeface="Arial" charset="0"/>
              </a:rPr>
              <a:t>is </a:t>
            </a:r>
            <a:r>
              <a:rPr lang="en-US" sz="2800" u="sng" dirty="0" smtClean="0">
                <a:cs typeface="Arial" charset="0"/>
              </a:rPr>
              <a:t>not</a:t>
            </a:r>
            <a:r>
              <a:rPr lang="en-US" sz="2800" dirty="0" smtClean="0">
                <a:cs typeface="Arial" charset="0"/>
              </a:rPr>
              <a:t> recommended to use the same insecticide on both the foliage and in the soil</a:t>
            </a:r>
          </a:p>
          <a:p>
            <a:pPr eaLnBrk="1" fontAlgn="auto" hangingPunct="1">
              <a:spcAft>
                <a:spcPts val="0"/>
              </a:spcAft>
              <a:defRPr/>
            </a:pPr>
            <a:endParaRPr lang="en-US" dirty="0"/>
          </a:p>
        </p:txBody>
      </p:sp>
      <p:sp>
        <p:nvSpPr>
          <p:cNvPr id="62467" name="Title 1"/>
          <p:cNvSpPr>
            <a:spLocks noGrp="1"/>
          </p:cNvSpPr>
          <p:nvPr>
            <p:ph type="title"/>
          </p:nvPr>
        </p:nvSpPr>
        <p:spPr/>
        <p:txBody>
          <a:bodyPr/>
          <a:lstStyle/>
          <a:p>
            <a:pPr eaLnBrk="1" hangingPunct="1"/>
            <a:r>
              <a:rPr lang="en-US" sz="4000" smtClean="0">
                <a:cs typeface="Arial" pitchFamily="34" charset="0"/>
              </a:rPr>
              <a:t>Managing Whiteflies: </a:t>
            </a:r>
            <a:br>
              <a:rPr lang="en-US" sz="4000" smtClean="0">
                <a:cs typeface="Arial" pitchFamily="34" charset="0"/>
              </a:rPr>
            </a:br>
            <a:r>
              <a:rPr lang="en-US" sz="4000" smtClean="0">
                <a:cs typeface="Arial" pitchFamily="34" charset="0"/>
              </a:rPr>
              <a:t>Chemical Control</a:t>
            </a:r>
          </a:p>
        </p:txBody>
      </p:sp>
    </p:spTree>
  </p:cSld>
  <p:clrMapOvr>
    <a:masterClrMapping/>
  </p:clrMapOvr>
  <p:transition advClick="0"/>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457200" y="0"/>
            <a:ext cx="8229600" cy="1663700"/>
          </a:xfrm>
        </p:spPr>
        <p:txBody>
          <a:bodyPr/>
          <a:lstStyle/>
          <a:p>
            <a:pPr eaLnBrk="1" hangingPunct="1"/>
            <a:r>
              <a:rPr lang="en-US" sz="4000" smtClean="0">
                <a:cs typeface="Arial" pitchFamily="34" charset="0"/>
              </a:rPr>
              <a:t>Insecticide Selection for</a:t>
            </a:r>
            <a:br>
              <a:rPr lang="en-US" sz="4000" smtClean="0">
                <a:cs typeface="Arial" pitchFamily="34" charset="0"/>
              </a:rPr>
            </a:br>
            <a:r>
              <a:rPr lang="en-US" sz="4000" smtClean="0">
                <a:cs typeface="Arial" pitchFamily="34" charset="0"/>
              </a:rPr>
              <a:t>Foliar Application</a:t>
            </a:r>
            <a:br>
              <a:rPr lang="en-US" sz="4000" smtClean="0">
                <a:cs typeface="Arial" pitchFamily="34" charset="0"/>
              </a:rPr>
            </a:br>
            <a:r>
              <a:rPr lang="en-US" sz="2800" smtClean="0">
                <a:cs typeface="Arial" pitchFamily="34" charset="0"/>
              </a:rPr>
              <a:t>Professional Use (Landscape and Nursery)</a:t>
            </a:r>
            <a:endParaRPr lang="en-US" sz="2800" smtClean="0"/>
          </a:p>
        </p:txBody>
      </p:sp>
      <p:sp>
        <p:nvSpPr>
          <p:cNvPr id="7" name="Content Placeholder 6"/>
          <p:cNvSpPr>
            <a:spLocks noGrp="1"/>
          </p:cNvSpPr>
          <p:nvPr>
            <p:ph sz="half" idx="1"/>
          </p:nvPr>
        </p:nvSpPr>
        <p:spPr>
          <a:xfrm>
            <a:off x="457200" y="1858963"/>
            <a:ext cx="4038600" cy="4035425"/>
          </a:xfrm>
        </p:spPr>
        <p:txBody>
          <a:bodyPr rtlCol="0">
            <a:normAutofit fontScale="85000" lnSpcReduction="10000"/>
          </a:bodyPr>
          <a:lstStyle/>
          <a:p>
            <a:pPr eaLnBrk="1" fontAlgn="auto" hangingPunct="1">
              <a:spcAft>
                <a:spcPts val="0"/>
              </a:spcAft>
              <a:defRPr/>
            </a:pPr>
            <a:r>
              <a:rPr lang="en-US" dirty="0" smtClean="0"/>
              <a:t>Abamectin (Avid)</a:t>
            </a:r>
          </a:p>
          <a:p>
            <a:pPr eaLnBrk="1" fontAlgn="auto" hangingPunct="1">
              <a:spcAft>
                <a:spcPts val="0"/>
              </a:spcAft>
              <a:defRPr/>
            </a:pPr>
            <a:r>
              <a:rPr lang="en-US" dirty="0" smtClean="0"/>
              <a:t>Acetamiprid (TriStar)</a:t>
            </a:r>
          </a:p>
          <a:p>
            <a:pPr eaLnBrk="1" fontAlgn="auto" hangingPunct="1">
              <a:spcAft>
                <a:spcPts val="0"/>
              </a:spcAft>
              <a:defRPr/>
            </a:pPr>
            <a:r>
              <a:rPr lang="en-US" dirty="0" smtClean="0"/>
              <a:t>Azadirachtin (Azatin XL)</a:t>
            </a:r>
          </a:p>
          <a:p>
            <a:pPr eaLnBrk="1" fontAlgn="auto" hangingPunct="1">
              <a:spcAft>
                <a:spcPts val="0"/>
              </a:spcAft>
              <a:defRPr/>
            </a:pPr>
            <a:r>
              <a:rPr lang="en-US" dirty="0" smtClean="0"/>
              <a:t>Bifenthrin (Talstar) </a:t>
            </a:r>
          </a:p>
          <a:p>
            <a:pPr eaLnBrk="1" fontAlgn="auto" hangingPunct="1">
              <a:spcAft>
                <a:spcPts val="0"/>
              </a:spcAft>
              <a:defRPr/>
            </a:pPr>
            <a:r>
              <a:rPr lang="en-US" dirty="0" smtClean="0"/>
              <a:t>Buprofezin (Talus)</a:t>
            </a:r>
          </a:p>
          <a:p>
            <a:pPr eaLnBrk="1" fontAlgn="auto" hangingPunct="1">
              <a:spcAft>
                <a:spcPts val="0"/>
              </a:spcAft>
              <a:defRPr/>
            </a:pPr>
            <a:r>
              <a:rPr lang="en-US" dirty="0" err="1" smtClean="0"/>
              <a:t>Clothianidin</a:t>
            </a:r>
            <a:r>
              <a:rPr lang="en-US" dirty="0" smtClean="0"/>
              <a:t> (Arena)</a:t>
            </a:r>
          </a:p>
          <a:p>
            <a:pPr eaLnBrk="1" fontAlgn="auto" hangingPunct="1">
              <a:spcAft>
                <a:spcPts val="0"/>
              </a:spcAft>
              <a:defRPr/>
            </a:pPr>
            <a:r>
              <a:rPr lang="en-US" dirty="0" err="1" smtClean="0"/>
              <a:t>Flonicamid</a:t>
            </a:r>
            <a:r>
              <a:rPr lang="en-US" dirty="0" smtClean="0"/>
              <a:t> (Aria)</a:t>
            </a:r>
          </a:p>
          <a:p>
            <a:pPr eaLnBrk="1" fontAlgn="auto" hangingPunct="1">
              <a:spcAft>
                <a:spcPts val="0"/>
              </a:spcAft>
              <a:defRPr/>
            </a:pPr>
            <a:r>
              <a:rPr lang="en-US" smtClean="0"/>
              <a:t>Horticultural oils</a:t>
            </a:r>
            <a:endParaRPr lang="en-US" dirty="0" smtClean="0"/>
          </a:p>
        </p:txBody>
      </p:sp>
      <p:sp>
        <p:nvSpPr>
          <p:cNvPr id="8" name="Content Placeholder 7"/>
          <p:cNvSpPr>
            <a:spLocks noGrp="1"/>
          </p:cNvSpPr>
          <p:nvPr>
            <p:ph sz="half" idx="2"/>
          </p:nvPr>
        </p:nvSpPr>
        <p:spPr>
          <a:xfrm>
            <a:off x="4648200" y="1858963"/>
            <a:ext cx="4038600" cy="4038600"/>
          </a:xfrm>
        </p:spPr>
        <p:txBody>
          <a:bodyPr rtlCol="0">
            <a:normAutofit fontScale="85000" lnSpcReduction="10000"/>
          </a:bodyPr>
          <a:lstStyle/>
          <a:p>
            <a:pPr eaLnBrk="1" fontAlgn="auto" hangingPunct="1">
              <a:spcAft>
                <a:spcPts val="0"/>
              </a:spcAft>
              <a:defRPr/>
            </a:pPr>
            <a:r>
              <a:rPr lang="en-US" dirty="0" err="1" smtClean="0"/>
              <a:t>Imidacloprid</a:t>
            </a:r>
            <a:r>
              <a:rPr lang="en-US" dirty="0" smtClean="0"/>
              <a:t> (Merit, Marathon, Discus, Allectus)</a:t>
            </a:r>
          </a:p>
          <a:p>
            <a:pPr eaLnBrk="1" fontAlgn="auto" hangingPunct="1">
              <a:spcAft>
                <a:spcPts val="0"/>
              </a:spcAft>
              <a:defRPr/>
            </a:pPr>
            <a:r>
              <a:rPr lang="en-US" dirty="0" err="1" smtClean="0"/>
              <a:t>Kontos</a:t>
            </a:r>
            <a:r>
              <a:rPr lang="en-US" dirty="0" smtClean="0"/>
              <a:t> (</a:t>
            </a:r>
            <a:r>
              <a:rPr lang="en-US" dirty="0" err="1" smtClean="0"/>
              <a:t>Spirotetramat</a:t>
            </a:r>
            <a:r>
              <a:rPr lang="en-US" dirty="0" smtClean="0"/>
              <a:t>)</a:t>
            </a:r>
          </a:p>
          <a:p>
            <a:pPr eaLnBrk="1" fontAlgn="auto" hangingPunct="1">
              <a:spcAft>
                <a:spcPts val="0"/>
              </a:spcAft>
              <a:defRPr/>
            </a:pPr>
            <a:r>
              <a:rPr lang="en-US" smtClean="0"/>
              <a:t>Pymetrozine </a:t>
            </a:r>
            <a:r>
              <a:rPr lang="en-US" dirty="0" smtClean="0"/>
              <a:t>(Endeavor)</a:t>
            </a:r>
          </a:p>
          <a:p>
            <a:pPr eaLnBrk="1" fontAlgn="auto" hangingPunct="1">
              <a:spcAft>
                <a:spcPts val="0"/>
              </a:spcAft>
              <a:defRPr/>
            </a:pPr>
            <a:r>
              <a:rPr lang="en-US" dirty="0" smtClean="0"/>
              <a:t>Pyriproxyfen (Distance)</a:t>
            </a:r>
          </a:p>
          <a:p>
            <a:pPr eaLnBrk="1" fontAlgn="auto" hangingPunct="1">
              <a:spcAft>
                <a:spcPts val="0"/>
              </a:spcAft>
              <a:defRPr/>
            </a:pPr>
            <a:r>
              <a:rPr lang="en-US" dirty="0" smtClean="0"/>
              <a:t>Spiromesifen (Judo)</a:t>
            </a:r>
          </a:p>
          <a:p>
            <a:pPr eaLnBrk="1" fontAlgn="auto" hangingPunct="1">
              <a:spcAft>
                <a:spcPts val="0"/>
              </a:spcAft>
              <a:defRPr/>
            </a:pPr>
            <a:r>
              <a:rPr lang="en-US" i="1" dirty="0" smtClean="0">
                <a:solidFill>
                  <a:srgbClr val="FFFF00"/>
                </a:solidFill>
              </a:rPr>
              <a:t>Beauveria bassiana </a:t>
            </a:r>
            <a:r>
              <a:rPr lang="en-US" dirty="0" smtClean="0">
                <a:solidFill>
                  <a:srgbClr val="FFFF00"/>
                </a:solidFill>
              </a:rPr>
              <a:t>(BotaniGard) </a:t>
            </a:r>
          </a:p>
          <a:p>
            <a:pPr eaLnBrk="1" fontAlgn="auto" hangingPunct="1">
              <a:spcAft>
                <a:spcPts val="0"/>
              </a:spcAft>
              <a:defRPr/>
            </a:pPr>
            <a:r>
              <a:rPr lang="en-US" i="1" dirty="0" err="1" smtClean="0">
                <a:solidFill>
                  <a:srgbClr val="FFFF00"/>
                </a:solidFill>
              </a:rPr>
              <a:t>Isaria</a:t>
            </a:r>
            <a:r>
              <a:rPr lang="en-US" i="1" dirty="0" smtClean="0">
                <a:solidFill>
                  <a:srgbClr val="FFFF00"/>
                </a:solidFill>
              </a:rPr>
              <a:t> </a:t>
            </a:r>
            <a:r>
              <a:rPr lang="en-US" i="1" dirty="0" err="1" smtClean="0">
                <a:solidFill>
                  <a:srgbClr val="FFFF00"/>
                </a:solidFill>
              </a:rPr>
              <a:t>fumosorosea</a:t>
            </a:r>
            <a:r>
              <a:rPr lang="en-US" i="1" dirty="0" smtClean="0">
                <a:solidFill>
                  <a:srgbClr val="FFFF00"/>
                </a:solidFill>
              </a:rPr>
              <a:t> </a:t>
            </a:r>
            <a:r>
              <a:rPr lang="en-US" dirty="0" smtClean="0">
                <a:solidFill>
                  <a:srgbClr val="FFFF00"/>
                </a:solidFill>
              </a:rPr>
              <a:t>(</a:t>
            </a:r>
            <a:r>
              <a:rPr lang="en-US" err="1" smtClean="0">
                <a:solidFill>
                  <a:srgbClr val="FFFF00"/>
                </a:solidFill>
              </a:rPr>
              <a:t>PreFeRal</a:t>
            </a:r>
            <a:r>
              <a:rPr lang="en-US" smtClean="0">
                <a:solidFill>
                  <a:srgbClr val="FFFF00"/>
                </a:solidFill>
              </a:rPr>
              <a:t>)</a:t>
            </a:r>
            <a:endParaRPr lang="en-US" dirty="0"/>
          </a:p>
        </p:txBody>
      </p:sp>
    </p:spTree>
  </p:cSld>
  <p:clrMapOvr>
    <a:masterClrMapping/>
  </p:clrMapOvr>
  <p:transition advClick="0"/>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1665288"/>
            <a:ext cx="8229600" cy="4137025"/>
          </a:xfrm>
        </p:spPr>
        <p:txBody>
          <a:bodyPr rtlCol="0">
            <a:normAutofit/>
          </a:bodyPr>
          <a:lstStyle/>
          <a:p>
            <a:pPr eaLnBrk="1" fontAlgn="auto" hangingPunct="1">
              <a:spcAft>
                <a:spcPts val="0"/>
              </a:spcAft>
              <a:defRPr/>
            </a:pPr>
            <a:r>
              <a:rPr lang="en-US" sz="3600" dirty="0" smtClean="0"/>
              <a:t>Systemic applications of chemicals</a:t>
            </a:r>
          </a:p>
          <a:p>
            <a:pPr marL="914400" lvl="1" indent="-514350" eaLnBrk="1" fontAlgn="auto" hangingPunct="1">
              <a:spcAft>
                <a:spcPts val="0"/>
              </a:spcAft>
              <a:defRPr/>
            </a:pPr>
            <a:r>
              <a:rPr lang="en-US" dirty="0" smtClean="0">
                <a:cs typeface="Arial" charset="0"/>
              </a:rPr>
              <a:t>Apply a </a:t>
            </a:r>
            <a:r>
              <a:rPr lang="en-US" smtClean="0">
                <a:cs typeface="Arial" charset="0"/>
              </a:rPr>
              <a:t>systemic insecticide to </a:t>
            </a:r>
            <a:r>
              <a:rPr lang="en-US" dirty="0" smtClean="0">
                <a:cs typeface="Arial" charset="0"/>
              </a:rPr>
              <a:t>the soil or trunk</a:t>
            </a:r>
          </a:p>
          <a:p>
            <a:pPr lvl="2" eaLnBrk="1" fontAlgn="auto" hangingPunct="1">
              <a:spcAft>
                <a:spcPts val="0"/>
              </a:spcAft>
              <a:defRPr/>
            </a:pPr>
            <a:r>
              <a:rPr lang="en-US" smtClean="0">
                <a:cs typeface="Arial" charset="0"/>
              </a:rPr>
              <a:t>Trunk application (basal spray, injection)</a:t>
            </a:r>
          </a:p>
          <a:p>
            <a:pPr lvl="2" eaLnBrk="1" fontAlgn="auto" hangingPunct="1">
              <a:spcAft>
                <a:spcPts val="0"/>
              </a:spcAft>
              <a:defRPr/>
            </a:pPr>
            <a:r>
              <a:rPr lang="en-US" smtClean="0">
                <a:cs typeface="Arial" charset="0"/>
              </a:rPr>
              <a:t>Soil </a:t>
            </a:r>
            <a:r>
              <a:rPr lang="en-US" dirty="0" smtClean="0">
                <a:cs typeface="Arial" charset="0"/>
              </a:rPr>
              <a:t>application (drench, granular, pellets)</a:t>
            </a:r>
          </a:p>
          <a:p>
            <a:pPr lvl="1" eaLnBrk="1" fontAlgn="auto" hangingPunct="1">
              <a:spcAft>
                <a:spcPts val="0"/>
              </a:spcAft>
              <a:defRPr/>
            </a:pPr>
            <a:r>
              <a:rPr lang="en-US" smtClean="0">
                <a:cs typeface="Arial" charset="0"/>
              </a:rPr>
              <a:t>Provides longer </a:t>
            </a:r>
            <a:r>
              <a:rPr lang="en-US" dirty="0" smtClean="0">
                <a:cs typeface="Arial" charset="0"/>
              </a:rPr>
              <a:t>term control </a:t>
            </a:r>
          </a:p>
          <a:p>
            <a:pPr eaLnBrk="1" fontAlgn="auto" hangingPunct="1">
              <a:spcAft>
                <a:spcPts val="0"/>
              </a:spcAft>
              <a:defRPr/>
            </a:pPr>
            <a:endParaRPr lang="en-US" dirty="0"/>
          </a:p>
        </p:txBody>
      </p:sp>
      <p:sp>
        <p:nvSpPr>
          <p:cNvPr id="64515" name="Title 1"/>
          <p:cNvSpPr>
            <a:spLocks noGrp="1"/>
          </p:cNvSpPr>
          <p:nvPr>
            <p:ph type="title"/>
          </p:nvPr>
        </p:nvSpPr>
        <p:spPr/>
        <p:txBody>
          <a:bodyPr/>
          <a:lstStyle/>
          <a:p>
            <a:pPr eaLnBrk="1" hangingPunct="1"/>
            <a:r>
              <a:rPr lang="en-US" sz="4000" smtClean="0">
                <a:cs typeface="Arial" pitchFamily="34" charset="0"/>
              </a:rPr>
              <a:t>Managing Whiteflies: </a:t>
            </a:r>
            <a:br>
              <a:rPr lang="en-US" sz="4000" smtClean="0">
                <a:cs typeface="Arial" pitchFamily="34" charset="0"/>
              </a:rPr>
            </a:br>
            <a:r>
              <a:rPr lang="en-US" sz="4000" smtClean="0">
                <a:cs typeface="Arial" pitchFamily="34" charset="0"/>
              </a:rPr>
              <a:t>Chemical Control</a:t>
            </a:r>
          </a:p>
        </p:txBody>
      </p:sp>
    </p:spTree>
  </p:cSld>
  <p:clrMapOvr>
    <a:masterClrMapping/>
  </p:clrMapOvr>
  <p:transition advClick="0"/>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685800" y="141288"/>
            <a:ext cx="7772400" cy="1198562"/>
          </a:xfrm>
        </p:spPr>
        <p:txBody>
          <a:bodyPr/>
          <a:lstStyle/>
          <a:p>
            <a:pPr eaLnBrk="1" hangingPunct="1"/>
            <a:r>
              <a:rPr lang="en-US" sz="4000" smtClean="0">
                <a:cs typeface="Arial" pitchFamily="34" charset="0"/>
              </a:rPr>
              <a:t>Managing Whiteflies: </a:t>
            </a:r>
            <a:br>
              <a:rPr lang="en-US" sz="4000" smtClean="0">
                <a:cs typeface="Arial" pitchFamily="34" charset="0"/>
              </a:rPr>
            </a:br>
            <a:r>
              <a:rPr lang="en-US" sz="4000" smtClean="0">
                <a:cs typeface="Arial" pitchFamily="34" charset="0"/>
              </a:rPr>
              <a:t>Chemical Control</a:t>
            </a:r>
          </a:p>
        </p:txBody>
      </p:sp>
      <p:sp>
        <p:nvSpPr>
          <p:cNvPr id="65539" name="Content Placeholder 2"/>
          <p:cNvSpPr>
            <a:spLocks noGrp="1"/>
          </p:cNvSpPr>
          <p:nvPr>
            <p:ph idx="1"/>
          </p:nvPr>
        </p:nvSpPr>
        <p:spPr>
          <a:xfrm>
            <a:off x="468313" y="1647825"/>
            <a:ext cx="8229600" cy="4054475"/>
          </a:xfrm>
        </p:spPr>
        <p:txBody>
          <a:bodyPr/>
          <a:lstStyle/>
          <a:p>
            <a:pPr eaLnBrk="1" hangingPunct="1"/>
            <a:r>
              <a:rPr lang="en-US" smtClean="0">
                <a:cs typeface="Arial" pitchFamily="34" charset="0"/>
              </a:rPr>
              <a:t>Methods of Application for Neonicotinoids</a:t>
            </a:r>
          </a:p>
          <a:p>
            <a:pPr lvl="1" eaLnBrk="1" hangingPunct="1"/>
            <a:r>
              <a:rPr lang="en-US" smtClean="0">
                <a:cs typeface="Arial" pitchFamily="34" charset="0"/>
              </a:rPr>
              <a:t>There are several ways to apply neonicotinoid insecticides  </a:t>
            </a:r>
          </a:p>
          <a:p>
            <a:pPr lvl="1" eaLnBrk="1" hangingPunct="1"/>
            <a:r>
              <a:rPr lang="en-US" smtClean="0">
                <a:cs typeface="Arial" pitchFamily="34" charset="0"/>
              </a:rPr>
              <a:t>Take advantage of the different methods and formulations</a:t>
            </a:r>
          </a:p>
          <a:p>
            <a:pPr lvl="1" eaLnBrk="1" hangingPunct="1"/>
            <a:r>
              <a:rPr lang="en-US" smtClean="0">
                <a:cs typeface="Arial" pitchFamily="34" charset="0"/>
              </a:rPr>
              <a:t>Fit the method of application to the site</a:t>
            </a:r>
          </a:p>
          <a:p>
            <a:pPr lvl="1" eaLnBrk="1" hangingPunct="1"/>
            <a:r>
              <a:rPr lang="en-US" smtClean="0">
                <a:cs typeface="Arial" pitchFamily="34" charset="0"/>
              </a:rPr>
              <a:t>Both the site and method need to be on the label</a:t>
            </a:r>
          </a:p>
        </p:txBody>
      </p:sp>
    </p:spTree>
  </p:cSld>
  <p:clrMapOvr>
    <a:masterClrMapping/>
  </p:clrMapOvr>
  <p:transition advClick="0"/>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Content Placeholder 6"/>
          <p:cNvSpPr>
            <a:spLocks noGrp="1"/>
          </p:cNvSpPr>
          <p:nvPr>
            <p:ph idx="1"/>
          </p:nvPr>
        </p:nvSpPr>
        <p:spPr>
          <a:xfrm>
            <a:off x="708025" y="233363"/>
            <a:ext cx="8120063" cy="728662"/>
          </a:xfrm>
        </p:spPr>
        <p:txBody>
          <a:bodyPr/>
          <a:lstStyle/>
          <a:p>
            <a:pPr eaLnBrk="1" hangingPunct="1">
              <a:buFont typeface="Arial" pitchFamily="34" charset="0"/>
              <a:buNone/>
            </a:pPr>
            <a:r>
              <a:rPr lang="en-US" sz="2800" smtClean="0">
                <a:latin typeface="Arial" pitchFamily="34" charset="0"/>
                <a:cs typeface="Arial" pitchFamily="34" charset="0"/>
              </a:rPr>
              <a:t>Systemic insecticides – soil and trunk methods</a:t>
            </a:r>
          </a:p>
        </p:txBody>
      </p:sp>
      <p:pic>
        <p:nvPicPr>
          <p:cNvPr id="5" name="Picture 3" descr="DSC_3618 (Large)"/>
          <p:cNvPicPr>
            <a:picLocks noChangeAspect="1" noChangeArrowheads="1"/>
          </p:cNvPicPr>
          <p:nvPr/>
        </p:nvPicPr>
        <p:blipFill>
          <a:blip r:embed="rId3" cstate="print"/>
          <a:srcRect/>
          <a:stretch>
            <a:fillRect/>
          </a:stretch>
        </p:blipFill>
        <p:spPr bwMode="auto">
          <a:xfrm>
            <a:off x="4945006" y="3361766"/>
            <a:ext cx="3289110" cy="2466833"/>
          </a:xfrm>
          <a:prstGeom prst="roundRect">
            <a:avLst/>
          </a:prstGeom>
          <a:noFill/>
          <a:ln w="9525">
            <a:solidFill>
              <a:schemeClr val="tx1"/>
            </a:solidFill>
            <a:miter lim="800000"/>
            <a:headEnd/>
            <a:tailEnd/>
          </a:ln>
        </p:spPr>
      </p:pic>
      <p:pic>
        <p:nvPicPr>
          <p:cNvPr id="6" name="Picture 1" descr="DSCN0732.JPG"/>
          <p:cNvPicPr>
            <a:picLocks noChangeAspect="1"/>
          </p:cNvPicPr>
          <p:nvPr/>
        </p:nvPicPr>
        <p:blipFill>
          <a:blip r:embed="rId4" cstate="print"/>
          <a:srcRect/>
          <a:stretch>
            <a:fillRect/>
          </a:stretch>
        </p:blipFill>
        <p:spPr bwMode="auto">
          <a:xfrm>
            <a:off x="945741" y="3361766"/>
            <a:ext cx="3193575" cy="2439537"/>
          </a:xfrm>
          <a:prstGeom prst="roundRect">
            <a:avLst/>
          </a:prstGeom>
          <a:noFill/>
          <a:ln w="9525">
            <a:solidFill>
              <a:schemeClr val="tx1"/>
            </a:solidFill>
            <a:miter lim="800000"/>
            <a:headEnd/>
            <a:tailEnd/>
          </a:ln>
        </p:spPr>
      </p:pic>
      <p:pic>
        <p:nvPicPr>
          <p:cNvPr id="8" name="Picture 7" descr="drench.jpg"/>
          <p:cNvPicPr>
            <a:picLocks noChangeAspect="1"/>
          </p:cNvPicPr>
          <p:nvPr/>
        </p:nvPicPr>
        <p:blipFill>
          <a:blip r:embed="rId5" cstate="print"/>
          <a:stretch>
            <a:fillRect/>
          </a:stretch>
        </p:blipFill>
        <p:spPr>
          <a:xfrm>
            <a:off x="910400" y="791045"/>
            <a:ext cx="3261815" cy="2446361"/>
          </a:xfrm>
          <a:prstGeom prst="roundRect">
            <a:avLst/>
          </a:prstGeom>
          <a:ln>
            <a:solidFill>
              <a:schemeClr val="tx1"/>
            </a:solidFill>
          </a:ln>
        </p:spPr>
      </p:pic>
      <p:pic>
        <p:nvPicPr>
          <p:cNvPr id="9" name="Picture 8" descr="granular.jpg"/>
          <p:cNvPicPr>
            <a:picLocks noChangeAspect="1"/>
          </p:cNvPicPr>
          <p:nvPr/>
        </p:nvPicPr>
        <p:blipFill>
          <a:blip r:embed="rId6" cstate="print"/>
          <a:stretch>
            <a:fillRect/>
          </a:stretch>
        </p:blipFill>
        <p:spPr>
          <a:xfrm>
            <a:off x="4966364" y="791045"/>
            <a:ext cx="3281825" cy="2461122"/>
          </a:xfrm>
          <a:prstGeom prst="roundRect">
            <a:avLst/>
          </a:prstGeom>
          <a:ln>
            <a:solidFill>
              <a:schemeClr val="tx1"/>
            </a:solidFill>
          </a:ln>
        </p:spPr>
      </p:pic>
      <p:sp>
        <p:nvSpPr>
          <p:cNvPr id="58376" name="TextBox 9"/>
          <p:cNvSpPr txBox="1">
            <a:spLocks noChangeArrowheads="1"/>
          </p:cNvSpPr>
          <p:nvPr/>
        </p:nvSpPr>
        <p:spPr bwMode="auto">
          <a:xfrm>
            <a:off x="198438" y="2446338"/>
            <a:ext cx="1125537" cy="511175"/>
          </a:xfrm>
          <a:prstGeom prst="roundRect">
            <a:avLst/>
          </a:prstGeom>
          <a:solidFill>
            <a:schemeClr val="bg1"/>
          </a:solidFill>
          <a:ln w="9525">
            <a:noFill/>
            <a:miter lim="800000"/>
            <a:headEnd/>
            <a:tailEnd/>
          </a:ln>
        </p:spPr>
        <p:txBody>
          <a:bodyPr wrap="none">
            <a:spAutoFit/>
          </a:bodyPr>
          <a:lstStyle/>
          <a:p>
            <a:pPr>
              <a:defRPr/>
            </a:pPr>
            <a:r>
              <a:rPr lang="en-US" dirty="0">
                <a:latin typeface="+mn-lt"/>
                <a:cs typeface="Arial" charset="0"/>
              </a:rPr>
              <a:t>Drench</a:t>
            </a:r>
          </a:p>
        </p:txBody>
      </p:sp>
      <p:sp>
        <p:nvSpPr>
          <p:cNvPr id="58377" name="TextBox 10"/>
          <p:cNvSpPr txBox="1">
            <a:spLocks noChangeArrowheads="1"/>
          </p:cNvSpPr>
          <p:nvPr/>
        </p:nvSpPr>
        <p:spPr bwMode="auto">
          <a:xfrm>
            <a:off x="177800" y="4976813"/>
            <a:ext cx="1371600" cy="511175"/>
          </a:xfrm>
          <a:prstGeom prst="roundRect">
            <a:avLst/>
          </a:prstGeom>
          <a:solidFill>
            <a:schemeClr val="bg1"/>
          </a:solidFill>
          <a:ln w="9525">
            <a:noFill/>
            <a:miter lim="800000"/>
            <a:headEnd/>
            <a:tailEnd/>
          </a:ln>
        </p:spPr>
        <p:txBody>
          <a:bodyPr wrap="none">
            <a:spAutoFit/>
          </a:bodyPr>
          <a:lstStyle/>
          <a:p>
            <a:pPr>
              <a:defRPr/>
            </a:pPr>
            <a:r>
              <a:rPr lang="en-US" dirty="0">
                <a:latin typeface="+mn-lt"/>
                <a:cs typeface="Arial" charset="0"/>
              </a:rPr>
              <a:t>Injection</a:t>
            </a:r>
          </a:p>
        </p:txBody>
      </p:sp>
      <p:sp>
        <p:nvSpPr>
          <p:cNvPr id="58378" name="TextBox 11"/>
          <p:cNvSpPr txBox="1">
            <a:spLocks noChangeArrowheads="1"/>
          </p:cNvSpPr>
          <p:nvPr/>
        </p:nvSpPr>
        <p:spPr bwMode="auto">
          <a:xfrm>
            <a:off x="7588250" y="2446338"/>
            <a:ext cx="1327150" cy="511175"/>
          </a:xfrm>
          <a:prstGeom prst="roundRect">
            <a:avLst/>
          </a:prstGeom>
          <a:solidFill>
            <a:schemeClr val="bg1"/>
          </a:solidFill>
          <a:ln w="9525">
            <a:noFill/>
            <a:miter lim="800000"/>
            <a:headEnd/>
            <a:tailEnd/>
          </a:ln>
        </p:spPr>
        <p:txBody>
          <a:bodyPr wrap="none">
            <a:spAutoFit/>
          </a:bodyPr>
          <a:lstStyle/>
          <a:p>
            <a:pPr>
              <a:defRPr/>
            </a:pPr>
            <a:r>
              <a:rPr lang="en-US" dirty="0">
                <a:latin typeface="+mn-lt"/>
                <a:cs typeface="Arial" charset="0"/>
              </a:rPr>
              <a:t>Granular</a:t>
            </a:r>
          </a:p>
        </p:txBody>
      </p:sp>
      <p:sp>
        <p:nvSpPr>
          <p:cNvPr id="58379" name="TextBox 12"/>
          <p:cNvSpPr txBox="1">
            <a:spLocks noChangeArrowheads="1"/>
          </p:cNvSpPr>
          <p:nvPr/>
        </p:nvSpPr>
        <p:spPr bwMode="auto">
          <a:xfrm>
            <a:off x="7345363" y="4976813"/>
            <a:ext cx="1666875" cy="511175"/>
          </a:xfrm>
          <a:prstGeom prst="roundRect">
            <a:avLst/>
          </a:prstGeom>
          <a:solidFill>
            <a:schemeClr val="bg1"/>
          </a:solidFill>
          <a:ln w="9525">
            <a:noFill/>
            <a:miter lim="800000"/>
            <a:headEnd/>
            <a:tailEnd/>
          </a:ln>
        </p:spPr>
        <p:txBody>
          <a:bodyPr wrap="none">
            <a:spAutoFit/>
          </a:bodyPr>
          <a:lstStyle/>
          <a:p>
            <a:pPr>
              <a:defRPr/>
            </a:pPr>
            <a:r>
              <a:rPr lang="en-US" dirty="0">
                <a:latin typeface="+mn-lt"/>
                <a:cs typeface="Arial" charset="0"/>
              </a:rPr>
              <a:t>Trunk spray</a:t>
            </a:r>
          </a:p>
        </p:txBody>
      </p:sp>
      <p:sp>
        <p:nvSpPr>
          <p:cNvPr id="66571" name="TextBox 12"/>
          <p:cNvSpPr txBox="1">
            <a:spLocks noChangeArrowheads="1"/>
          </p:cNvSpPr>
          <p:nvPr/>
        </p:nvSpPr>
        <p:spPr bwMode="auto">
          <a:xfrm>
            <a:off x="158750" y="6045200"/>
            <a:ext cx="6889750" cy="646113"/>
          </a:xfrm>
          <a:prstGeom prst="rect">
            <a:avLst/>
          </a:prstGeom>
          <a:noFill/>
          <a:ln w="9525">
            <a:noFill/>
            <a:miter lim="800000"/>
            <a:headEnd/>
            <a:tailEnd/>
          </a:ln>
        </p:spPr>
        <p:txBody>
          <a:bodyPr>
            <a:spAutoFit/>
          </a:bodyPr>
          <a:lstStyle/>
          <a:p>
            <a:r>
              <a:rPr lang="en-US" sz="900">
                <a:solidFill>
                  <a:schemeClr val="bg1"/>
                </a:solidFill>
              </a:rPr>
              <a:t>Image credits:</a:t>
            </a:r>
          </a:p>
          <a:p>
            <a:r>
              <a:rPr lang="en-US" sz="900">
                <a:solidFill>
                  <a:schemeClr val="bg1"/>
                </a:solidFill>
              </a:rPr>
              <a:t>Top – H. Glenn, UF/IFAS Tropical Research and Education Center</a:t>
            </a:r>
          </a:p>
          <a:p>
            <a:r>
              <a:rPr lang="en-US" sz="900">
                <a:solidFill>
                  <a:schemeClr val="bg1"/>
                </a:solidFill>
              </a:rPr>
              <a:t>Bottom left – C. Mannion, UF/IFAS Tropical Research and Education Center</a:t>
            </a:r>
          </a:p>
          <a:p>
            <a:r>
              <a:rPr lang="en-US" sz="900">
                <a:solidFill>
                  <a:schemeClr val="bg1"/>
                </a:solidFill>
              </a:rPr>
              <a:t>Bottom right - J. Chamberlin, Valent, Inc.</a:t>
            </a: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0" y="0"/>
          <a:ext cx="9144000" cy="5973288"/>
        </p:xfrm>
        <a:graphic>
          <a:graphicData uri="http://schemas.openxmlformats.org/drawingml/2006/table">
            <a:tbl>
              <a:tblPr firstRow="1" bandRow="1">
                <a:tableStyleId>{793D81CF-94F2-401A-BA57-92F5A7B2D0C5}</a:tableStyleId>
              </a:tblPr>
              <a:tblGrid>
                <a:gridCol w="3699164"/>
                <a:gridCol w="5444836"/>
              </a:tblGrid>
              <a:tr h="664078">
                <a:tc gridSpan="2">
                  <a:txBody>
                    <a:bodyPr/>
                    <a:lstStyle/>
                    <a:p>
                      <a:pPr algn="ctr">
                        <a:spcBef>
                          <a:spcPts val="600"/>
                        </a:spcBef>
                      </a:pPr>
                      <a:r>
                        <a:rPr lang="en-US" sz="3200" dirty="0" smtClean="0">
                          <a:solidFill>
                            <a:schemeClr val="bg1"/>
                          </a:solidFill>
                          <a:latin typeface="Arial" pitchFamily="34" charset="0"/>
                          <a:cs typeface="Arial" pitchFamily="34" charset="0"/>
                        </a:rPr>
                        <a:t>Neonicotinoid Insecticides</a:t>
                      </a:r>
                      <a:endParaRPr lang="en-US" sz="3200" dirty="0">
                        <a:solidFill>
                          <a:schemeClr val="bg1"/>
                        </a:solidFill>
                        <a:latin typeface="Arial" pitchFamily="34" charset="0"/>
                        <a:cs typeface="Arial" pitchFamily="34" charset="0"/>
                      </a:endParaRPr>
                    </a:p>
                  </a:txBody>
                  <a:tcPr/>
                </a:tc>
                <a:tc hMerge="1">
                  <a:txBody>
                    <a:bodyPr/>
                    <a:lstStyle/>
                    <a:p>
                      <a:endParaRPr lang="en-US" dirty="0"/>
                    </a:p>
                  </a:txBody>
                  <a:tcPr/>
                </a:tc>
              </a:tr>
              <a:tr h="1092582">
                <a:tc>
                  <a:txBody>
                    <a:bodyPr/>
                    <a:lstStyle/>
                    <a:p>
                      <a:pPr algn="ctr"/>
                      <a:r>
                        <a:rPr lang="en-US" sz="2400" b="1" dirty="0" smtClean="0">
                          <a:solidFill>
                            <a:srgbClr val="000000"/>
                          </a:solidFill>
                          <a:latin typeface="Arial" pitchFamily="34" charset="0"/>
                          <a:cs typeface="Arial" pitchFamily="34" charset="0"/>
                        </a:rPr>
                        <a:t>Active</a:t>
                      </a:r>
                      <a:r>
                        <a:rPr lang="en-US" sz="2400" b="1" baseline="0" dirty="0" smtClean="0">
                          <a:solidFill>
                            <a:srgbClr val="000000"/>
                          </a:solidFill>
                          <a:latin typeface="Arial" pitchFamily="34" charset="0"/>
                          <a:cs typeface="Arial" pitchFamily="34" charset="0"/>
                        </a:rPr>
                        <a:t> </a:t>
                      </a:r>
                    </a:p>
                    <a:p>
                      <a:pPr algn="ctr"/>
                      <a:r>
                        <a:rPr lang="en-US" sz="2400" b="1" baseline="0" dirty="0" smtClean="0">
                          <a:solidFill>
                            <a:srgbClr val="000000"/>
                          </a:solidFill>
                          <a:latin typeface="Arial" pitchFamily="34" charset="0"/>
                          <a:cs typeface="Arial" pitchFamily="34" charset="0"/>
                        </a:rPr>
                        <a:t>Ingredient</a:t>
                      </a:r>
                      <a:endParaRPr lang="en-US" sz="2400" b="1" dirty="0">
                        <a:solidFill>
                          <a:srgbClr val="000000"/>
                        </a:solidFill>
                        <a:latin typeface="Arial" pitchFamily="34" charset="0"/>
                        <a:cs typeface="Arial" pitchFamily="34" charset="0"/>
                      </a:endParaRPr>
                    </a:p>
                  </a:txBody>
                  <a:tcPr/>
                </a:tc>
                <a:tc>
                  <a:txBody>
                    <a:bodyPr/>
                    <a:lstStyle/>
                    <a:p>
                      <a:pPr algn="ctr"/>
                      <a:r>
                        <a:rPr lang="en-US" sz="2400" b="1" dirty="0" smtClean="0">
                          <a:solidFill>
                            <a:srgbClr val="000000"/>
                          </a:solidFill>
                          <a:latin typeface="Arial" pitchFamily="34" charset="0"/>
                          <a:cs typeface="Arial" pitchFamily="34" charset="0"/>
                        </a:rPr>
                        <a:t>Trade Names</a:t>
                      </a:r>
                    </a:p>
                    <a:p>
                      <a:pPr algn="ctr"/>
                      <a:r>
                        <a:rPr lang="en-US" sz="2400" b="1" dirty="0" smtClean="0">
                          <a:solidFill>
                            <a:srgbClr val="000000"/>
                          </a:solidFill>
                          <a:latin typeface="Arial" pitchFamily="34" charset="0"/>
                          <a:cs typeface="Arial" pitchFamily="34" charset="0"/>
                        </a:rPr>
                        <a:t>Professional Use</a:t>
                      </a:r>
                      <a:endParaRPr lang="en-US" sz="2400" b="1" dirty="0">
                        <a:solidFill>
                          <a:srgbClr val="000000"/>
                        </a:solidFill>
                        <a:latin typeface="Arial" pitchFamily="34" charset="0"/>
                        <a:cs typeface="Arial" pitchFamily="34" charset="0"/>
                      </a:endParaRPr>
                    </a:p>
                  </a:txBody>
                  <a:tcPr/>
                </a:tc>
              </a:tr>
              <a:tr h="857001">
                <a:tc>
                  <a:txBody>
                    <a:bodyPr/>
                    <a:lstStyle/>
                    <a:p>
                      <a:pPr marL="344488" indent="0"/>
                      <a:r>
                        <a:rPr lang="en-US" sz="2400" dirty="0" smtClean="0">
                          <a:latin typeface="Arial" pitchFamily="34" charset="0"/>
                          <a:cs typeface="Arial" pitchFamily="34" charset="0"/>
                        </a:rPr>
                        <a:t>Acetamiprid</a:t>
                      </a:r>
                      <a:endParaRPr lang="en-US" sz="2400" dirty="0">
                        <a:latin typeface="Arial" pitchFamily="34" charset="0"/>
                        <a:cs typeface="Arial" pitchFamily="34" charset="0"/>
                      </a:endParaRPr>
                    </a:p>
                  </a:txBody>
                  <a:tcPr/>
                </a:tc>
                <a:tc>
                  <a:txBody>
                    <a:bodyPr/>
                    <a:lstStyle/>
                    <a:p>
                      <a:r>
                        <a:rPr lang="en-US" sz="2400" dirty="0" smtClean="0">
                          <a:latin typeface="Arial" pitchFamily="34" charset="0"/>
                          <a:cs typeface="Arial" pitchFamily="34" charset="0"/>
                        </a:rPr>
                        <a:t>TriStar</a:t>
                      </a:r>
                      <a:r>
                        <a:rPr lang="en-US" sz="2400" smtClean="0">
                          <a:latin typeface="Arial" pitchFamily="34" charset="0"/>
                          <a:cs typeface="Arial" pitchFamily="34" charset="0"/>
                        </a:rPr>
                        <a:t>*</a:t>
                      </a:r>
                      <a:r>
                        <a:rPr lang="en-US" sz="2400" baseline="0" smtClean="0">
                          <a:latin typeface="Arial" pitchFamily="34" charset="0"/>
                          <a:cs typeface="Arial" pitchFamily="34" charset="0"/>
                        </a:rPr>
                        <a:t> </a:t>
                      </a:r>
                      <a:r>
                        <a:rPr lang="en-US" sz="2400" baseline="30000" smtClean="0">
                          <a:latin typeface="Arial" pitchFamily="34" charset="0"/>
                          <a:cs typeface="Arial" pitchFamily="34" charset="0"/>
                        </a:rPr>
                        <a:t>#</a:t>
                      </a:r>
                      <a:r>
                        <a:rPr lang="en-US" sz="2400" smtClean="0">
                          <a:latin typeface="Arial" pitchFamily="34" charset="0"/>
                          <a:cs typeface="Arial" pitchFamily="34" charset="0"/>
                        </a:rPr>
                        <a:t> </a:t>
                      </a:r>
                      <a:r>
                        <a:rPr lang="en-US" sz="2000" dirty="0" smtClean="0">
                          <a:latin typeface="Arial" pitchFamily="34" charset="0"/>
                          <a:cs typeface="Arial" pitchFamily="34" charset="0"/>
                        </a:rPr>
                        <a:t>(no soil application)</a:t>
                      </a:r>
                      <a:endParaRPr lang="en-US" sz="2000" dirty="0">
                        <a:latin typeface="Arial" pitchFamily="34" charset="0"/>
                        <a:cs typeface="Arial" pitchFamily="34" charset="0"/>
                      </a:endParaRPr>
                    </a:p>
                  </a:txBody>
                  <a:tcPr/>
                </a:tc>
              </a:tr>
              <a:tr h="776195">
                <a:tc>
                  <a:txBody>
                    <a:bodyPr/>
                    <a:lstStyle/>
                    <a:p>
                      <a:pPr marL="344488" marR="0" lvl="2" indent="0" algn="l" defTabSz="914400" rtl="0" eaLnBrk="1" fontAlgn="auto" latinLnBrk="0" hangingPunct="1">
                        <a:lnSpc>
                          <a:spcPct val="100000"/>
                        </a:lnSpc>
                        <a:spcBef>
                          <a:spcPts val="0"/>
                        </a:spcBef>
                        <a:spcAft>
                          <a:spcPts val="0"/>
                        </a:spcAft>
                        <a:buClrTx/>
                        <a:buSzTx/>
                        <a:buFontTx/>
                        <a:buNone/>
                        <a:tabLst/>
                        <a:defRPr/>
                      </a:pPr>
                      <a:r>
                        <a:rPr lang="en-US" sz="2400" dirty="0" smtClean="0">
                          <a:latin typeface="Arial" pitchFamily="34" charset="0"/>
                          <a:cs typeface="Arial" pitchFamily="34" charset="0"/>
                        </a:rPr>
                        <a:t>Clothianadin </a:t>
                      </a:r>
                    </a:p>
                  </a:txBody>
                  <a:tcPr/>
                </a:tc>
                <a:tc>
                  <a:txBody>
                    <a:bodyPr/>
                    <a:lstStyle/>
                    <a:p>
                      <a:r>
                        <a:rPr lang="en-US" sz="2400" dirty="0" smtClean="0">
                          <a:latin typeface="Arial" pitchFamily="34" charset="0"/>
                          <a:cs typeface="Arial" pitchFamily="34" charset="0"/>
                        </a:rPr>
                        <a:t>Arena, Aloft*</a:t>
                      </a:r>
                      <a:endParaRPr lang="en-US" sz="2400" dirty="0">
                        <a:latin typeface="Arial" pitchFamily="34" charset="0"/>
                        <a:cs typeface="Arial" pitchFamily="34" charset="0"/>
                      </a:endParaRPr>
                    </a:p>
                  </a:txBody>
                  <a:tcPr/>
                </a:tc>
              </a:tr>
              <a:tr h="815412">
                <a:tc>
                  <a:txBody>
                    <a:bodyPr/>
                    <a:lstStyle/>
                    <a:p>
                      <a:pPr marL="344488" marR="0" lvl="2" indent="0" algn="l" defTabSz="914400" rtl="0" eaLnBrk="1" fontAlgn="auto" latinLnBrk="0" hangingPunct="1">
                        <a:lnSpc>
                          <a:spcPct val="100000"/>
                        </a:lnSpc>
                        <a:spcBef>
                          <a:spcPts val="0"/>
                        </a:spcBef>
                        <a:spcAft>
                          <a:spcPts val="0"/>
                        </a:spcAft>
                        <a:buClrTx/>
                        <a:buSzTx/>
                        <a:buFontTx/>
                        <a:buNone/>
                        <a:tabLst/>
                        <a:defRPr/>
                      </a:pPr>
                      <a:r>
                        <a:rPr lang="en-US" sz="2400" dirty="0" smtClean="0">
                          <a:latin typeface="Arial" pitchFamily="34" charset="0"/>
                          <a:cs typeface="Arial" pitchFamily="34" charset="0"/>
                        </a:rPr>
                        <a:t>Dinotefuran </a:t>
                      </a:r>
                    </a:p>
                  </a:txBody>
                  <a:tcPr/>
                </a:tc>
                <a:tc>
                  <a:txBody>
                    <a:bodyPr/>
                    <a:lstStyle/>
                    <a:p>
                      <a:r>
                        <a:rPr lang="en-US" sz="2400" smtClean="0">
                          <a:latin typeface="Arial" pitchFamily="34" charset="0"/>
                          <a:cs typeface="Arial" pitchFamily="34" charset="0"/>
                        </a:rPr>
                        <a:t>Safari</a:t>
                      </a:r>
                      <a:r>
                        <a:rPr lang="en-US" sz="2400" baseline="30000" smtClean="0">
                          <a:latin typeface="Arial" pitchFamily="34" charset="0"/>
                          <a:cs typeface="Arial" pitchFamily="34" charset="0"/>
                        </a:rPr>
                        <a:t>#</a:t>
                      </a:r>
                      <a:r>
                        <a:rPr lang="en-US" sz="2400" smtClean="0">
                          <a:latin typeface="Arial" pitchFamily="34" charset="0"/>
                          <a:cs typeface="Arial" pitchFamily="34" charset="0"/>
                        </a:rPr>
                        <a:t>, Zylam</a:t>
                      </a:r>
                      <a:r>
                        <a:rPr lang="en-US" sz="2400" baseline="30000" smtClean="0">
                          <a:latin typeface="Arial" pitchFamily="34" charset="0"/>
                          <a:cs typeface="Arial" pitchFamily="34" charset="0"/>
                        </a:rPr>
                        <a:t>#</a:t>
                      </a:r>
                      <a:endParaRPr lang="en-US" sz="2400" baseline="30000" dirty="0">
                        <a:latin typeface="Arial" pitchFamily="34" charset="0"/>
                        <a:cs typeface="Arial" pitchFamily="34" charset="0"/>
                      </a:endParaRPr>
                    </a:p>
                  </a:txBody>
                  <a:tcPr/>
                </a:tc>
              </a:tr>
              <a:tr h="1213591">
                <a:tc>
                  <a:txBody>
                    <a:bodyPr/>
                    <a:lstStyle/>
                    <a:p>
                      <a:pPr marL="344488" marR="0" lvl="2" indent="0" algn="l" defTabSz="914400" rtl="0" eaLnBrk="1" fontAlgn="auto" latinLnBrk="0" hangingPunct="1">
                        <a:lnSpc>
                          <a:spcPct val="100000"/>
                        </a:lnSpc>
                        <a:spcBef>
                          <a:spcPts val="0"/>
                        </a:spcBef>
                        <a:spcAft>
                          <a:spcPts val="0"/>
                        </a:spcAft>
                        <a:buClrTx/>
                        <a:buSzTx/>
                        <a:buFontTx/>
                        <a:buNone/>
                        <a:tabLst/>
                        <a:defRPr/>
                      </a:pPr>
                      <a:r>
                        <a:rPr lang="en-US" sz="2400" dirty="0" smtClean="0">
                          <a:latin typeface="Arial" pitchFamily="34" charset="0"/>
                          <a:cs typeface="Arial" pitchFamily="34" charset="0"/>
                        </a:rPr>
                        <a:t>Imidacloprid</a:t>
                      </a:r>
                    </a:p>
                  </a:txBody>
                  <a:tcPr/>
                </a:tc>
                <a:tc>
                  <a:txBody>
                    <a:bodyPr/>
                    <a:lstStyle/>
                    <a:p>
                      <a:r>
                        <a:rPr lang="en-US" sz="2400" dirty="0" smtClean="0">
                          <a:latin typeface="Arial" pitchFamily="34" charset="0"/>
                          <a:cs typeface="Arial" pitchFamily="34" charset="0"/>
                        </a:rPr>
                        <a:t>Merit, Marathon, </a:t>
                      </a:r>
                      <a:r>
                        <a:rPr lang="en-US" sz="2400" dirty="0" err="1" smtClean="0">
                          <a:latin typeface="Arial" pitchFamily="34" charset="0"/>
                          <a:cs typeface="Arial" pitchFamily="34" charset="0"/>
                        </a:rPr>
                        <a:t>CoreTect</a:t>
                      </a:r>
                      <a:r>
                        <a:rPr lang="en-US" sz="2400" dirty="0" smtClean="0">
                          <a:latin typeface="Arial" pitchFamily="34" charset="0"/>
                          <a:cs typeface="Arial" pitchFamily="34" charset="0"/>
                        </a:rPr>
                        <a:t>, Discus*, Allectus*, several</a:t>
                      </a:r>
                      <a:r>
                        <a:rPr lang="en-US" sz="2400" baseline="0" dirty="0" smtClean="0">
                          <a:latin typeface="Arial" pitchFamily="34" charset="0"/>
                          <a:cs typeface="Arial" pitchFamily="34" charset="0"/>
                        </a:rPr>
                        <a:t> generic labels</a:t>
                      </a:r>
                      <a:endParaRPr lang="en-US" sz="2400" dirty="0">
                        <a:latin typeface="Arial" pitchFamily="34" charset="0"/>
                        <a:cs typeface="Arial" pitchFamily="34" charset="0"/>
                      </a:endParaRPr>
                    </a:p>
                  </a:txBody>
                  <a:tcPr/>
                </a:tc>
              </a:tr>
              <a:tr h="554429">
                <a:tc>
                  <a:txBody>
                    <a:bodyPr/>
                    <a:lstStyle/>
                    <a:p>
                      <a:pPr marL="344488" marR="0" lvl="2" indent="0" algn="l" defTabSz="914400" rtl="0" eaLnBrk="1" fontAlgn="auto" latinLnBrk="0" hangingPunct="1">
                        <a:lnSpc>
                          <a:spcPct val="100000"/>
                        </a:lnSpc>
                        <a:spcBef>
                          <a:spcPts val="0"/>
                        </a:spcBef>
                        <a:spcAft>
                          <a:spcPts val="0"/>
                        </a:spcAft>
                        <a:buClrTx/>
                        <a:buSzTx/>
                        <a:buFontTx/>
                        <a:buNone/>
                        <a:tabLst/>
                        <a:defRPr/>
                      </a:pPr>
                      <a:r>
                        <a:rPr lang="en-US" sz="2400" dirty="0" smtClean="0">
                          <a:latin typeface="Arial" pitchFamily="34" charset="0"/>
                          <a:cs typeface="Arial" pitchFamily="34" charset="0"/>
                        </a:rPr>
                        <a:t>Thiamethoxam</a:t>
                      </a:r>
                    </a:p>
                  </a:txBody>
                  <a:tcPr/>
                </a:tc>
                <a:tc>
                  <a:txBody>
                    <a:bodyPr/>
                    <a:lstStyle/>
                    <a:p>
                      <a:r>
                        <a:rPr lang="en-US" sz="2400" dirty="0" smtClean="0">
                          <a:latin typeface="Arial" pitchFamily="34" charset="0"/>
                          <a:cs typeface="Arial" pitchFamily="34" charset="0"/>
                        </a:rPr>
                        <a:t>Flagship, Meridian</a:t>
                      </a:r>
                      <a:endParaRPr lang="en-US" sz="2400" dirty="0">
                        <a:latin typeface="Arial" pitchFamily="34" charset="0"/>
                        <a:cs typeface="Arial" pitchFamily="34" charset="0"/>
                      </a:endParaRPr>
                    </a:p>
                  </a:txBody>
                  <a:tcPr/>
                </a:tc>
              </a:tr>
            </a:tbl>
          </a:graphicData>
        </a:graphic>
      </p:graphicFrame>
      <p:sp>
        <p:nvSpPr>
          <p:cNvPr id="67610" name="TextBox 4"/>
          <p:cNvSpPr txBox="1">
            <a:spLocks noChangeArrowheads="1"/>
          </p:cNvSpPr>
          <p:nvPr/>
        </p:nvSpPr>
        <p:spPr bwMode="auto">
          <a:xfrm>
            <a:off x="0" y="6121400"/>
            <a:ext cx="3687763" cy="523875"/>
          </a:xfrm>
          <a:prstGeom prst="rect">
            <a:avLst/>
          </a:prstGeom>
          <a:noFill/>
          <a:ln w="9525">
            <a:noFill/>
            <a:miter lim="800000"/>
            <a:headEnd/>
            <a:tailEnd/>
          </a:ln>
        </p:spPr>
        <p:txBody>
          <a:bodyPr wrap="none">
            <a:spAutoFit/>
          </a:bodyPr>
          <a:lstStyle/>
          <a:p>
            <a:r>
              <a:rPr lang="en-US" sz="1400">
                <a:solidFill>
                  <a:schemeClr val="bg1"/>
                </a:solidFill>
              </a:rPr>
              <a:t>*  Contains a neonicotinoid and a pyrethroid</a:t>
            </a:r>
          </a:p>
          <a:p>
            <a:r>
              <a:rPr lang="en-US" sz="1400">
                <a:solidFill>
                  <a:schemeClr val="bg1"/>
                </a:solidFill>
              </a:rPr>
              <a:t># Allows basal trunk spray</a:t>
            </a:r>
          </a:p>
        </p:txBody>
      </p:sp>
    </p:spTree>
  </p:cSld>
  <p:clrMapOvr>
    <a:masterClrMapping/>
  </p:clrMapOvr>
  <p:transition advClick="0"/>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803400"/>
            <a:ext cx="8229600" cy="3935413"/>
          </a:xfrm>
        </p:spPr>
        <p:txBody>
          <a:bodyPr rtlCol="0">
            <a:normAutofit fontScale="92500" lnSpcReduction="20000"/>
          </a:bodyPr>
          <a:lstStyle/>
          <a:p>
            <a:pPr eaLnBrk="1" fontAlgn="auto" hangingPunct="1">
              <a:spcAft>
                <a:spcPts val="0"/>
              </a:spcAft>
              <a:defRPr/>
            </a:pPr>
            <a:r>
              <a:rPr lang="en-US" smtClean="0"/>
              <a:t>Rugose spiraling whitefly and Bondar’s nesting whitefly</a:t>
            </a:r>
          </a:p>
          <a:p>
            <a:pPr lvl="1" eaLnBrk="1" fontAlgn="auto" hangingPunct="1">
              <a:spcAft>
                <a:spcPts val="0"/>
              </a:spcAft>
              <a:defRPr/>
            </a:pPr>
            <a:r>
              <a:rPr lang="en-US" smtClean="0"/>
              <a:t>Less rain makes the infestations appear worse</a:t>
            </a:r>
          </a:p>
          <a:p>
            <a:pPr lvl="1" eaLnBrk="1" fontAlgn="auto" hangingPunct="1">
              <a:spcAft>
                <a:spcPts val="0"/>
              </a:spcAft>
              <a:defRPr/>
            </a:pPr>
            <a:r>
              <a:rPr lang="en-US" smtClean="0"/>
              <a:t>Large host range makes them diffucult to manage</a:t>
            </a:r>
          </a:p>
          <a:p>
            <a:pPr lvl="1" eaLnBrk="1" fontAlgn="auto" hangingPunct="1">
              <a:spcAft>
                <a:spcPts val="0"/>
              </a:spcAft>
              <a:defRPr/>
            </a:pPr>
            <a:r>
              <a:rPr lang="en-US" smtClean="0"/>
              <a:t>Excessive wax can affect contact beetwen the insect and the insecticide</a:t>
            </a:r>
          </a:p>
          <a:p>
            <a:pPr eaLnBrk="1" fontAlgn="auto" hangingPunct="1">
              <a:spcAft>
                <a:spcPts val="0"/>
              </a:spcAft>
              <a:defRPr/>
            </a:pPr>
            <a:r>
              <a:rPr lang="en-US" smtClean="0"/>
              <a:t>Ficus whitefly</a:t>
            </a:r>
          </a:p>
          <a:p>
            <a:pPr lvl="1" eaLnBrk="1" fontAlgn="auto" hangingPunct="1">
              <a:spcAft>
                <a:spcPts val="0"/>
              </a:spcAft>
              <a:defRPr/>
            </a:pPr>
            <a:r>
              <a:rPr lang="en-US" smtClean="0"/>
              <a:t>Be patient while the leaves comes back and check the health of your ficus often</a:t>
            </a:r>
          </a:p>
          <a:p>
            <a:pPr lvl="1" eaLnBrk="1" fontAlgn="auto" hangingPunct="1">
              <a:spcAft>
                <a:spcPts val="0"/>
              </a:spcAft>
              <a:defRPr/>
            </a:pPr>
            <a:r>
              <a:rPr lang="en-US" smtClean="0"/>
              <a:t>Try not to prune during recovery</a:t>
            </a:r>
            <a:endParaRPr lang="en-US" dirty="0"/>
          </a:p>
        </p:txBody>
      </p:sp>
      <p:sp>
        <p:nvSpPr>
          <p:cNvPr id="68611" name="Title 2"/>
          <p:cNvSpPr>
            <a:spLocks noGrp="1"/>
          </p:cNvSpPr>
          <p:nvPr>
            <p:ph type="title"/>
          </p:nvPr>
        </p:nvSpPr>
        <p:spPr/>
        <p:txBody>
          <a:bodyPr/>
          <a:lstStyle/>
          <a:p>
            <a:pPr eaLnBrk="1" hangingPunct="1"/>
            <a:r>
              <a:rPr lang="en-US" sz="4000" smtClean="0"/>
              <a:t>Conditions that Affect Management of These Pests</a:t>
            </a:r>
          </a:p>
        </p:txBody>
      </p:sp>
    </p:spTree>
  </p:cSld>
  <p:clrMapOvr>
    <a:masterClrMapping/>
  </p:clrMapOvr>
  <p:transition advClick="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0"/>
          <p:cNvSpPr>
            <a:spLocks noGrp="1"/>
          </p:cNvSpPr>
          <p:nvPr>
            <p:ph type="title"/>
          </p:nvPr>
        </p:nvSpPr>
        <p:spPr>
          <a:xfrm>
            <a:off x="104775" y="25400"/>
            <a:ext cx="8842375" cy="1143000"/>
          </a:xfrm>
        </p:spPr>
        <p:txBody>
          <a:bodyPr/>
          <a:lstStyle/>
          <a:p>
            <a:pPr eaLnBrk="1" hangingPunct="1"/>
            <a:r>
              <a:rPr lang="en-US" smtClean="0">
                <a:cs typeface="Arial" pitchFamily="34" charset="0"/>
              </a:rPr>
              <a:t>Typical Whitefly Life Cycle</a:t>
            </a:r>
          </a:p>
        </p:txBody>
      </p:sp>
      <p:sp>
        <p:nvSpPr>
          <p:cNvPr id="14339" name="Text Box 13"/>
          <p:cNvSpPr txBox="1">
            <a:spLocks noChangeArrowheads="1"/>
          </p:cNvSpPr>
          <p:nvPr/>
        </p:nvSpPr>
        <p:spPr bwMode="auto">
          <a:xfrm>
            <a:off x="128588" y="6002338"/>
            <a:ext cx="6821487" cy="508000"/>
          </a:xfrm>
          <a:prstGeom prst="rect">
            <a:avLst/>
          </a:prstGeom>
          <a:noFill/>
          <a:ln w="9525">
            <a:noFill/>
            <a:miter lim="800000"/>
            <a:headEnd/>
            <a:tailEnd/>
          </a:ln>
        </p:spPr>
        <p:txBody>
          <a:bodyPr>
            <a:spAutoFit/>
          </a:bodyPr>
          <a:lstStyle/>
          <a:p>
            <a:r>
              <a:rPr lang="en-US" sz="900">
                <a:solidFill>
                  <a:schemeClr val="bg1"/>
                </a:solidFill>
              </a:rPr>
              <a:t>Image credits:</a:t>
            </a:r>
          </a:p>
          <a:p>
            <a:r>
              <a:rPr lang="en-US" sz="900">
                <a:solidFill>
                  <a:schemeClr val="bg1"/>
                </a:solidFill>
              </a:rPr>
              <a:t>Whitefly eggs -  Florida Department of Agriculture and Consumer Services, Division of Plant Industry</a:t>
            </a:r>
          </a:p>
          <a:p>
            <a:r>
              <a:rPr lang="en-US" sz="900">
                <a:solidFill>
                  <a:schemeClr val="bg1"/>
                </a:solidFill>
              </a:rPr>
              <a:t>Whitefly nymph - Charles Olsen, USDA APHIS PPQ, </a:t>
            </a:r>
            <a:r>
              <a:rPr lang="en-US" sz="900">
                <a:solidFill>
                  <a:schemeClr val="bg1"/>
                </a:solidFill>
                <a:hlinkClick r:id="rId3"/>
              </a:rPr>
              <a:t>www.bugwood.org</a:t>
            </a:r>
            <a:r>
              <a:rPr lang="en-US" sz="900">
                <a:solidFill>
                  <a:schemeClr val="bg1"/>
                </a:solidFill>
              </a:rPr>
              <a:t>, #5165041</a:t>
            </a:r>
          </a:p>
        </p:txBody>
      </p:sp>
      <p:pic>
        <p:nvPicPr>
          <p:cNvPr id="11" name="Picture 10" descr="bemesia adult.jpg"/>
          <p:cNvPicPr>
            <a:picLocks noChangeAspect="1"/>
          </p:cNvPicPr>
          <p:nvPr/>
        </p:nvPicPr>
        <p:blipFill>
          <a:blip r:embed="rId4" cstate="print"/>
          <a:stretch>
            <a:fillRect/>
          </a:stretch>
        </p:blipFill>
        <p:spPr>
          <a:xfrm>
            <a:off x="5870947" y="1037578"/>
            <a:ext cx="2530056" cy="2011680"/>
          </a:xfrm>
          <a:prstGeom prst="roundRect">
            <a:avLst/>
          </a:prstGeom>
          <a:ln>
            <a:solidFill>
              <a:schemeClr val="tx1"/>
            </a:solidFill>
          </a:ln>
        </p:spPr>
      </p:pic>
      <p:pic>
        <p:nvPicPr>
          <p:cNvPr id="18" name="Picture 17" descr="bemesia adult.jpg"/>
          <p:cNvPicPr>
            <a:picLocks noChangeAspect="1"/>
          </p:cNvPicPr>
          <p:nvPr/>
        </p:nvPicPr>
        <p:blipFill>
          <a:blip r:embed="rId5" cstate="print"/>
          <a:stretch>
            <a:fillRect/>
          </a:stretch>
        </p:blipFill>
        <p:spPr>
          <a:xfrm>
            <a:off x="6033879" y="3459877"/>
            <a:ext cx="2070935" cy="2011680"/>
          </a:xfrm>
          <a:prstGeom prst="roundRect">
            <a:avLst/>
          </a:prstGeom>
          <a:ln>
            <a:solidFill>
              <a:schemeClr val="tx1"/>
            </a:solidFill>
          </a:ln>
        </p:spPr>
      </p:pic>
      <p:sp>
        <p:nvSpPr>
          <p:cNvPr id="14342" name="TextBox 15"/>
          <p:cNvSpPr txBox="1">
            <a:spLocks noChangeArrowheads="1"/>
          </p:cNvSpPr>
          <p:nvPr/>
        </p:nvSpPr>
        <p:spPr bwMode="auto">
          <a:xfrm>
            <a:off x="5845175" y="3062288"/>
            <a:ext cx="2576513" cy="368300"/>
          </a:xfrm>
          <a:prstGeom prst="rect">
            <a:avLst/>
          </a:prstGeom>
          <a:noFill/>
          <a:ln w="9525">
            <a:noFill/>
            <a:miter lim="800000"/>
            <a:headEnd/>
            <a:tailEnd/>
          </a:ln>
        </p:spPr>
        <p:txBody>
          <a:bodyPr>
            <a:spAutoFit/>
          </a:bodyPr>
          <a:lstStyle/>
          <a:p>
            <a:pPr algn="ctr"/>
            <a:r>
              <a:rPr lang="en-US" sz="1800">
                <a:solidFill>
                  <a:schemeClr val="bg1"/>
                </a:solidFill>
              </a:rPr>
              <a:t>Eggs </a:t>
            </a:r>
          </a:p>
        </p:txBody>
      </p:sp>
      <p:sp>
        <p:nvSpPr>
          <p:cNvPr id="14343" name="TextBox 16"/>
          <p:cNvSpPr txBox="1">
            <a:spLocks noChangeArrowheads="1"/>
          </p:cNvSpPr>
          <p:nvPr/>
        </p:nvSpPr>
        <p:spPr bwMode="auto">
          <a:xfrm>
            <a:off x="5951538" y="5491163"/>
            <a:ext cx="2316162" cy="368300"/>
          </a:xfrm>
          <a:prstGeom prst="rect">
            <a:avLst/>
          </a:prstGeom>
          <a:noFill/>
          <a:ln w="9525">
            <a:noFill/>
            <a:miter lim="800000"/>
            <a:headEnd/>
            <a:tailEnd/>
          </a:ln>
        </p:spPr>
        <p:txBody>
          <a:bodyPr>
            <a:spAutoFit/>
          </a:bodyPr>
          <a:lstStyle/>
          <a:p>
            <a:pPr algn="ctr"/>
            <a:r>
              <a:rPr lang="en-US" sz="1800">
                <a:solidFill>
                  <a:schemeClr val="bg1"/>
                </a:solidFill>
              </a:rPr>
              <a:t>Nymph</a:t>
            </a:r>
          </a:p>
        </p:txBody>
      </p:sp>
      <p:grpSp>
        <p:nvGrpSpPr>
          <p:cNvPr id="14344" name="Group 25"/>
          <p:cNvGrpSpPr>
            <a:grpSpLocks noChangeAspect="1"/>
          </p:cNvGrpSpPr>
          <p:nvPr/>
        </p:nvGrpSpPr>
        <p:grpSpPr bwMode="auto">
          <a:xfrm>
            <a:off x="179388" y="1706563"/>
            <a:ext cx="5526087" cy="3382962"/>
            <a:chOff x="625475" y="2049946"/>
            <a:chExt cx="4426857" cy="2709912"/>
          </a:xfrm>
        </p:grpSpPr>
        <p:sp>
          <p:nvSpPr>
            <p:cNvPr id="7" name="Rounded Rectangle 6"/>
            <p:cNvSpPr/>
            <p:nvPr/>
          </p:nvSpPr>
          <p:spPr>
            <a:xfrm>
              <a:off x="699235" y="2049946"/>
              <a:ext cx="4353097" cy="2709912"/>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346" name="TextBox 7"/>
            <p:cNvSpPr txBox="1">
              <a:spLocks noChangeArrowheads="1"/>
            </p:cNvSpPr>
            <p:nvPr/>
          </p:nvSpPr>
          <p:spPr bwMode="auto">
            <a:xfrm>
              <a:off x="2098040" y="2388235"/>
              <a:ext cx="1755775" cy="585788"/>
            </a:xfrm>
            <a:prstGeom prst="rect">
              <a:avLst/>
            </a:prstGeom>
            <a:noFill/>
            <a:ln w="9525">
              <a:noFill/>
              <a:miter lim="800000"/>
              <a:headEnd/>
              <a:tailEnd/>
            </a:ln>
          </p:spPr>
          <p:txBody>
            <a:bodyPr wrap="none">
              <a:spAutoFit/>
            </a:bodyPr>
            <a:lstStyle/>
            <a:p>
              <a:pPr algn="ctr"/>
              <a:r>
                <a:rPr lang="en-US" sz="1800"/>
                <a:t>Whitefly adults</a:t>
              </a:r>
            </a:p>
            <a:p>
              <a:pPr algn="ctr"/>
              <a:r>
                <a:rPr lang="en-US" sz="1400"/>
                <a:t>2-3 weeks or longer</a:t>
              </a:r>
            </a:p>
          </p:txBody>
        </p:sp>
        <p:sp>
          <p:nvSpPr>
            <p:cNvPr id="14347" name="TextBox 8"/>
            <p:cNvSpPr txBox="1">
              <a:spLocks noChangeArrowheads="1"/>
            </p:cNvSpPr>
            <p:nvPr/>
          </p:nvSpPr>
          <p:spPr bwMode="auto">
            <a:xfrm>
              <a:off x="3998830" y="3165497"/>
              <a:ext cx="869950" cy="584200"/>
            </a:xfrm>
            <a:prstGeom prst="rect">
              <a:avLst/>
            </a:prstGeom>
            <a:noFill/>
            <a:ln w="9525">
              <a:noFill/>
              <a:miter lim="800000"/>
              <a:headEnd/>
              <a:tailEnd/>
            </a:ln>
          </p:spPr>
          <p:txBody>
            <a:bodyPr wrap="none">
              <a:spAutoFit/>
            </a:bodyPr>
            <a:lstStyle/>
            <a:p>
              <a:pPr algn="ctr"/>
              <a:r>
                <a:rPr lang="en-US" sz="1800"/>
                <a:t>Eggs </a:t>
              </a:r>
            </a:p>
            <a:p>
              <a:pPr algn="ctr"/>
              <a:r>
                <a:rPr lang="en-US" sz="1400"/>
                <a:t>5-6 days</a:t>
              </a:r>
            </a:p>
          </p:txBody>
        </p:sp>
        <p:sp>
          <p:nvSpPr>
            <p:cNvPr id="14348" name="TextBox 11"/>
            <p:cNvSpPr txBox="1">
              <a:spLocks noChangeArrowheads="1"/>
            </p:cNvSpPr>
            <p:nvPr/>
          </p:nvSpPr>
          <p:spPr bwMode="auto">
            <a:xfrm>
              <a:off x="2440706" y="3983038"/>
              <a:ext cx="1030287" cy="584200"/>
            </a:xfrm>
            <a:prstGeom prst="rect">
              <a:avLst/>
            </a:prstGeom>
            <a:noFill/>
            <a:ln w="9525">
              <a:noFill/>
              <a:miter lim="800000"/>
              <a:headEnd/>
              <a:tailEnd/>
            </a:ln>
          </p:spPr>
          <p:txBody>
            <a:bodyPr wrap="none">
              <a:spAutoFit/>
            </a:bodyPr>
            <a:lstStyle/>
            <a:p>
              <a:pPr algn="ctr"/>
              <a:r>
                <a:rPr lang="en-US" sz="1800"/>
                <a:t>Nymphs</a:t>
              </a:r>
            </a:p>
            <a:p>
              <a:pPr algn="ctr"/>
              <a:r>
                <a:rPr lang="en-US" sz="1400"/>
                <a:t>5-6 days</a:t>
              </a:r>
            </a:p>
          </p:txBody>
        </p:sp>
        <p:sp>
          <p:nvSpPr>
            <p:cNvPr id="14349" name="TextBox 12"/>
            <p:cNvSpPr txBox="1">
              <a:spLocks noChangeArrowheads="1"/>
            </p:cNvSpPr>
            <p:nvPr/>
          </p:nvSpPr>
          <p:spPr bwMode="auto">
            <a:xfrm>
              <a:off x="625475" y="3148013"/>
              <a:ext cx="1954213" cy="584200"/>
            </a:xfrm>
            <a:prstGeom prst="rect">
              <a:avLst/>
            </a:prstGeom>
            <a:noFill/>
            <a:ln w="9525">
              <a:noFill/>
              <a:miter lim="800000"/>
              <a:headEnd/>
              <a:tailEnd/>
            </a:ln>
          </p:spPr>
          <p:txBody>
            <a:bodyPr wrap="none">
              <a:spAutoFit/>
            </a:bodyPr>
            <a:lstStyle/>
            <a:p>
              <a:pPr algn="ctr"/>
              <a:r>
                <a:rPr lang="en-US" sz="1800"/>
                <a:t>Puparia or pupae</a:t>
              </a:r>
            </a:p>
            <a:p>
              <a:pPr algn="ctr"/>
              <a:r>
                <a:rPr lang="en-US" sz="1400"/>
                <a:t>5-6 days</a:t>
              </a:r>
            </a:p>
          </p:txBody>
        </p:sp>
        <p:sp>
          <p:nvSpPr>
            <p:cNvPr id="19" name="Curved Down Arrow 18"/>
            <p:cNvSpPr/>
            <p:nvPr/>
          </p:nvSpPr>
          <p:spPr bwMode="auto">
            <a:xfrm rot="2692882">
              <a:off x="3916686" y="2576414"/>
              <a:ext cx="773206" cy="405660"/>
            </a:xfrm>
            <a:prstGeom prst="curved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23" name="Curved Down Arrow 22"/>
            <p:cNvSpPr/>
            <p:nvPr/>
          </p:nvSpPr>
          <p:spPr bwMode="auto">
            <a:xfrm rot="19519896">
              <a:off x="1274052" y="2545894"/>
              <a:ext cx="771934" cy="408203"/>
            </a:xfrm>
            <a:prstGeom prst="curved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24" name="Curved Down Arrow 23"/>
            <p:cNvSpPr/>
            <p:nvPr/>
          </p:nvSpPr>
          <p:spPr bwMode="auto">
            <a:xfrm rot="9287200">
              <a:off x="3751363" y="3965069"/>
              <a:ext cx="774477" cy="405660"/>
            </a:xfrm>
            <a:prstGeom prst="curved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25" name="Curved Down Arrow 24"/>
            <p:cNvSpPr/>
            <p:nvPr/>
          </p:nvSpPr>
          <p:spPr bwMode="auto">
            <a:xfrm rot="13236906">
              <a:off x="1300758" y="3921833"/>
              <a:ext cx="773206" cy="404389"/>
            </a:xfrm>
            <a:prstGeom prst="curved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grpSp>
    </p:spTree>
  </p:cSld>
  <p:clrMapOvr>
    <a:masterClrMapping/>
  </p:clrMapOvr>
  <p:transition advClick="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Content Placeholder 1"/>
          <p:cNvSpPr>
            <a:spLocks noGrp="1"/>
          </p:cNvSpPr>
          <p:nvPr>
            <p:ph idx="1"/>
          </p:nvPr>
        </p:nvSpPr>
        <p:spPr>
          <a:xfrm>
            <a:off x="457200" y="1803400"/>
            <a:ext cx="8229600" cy="3935413"/>
          </a:xfrm>
        </p:spPr>
        <p:txBody>
          <a:bodyPr/>
          <a:lstStyle/>
          <a:p>
            <a:pPr eaLnBrk="1" hangingPunct="1"/>
            <a:r>
              <a:rPr lang="en-US" smtClean="0"/>
              <a:t>Proper fertilization and watering can help plants recover</a:t>
            </a:r>
          </a:p>
          <a:p>
            <a:pPr lvl="1" eaLnBrk="1" hangingPunct="1"/>
            <a:r>
              <a:rPr lang="en-US" smtClean="0"/>
              <a:t>However, over fertilizing will actually help the pests and lead to run-off issues</a:t>
            </a:r>
          </a:p>
          <a:p>
            <a:pPr eaLnBrk="1" hangingPunct="1"/>
            <a:r>
              <a:rPr lang="en-US" smtClean="0"/>
              <a:t>Beware:  Nothing changes overnight and it sometimes takes time for plant recovery</a:t>
            </a:r>
          </a:p>
          <a:p>
            <a:pPr eaLnBrk="1" hangingPunct="1"/>
            <a:endParaRPr lang="en-US" smtClean="0"/>
          </a:p>
        </p:txBody>
      </p:sp>
      <p:sp>
        <p:nvSpPr>
          <p:cNvPr id="69635" name="Title 2"/>
          <p:cNvSpPr>
            <a:spLocks noGrp="1"/>
          </p:cNvSpPr>
          <p:nvPr>
            <p:ph type="title"/>
          </p:nvPr>
        </p:nvSpPr>
        <p:spPr/>
        <p:txBody>
          <a:bodyPr/>
          <a:lstStyle/>
          <a:p>
            <a:pPr eaLnBrk="1" hangingPunct="1"/>
            <a:r>
              <a:rPr lang="en-US" sz="4000" smtClean="0"/>
              <a:t>Addressing Damage to Plants Caused by Whiteflies</a:t>
            </a:r>
          </a:p>
        </p:txBody>
      </p:sp>
    </p:spTree>
  </p:cSld>
  <p:clrMapOvr>
    <a:masterClrMapping/>
  </p:clrMapOvr>
  <p:transition advClick="0"/>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511175" y="260350"/>
            <a:ext cx="8272463" cy="1143000"/>
          </a:xfrm>
        </p:spPr>
        <p:txBody>
          <a:bodyPr/>
          <a:lstStyle/>
          <a:p>
            <a:pPr eaLnBrk="1" hangingPunct="1"/>
            <a:r>
              <a:rPr lang="en-US" sz="4000" smtClean="0"/>
              <a:t>Removing Honeydew </a:t>
            </a:r>
            <a:br>
              <a:rPr lang="en-US" sz="4000" smtClean="0"/>
            </a:br>
            <a:r>
              <a:rPr lang="en-US" sz="4000" smtClean="0"/>
              <a:t>and Sooty Mold</a:t>
            </a:r>
          </a:p>
        </p:txBody>
      </p:sp>
      <p:sp>
        <p:nvSpPr>
          <p:cNvPr id="3" name="Content Placeholder 2"/>
          <p:cNvSpPr>
            <a:spLocks noGrp="1"/>
          </p:cNvSpPr>
          <p:nvPr>
            <p:ph idx="1"/>
          </p:nvPr>
        </p:nvSpPr>
        <p:spPr>
          <a:xfrm>
            <a:off x="427038" y="1677988"/>
            <a:ext cx="8466137" cy="4260850"/>
          </a:xfrm>
        </p:spPr>
        <p:txBody>
          <a:bodyPr rtlCol="0">
            <a:normAutofit fontScale="92500" lnSpcReduction="20000"/>
          </a:bodyPr>
          <a:lstStyle/>
          <a:p>
            <a:pPr marL="365760" indent="-283464" eaLnBrk="1" fontAlgn="auto" hangingPunct="1">
              <a:spcAft>
                <a:spcPts val="0"/>
              </a:spcAft>
              <a:buFont typeface="Wingdings 2"/>
              <a:buChar char=""/>
              <a:defRPr/>
            </a:pPr>
            <a:r>
              <a:rPr lang="en-US" dirty="0" smtClean="0"/>
              <a:t>Control pest problem</a:t>
            </a:r>
          </a:p>
          <a:p>
            <a:pPr marL="365760" indent="-283464" eaLnBrk="1" fontAlgn="auto" hangingPunct="1">
              <a:spcAft>
                <a:spcPts val="0"/>
              </a:spcAft>
              <a:buFont typeface="Wingdings 2"/>
              <a:buChar char=""/>
              <a:defRPr/>
            </a:pPr>
            <a:r>
              <a:rPr lang="en-US" smtClean="0"/>
              <a:t>Move property from infested area if possible</a:t>
            </a:r>
            <a:endParaRPr lang="en-US" dirty="0" smtClean="0"/>
          </a:p>
          <a:p>
            <a:pPr marL="640080" lvl="1" indent="-237744" eaLnBrk="1" fontAlgn="auto" hangingPunct="1">
              <a:spcAft>
                <a:spcPts val="0"/>
              </a:spcAft>
              <a:buFont typeface="Verdana"/>
              <a:buChar char="◦"/>
              <a:defRPr/>
            </a:pPr>
            <a:r>
              <a:rPr lang="en-US" dirty="0" smtClean="0"/>
              <a:t>Particularly for cars</a:t>
            </a:r>
          </a:p>
          <a:p>
            <a:pPr marL="365760" indent="-283464" eaLnBrk="1" fontAlgn="auto" hangingPunct="1">
              <a:spcAft>
                <a:spcPts val="0"/>
              </a:spcAft>
              <a:buFont typeface="Wingdings 2"/>
              <a:buChar char=""/>
              <a:defRPr/>
            </a:pPr>
            <a:r>
              <a:rPr lang="en-US" dirty="0" smtClean="0"/>
              <a:t>Pressure washing</a:t>
            </a:r>
          </a:p>
          <a:p>
            <a:pPr marL="365760" indent="-283464" eaLnBrk="1" fontAlgn="auto" hangingPunct="1">
              <a:spcAft>
                <a:spcPts val="0"/>
              </a:spcAft>
              <a:buFont typeface="Wingdings 2"/>
              <a:buChar char=""/>
              <a:defRPr/>
            </a:pPr>
            <a:r>
              <a:rPr lang="en-US" dirty="0" smtClean="0"/>
              <a:t>Soaps </a:t>
            </a:r>
            <a:r>
              <a:rPr lang="en-US" smtClean="0"/>
              <a:t>and oils</a:t>
            </a:r>
            <a:endParaRPr lang="en-US" dirty="0" smtClean="0"/>
          </a:p>
          <a:p>
            <a:pPr marL="640080" lvl="1" indent="-237744" eaLnBrk="1" fontAlgn="auto" hangingPunct="1">
              <a:spcAft>
                <a:spcPts val="0"/>
              </a:spcAft>
              <a:buFont typeface="Verdana"/>
              <a:buChar char="◦"/>
              <a:defRPr/>
            </a:pPr>
            <a:r>
              <a:rPr lang="en-US" dirty="0" smtClean="0"/>
              <a:t>Be careful of plant damage</a:t>
            </a:r>
          </a:p>
          <a:p>
            <a:pPr marL="365760" indent="-283464" eaLnBrk="1" fontAlgn="auto" hangingPunct="1">
              <a:spcAft>
                <a:spcPts val="0"/>
              </a:spcAft>
              <a:buFont typeface="Wingdings 2"/>
              <a:buChar char=""/>
              <a:defRPr/>
            </a:pPr>
            <a:r>
              <a:rPr lang="en-US" dirty="0" smtClean="0"/>
              <a:t>Mold </a:t>
            </a:r>
            <a:r>
              <a:rPr lang="en-US" smtClean="0"/>
              <a:t>remover products</a:t>
            </a:r>
            <a:endParaRPr lang="en-US" dirty="0" smtClean="0"/>
          </a:p>
          <a:p>
            <a:pPr marL="640080" lvl="1" indent="-237744" eaLnBrk="1" fontAlgn="auto" hangingPunct="1">
              <a:spcAft>
                <a:spcPts val="0"/>
              </a:spcAft>
              <a:buFont typeface="Verdana"/>
              <a:buChar char="◦"/>
              <a:defRPr/>
            </a:pPr>
            <a:r>
              <a:rPr lang="en-US" dirty="0" smtClean="0"/>
              <a:t>Be especially careful about use </a:t>
            </a:r>
            <a:r>
              <a:rPr lang="en-US" smtClean="0"/>
              <a:t>on plants</a:t>
            </a:r>
          </a:p>
          <a:p>
            <a:pPr marL="240030" indent="-237744" eaLnBrk="1" fontAlgn="auto" hangingPunct="1">
              <a:spcAft>
                <a:spcPts val="0"/>
              </a:spcAft>
              <a:buFont typeface="Verdana"/>
              <a:buChar char="◦"/>
              <a:defRPr/>
            </a:pPr>
            <a:r>
              <a:rPr lang="en-US" smtClean="0"/>
              <a:t>Remove honeydew as soon possible</a:t>
            </a:r>
            <a:endParaRPr lang="en-US" dirty="0" smtClean="0"/>
          </a:p>
          <a:p>
            <a:pPr marL="640080" lvl="1" indent="-237744" eaLnBrk="1" fontAlgn="auto" hangingPunct="1">
              <a:spcAft>
                <a:spcPts val="0"/>
              </a:spcAft>
              <a:buFont typeface="Verdana"/>
              <a:buChar char="◦"/>
              <a:defRPr/>
            </a:pPr>
            <a:endParaRPr lang="en-US" dirty="0" smtClean="0"/>
          </a:p>
          <a:p>
            <a:pPr marL="365760" indent="-283464" eaLnBrk="1" fontAlgn="auto" hangingPunct="1">
              <a:spcAft>
                <a:spcPts val="0"/>
              </a:spcAft>
              <a:buFont typeface="Wingdings 2"/>
              <a:buChar char=""/>
              <a:defRPr/>
            </a:pPr>
            <a:endParaRPr lang="en-US" dirty="0"/>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Content Placeholder 1"/>
          <p:cNvSpPr>
            <a:spLocks noGrp="1"/>
          </p:cNvSpPr>
          <p:nvPr>
            <p:ph idx="1"/>
          </p:nvPr>
        </p:nvSpPr>
        <p:spPr>
          <a:xfrm>
            <a:off x="457200" y="1169988"/>
            <a:ext cx="8229600" cy="4746625"/>
          </a:xfrm>
        </p:spPr>
        <p:txBody>
          <a:bodyPr/>
          <a:lstStyle/>
          <a:p>
            <a:pPr eaLnBrk="1" hangingPunct="1"/>
            <a:r>
              <a:rPr lang="en-US" sz="1600" smtClean="0"/>
              <a:t>Catharine Mannion, PhD, UF/IFAS Tropical Research and Education Center</a:t>
            </a:r>
          </a:p>
          <a:p>
            <a:pPr eaLnBrk="1" hangingPunct="1"/>
            <a:r>
              <a:rPr lang="en-US" sz="1600" smtClean="0"/>
              <a:t>Lance Osborne, PhD, UF/IFAS Mid Florida Research and Education Center</a:t>
            </a:r>
          </a:p>
          <a:p>
            <a:pPr eaLnBrk="1" hangingPunct="1"/>
            <a:r>
              <a:rPr lang="en-US" sz="1600" smtClean="0">
                <a:ea typeface="ＭＳ Ｐゴシック" pitchFamily="34" charset="-128"/>
              </a:rPr>
              <a:t>Eileen Buss</a:t>
            </a:r>
            <a:r>
              <a:rPr lang="en-US" sz="1600" smtClean="0"/>
              <a:t> , PhD, </a:t>
            </a:r>
            <a:r>
              <a:rPr lang="en-US" sz="1600" smtClean="0">
                <a:ea typeface="ＭＳ Ｐゴシック" pitchFamily="34" charset="-128"/>
              </a:rPr>
              <a:t>Department of Entomology and Nematology, University of Florida</a:t>
            </a:r>
          </a:p>
          <a:p>
            <a:pPr eaLnBrk="1" hangingPunct="1"/>
            <a:r>
              <a:rPr lang="en-US" sz="1600" smtClean="0"/>
              <a:t>John L. Capinera, PhD, </a:t>
            </a:r>
            <a:r>
              <a:rPr lang="en-US" sz="1600" smtClean="0">
                <a:ea typeface="ＭＳ Ｐゴシック" pitchFamily="34" charset="-128"/>
              </a:rPr>
              <a:t>Department of Entomology and Nematology, University of Florida </a:t>
            </a:r>
          </a:p>
          <a:p>
            <a:pPr eaLnBrk="1" hangingPunct="1"/>
            <a:r>
              <a:rPr lang="en-US" sz="1600" smtClean="0"/>
              <a:t>Jennifer Gillett-Kaufman, PhD., </a:t>
            </a:r>
            <a:r>
              <a:rPr lang="en-US" sz="1600" smtClean="0">
                <a:ea typeface="ＭＳ Ｐゴシック" pitchFamily="34" charset="-128"/>
              </a:rPr>
              <a:t>Department of Entomology and Nematology, University of Florida </a:t>
            </a:r>
            <a:endParaRPr lang="en-US" sz="1600" smtClean="0"/>
          </a:p>
          <a:p>
            <a:pPr eaLnBrk="1" hangingPunct="1"/>
            <a:r>
              <a:rPr lang="en-US" sz="1600" smtClean="0"/>
              <a:t>Amanda Hodges, </a:t>
            </a:r>
            <a:r>
              <a:rPr lang="en-US" sz="1600" smtClean="0">
                <a:ea typeface="ＭＳ Ｐゴシック" pitchFamily="34" charset="-128"/>
              </a:rPr>
              <a:t>PhD, Department of Entomology and Nematology, University of Florida </a:t>
            </a:r>
          </a:p>
          <a:p>
            <a:pPr eaLnBrk="1" hangingPunct="1"/>
            <a:r>
              <a:rPr lang="en-US" sz="1600" smtClean="0">
                <a:ea typeface="ＭＳ Ｐゴシック" pitchFamily="34" charset="-128"/>
              </a:rPr>
              <a:t>Greg Hodges, PhD, Florida Department of Agriculture and Consumer Services, Division of Plant Industry</a:t>
            </a:r>
          </a:p>
          <a:p>
            <a:pPr eaLnBrk="1" hangingPunct="1"/>
            <a:r>
              <a:rPr lang="en-US" sz="1600" smtClean="0">
                <a:ea typeface="ＭＳ Ｐゴシック" pitchFamily="34" charset="-128"/>
              </a:rPr>
              <a:t>Bill Schall, Commercial Horticultural Extension Agent, Palm Beach County Faculty</a:t>
            </a:r>
          </a:p>
          <a:p>
            <a:pPr eaLnBrk="1" hangingPunct="1"/>
            <a:r>
              <a:rPr lang="en-US" sz="1600" smtClean="0">
                <a:ea typeface="ＭＳ Ｐゴシック" pitchFamily="34" charset="-128"/>
              </a:rPr>
              <a:t>Ian Stocks, PhD, Florida Department of Agriculture and Consumer Services, Division of Plant Industry</a:t>
            </a:r>
          </a:p>
          <a:p>
            <a:pPr eaLnBrk="1" hangingPunct="1"/>
            <a:r>
              <a:rPr lang="en-US" sz="1600" smtClean="0"/>
              <a:t>Stephanie Stocks, MS, Department of Entomology and Nematology, University of Florida </a:t>
            </a:r>
          </a:p>
          <a:p>
            <a:pPr eaLnBrk="1" hangingPunct="1"/>
            <a:endParaRPr lang="en-US" sz="1600" smtClean="0"/>
          </a:p>
          <a:p>
            <a:pPr eaLnBrk="1" hangingPunct="1"/>
            <a:r>
              <a:rPr lang="en-US" sz="1600" smtClean="0">
                <a:ea typeface="ＭＳ Ｐゴシック" pitchFamily="34" charset="-128"/>
              </a:rPr>
              <a:t> </a:t>
            </a:r>
            <a:r>
              <a:rPr lang="en-US" sz="1600" smtClean="0"/>
              <a:t>Published: May 2012</a:t>
            </a:r>
          </a:p>
          <a:p>
            <a:pPr eaLnBrk="1" hangingPunct="1"/>
            <a:endParaRPr lang="en-US" sz="1600" smtClean="0"/>
          </a:p>
        </p:txBody>
      </p:sp>
      <p:sp>
        <p:nvSpPr>
          <p:cNvPr id="72707" name="Title 2"/>
          <p:cNvSpPr>
            <a:spLocks noGrp="1"/>
          </p:cNvSpPr>
          <p:nvPr>
            <p:ph type="title"/>
          </p:nvPr>
        </p:nvSpPr>
        <p:spPr>
          <a:xfrm>
            <a:off x="457200" y="34925"/>
            <a:ext cx="8229600" cy="935038"/>
          </a:xfrm>
        </p:spPr>
        <p:txBody>
          <a:bodyPr/>
          <a:lstStyle/>
          <a:p>
            <a:pPr eaLnBrk="1" hangingPunct="1"/>
            <a:r>
              <a:rPr lang="en-US" smtClean="0"/>
              <a:t>Content Contributors</a:t>
            </a:r>
          </a:p>
        </p:txBody>
      </p:sp>
    </p:spTree>
  </p:cSld>
  <p:clrMapOvr>
    <a:masterClrMapping/>
  </p:clrMapOvr>
  <p:transition advClick="0"/>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rtlCol="0">
            <a:normAutofit lnSpcReduction="10000"/>
          </a:bodyPr>
          <a:lstStyle/>
          <a:p>
            <a:pPr eaLnBrk="1" fontAlgn="auto" hangingPunct="1">
              <a:spcAft>
                <a:spcPts val="0"/>
              </a:spcAft>
              <a:defRPr/>
            </a:pPr>
            <a:r>
              <a:rPr lang="en-US" smtClean="0">
                <a:ea typeface="ＭＳ Ｐゴシック" pitchFamily="34" charset="-128"/>
              </a:rPr>
              <a:t>This presentation can be used for educational purposes for NON-PROFIT workshops, trainings, etc.</a:t>
            </a:r>
          </a:p>
          <a:p>
            <a:pPr eaLnBrk="1" fontAlgn="auto" hangingPunct="1">
              <a:spcAft>
                <a:spcPts val="0"/>
              </a:spcAft>
              <a:defRPr/>
            </a:pPr>
            <a:r>
              <a:rPr lang="en-US" smtClean="0">
                <a:ea typeface="ＭＳ Ｐゴシック" pitchFamily="34" charset="-128"/>
              </a:rPr>
              <a:t>Citation:</a:t>
            </a:r>
          </a:p>
          <a:p>
            <a:pPr marL="742950" lvl="2" indent="-342900" eaLnBrk="1" fontAlgn="auto" hangingPunct="1">
              <a:spcAft>
                <a:spcPts val="0"/>
              </a:spcAft>
              <a:defRPr/>
            </a:pPr>
            <a:r>
              <a:rPr lang="en-US" sz="2800" smtClean="0">
                <a:ea typeface="ＭＳ Ｐゴシック" pitchFamily="34" charset="-128"/>
              </a:rPr>
              <a:t>Mannion, C., L. Osborne, E. Buss, J.L. Capinera, </a:t>
            </a:r>
            <a:r>
              <a:rPr lang="en-US" sz="2800" smtClean="0"/>
              <a:t>J. Gillett-Kaufman</a:t>
            </a:r>
            <a:r>
              <a:rPr lang="en-US" sz="2800" smtClean="0">
                <a:ea typeface="ＭＳ Ｐゴシック" pitchFamily="34" charset="-128"/>
              </a:rPr>
              <a:t>, </a:t>
            </a:r>
            <a:r>
              <a:rPr lang="en-US" sz="2800" smtClean="0"/>
              <a:t>A. Hodges, G. Hodges, B. Schall, I. Stocks, and S. Stocks</a:t>
            </a:r>
            <a:r>
              <a:rPr lang="en-US" sz="2800" smtClean="0">
                <a:ea typeface="ＭＳ Ｐゴシック" pitchFamily="34" charset="-128"/>
              </a:rPr>
              <a:t>.  2012. Invasive Whitefly Pests of Florida.  Updated April 2012. accessed (add the date), www.flwhitefly.org.</a:t>
            </a:r>
          </a:p>
          <a:p>
            <a:pPr eaLnBrk="1" fontAlgn="auto" hangingPunct="1">
              <a:spcAft>
                <a:spcPts val="0"/>
              </a:spcAft>
              <a:defRPr/>
            </a:pPr>
            <a:endParaRPr lang="en-US" dirty="0"/>
          </a:p>
        </p:txBody>
      </p:sp>
      <p:sp>
        <p:nvSpPr>
          <p:cNvPr id="73731" name="Title 2"/>
          <p:cNvSpPr>
            <a:spLocks noGrp="1"/>
          </p:cNvSpPr>
          <p:nvPr>
            <p:ph type="title"/>
          </p:nvPr>
        </p:nvSpPr>
        <p:spPr/>
        <p:txBody>
          <a:bodyPr/>
          <a:lstStyle/>
          <a:p>
            <a:pPr eaLnBrk="1" hangingPunct="1"/>
            <a:r>
              <a:rPr lang="en-US" sz="4000" smtClean="0"/>
              <a:t>Educational Disclaimer and Citation</a:t>
            </a:r>
          </a:p>
        </p:txBody>
      </p:sp>
    </p:spTree>
  </p:cSld>
  <p:clrMapOvr>
    <a:masterClrMapping/>
  </p:clrMapOvr>
  <p:transition advClick="0"/>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2"/>
          <p:cNvSpPr>
            <a:spLocks noGrp="1"/>
          </p:cNvSpPr>
          <p:nvPr>
            <p:ph type="title"/>
          </p:nvPr>
        </p:nvSpPr>
        <p:spPr>
          <a:xfrm>
            <a:off x="457200" y="95250"/>
            <a:ext cx="8229600" cy="860425"/>
          </a:xfrm>
        </p:spPr>
        <p:txBody>
          <a:bodyPr/>
          <a:lstStyle/>
          <a:p>
            <a:pPr eaLnBrk="1" hangingPunct="1"/>
            <a:r>
              <a:rPr lang="en-US" sz="4000" smtClean="0"/>
              <a:t>Partnering Agencies</a:t>
            </a:r>
          </a:p>
        </p:txBody>
      </p:sp>
      <p:grpSp>
        <p:nvGrpSpPr>
          <p:cNvPr id="21" name="Group 20"/>
          <p:cNvGrpSpPr/>
          <p:nvPr/>
        </p:nvGrpSpPr>
        <p:grpSpPr>
          <a:xfrm>
            <a:off x="686212" y="995363"/>
            <a:ext cx="8457787" cy="647661"/>
            <a:chOff x="686212" y="995363"/>
            <a:chExt cx="8457787" cy="647661"/>
          </a:xfrm>
        </p:grpSpPr>
        <p:pic>
          <p:nvPicPr>
            <p:cNvPr id="74755" name="Picture 3" descr="DPIwPutnam cropped.jpg"/>
            <p:cNvPicPr>
              <a:picLocks noChangeAspect="1"/>
            </p:cNvPicPr>
            <p:nvPr/>
          </p:nvPicPr>
          <p:blipFill>
            <a:blip r:embed="rId3" cstate="print"/>
            <a:srcRect/>
            <a:stretch>
              <a:fillRect/>
            </a:stretch>
          </p:blipFill>
          <p:spPr bwMode="auto">
            <a:xfrm>
              <a:off x="686212" y="1002944"/>
              <a:ext cx="468207" cy="640080"/>
            </a:xfrm>
            <a:prstGeom prst="rect">
              <a:avLst/>
            </a:prstGeom>
            <a:noFill/>
            <a:ln w="9525">
              <a:noFill/>
              <a:miter lim="800000"/>
              <a:headEnd/>
              <a:tailEnd/>
            </a:ln>
          </p:spPr>
        </p:pic>
        <p:sp>
          <p:nvSpPr>
            <p:cNvPr id="74757" name="TextBox 5"/>
            <p:cNvSpPr txBox="1">
              <a:spLocks noChangeArrowheads="1"/>
            </p:cNvSpPr>
            <p:nvPr/>
          </p:nvSpPr>
          <p:spPr bwMode="auto">
            <a:xfrm>
              <a:off x="1807285" y="995363"/>
              <a:ext cx="7336714" cy="646331"/>
            </a:xfrm>
            <a:prstGeom prst="rect">
              <a:avLst/>
            </a:prstGeom>
            <a:noFill/>
            <a:ln w="9525">
              <a:noFill/>
              <a:miter lim="800000"/>
              <a:headEnd/>
              <a:tailEnd/>
            </a:ln>
          </p:spPr>
          <p:txBody>
            <a:bodyPr wrap="square">
              <a:spAutoFit/>
            </a:bodyPr>
            <a:lstStyle/>
            <a:p>
              <a:r>
                <a:rPr lang="en-US" sz="1800">
                  <a:solidFill>
                    <a:schemeClr val="bg1"/>
                  </a:solidFill>
                </a:rPr>
                <a:t>Florida Department of Agriculture and Consumer Services, Division of Plant Industry</a:t>
              </a:r>
            </a:p>
          </p:txBody>
        </p:sp>
      </p:grpSp>
      <p:grpSp>
        <p:nvGrpSpPr>
          <p:cNvPr id="22" name="Group 21"/>
          <p:cNvGrpSpPr/>
          <p:nvPr/>
        </p:nvGrpSpPr>
        <p:grpSpPr>
          <a:xfrm>
            <a:off x="403259" y="1779403"/>
            <a:ext cx="8251791" cy="369332"/>
            <a:chOff x="403259" y="1736371"/>
            <a:chExt cx="8251791" cy="369332"/>
          </a:xfrm>
        </p:grpSpPr>
        <p:pic>
          <p:nvPicPr>
            <p:cNvPr id="74756" name="Picture 2"/>
            <p:cNvPicPr>
              <a:picLocks noChangeAspect="1" noChangeArrowheads="1"/>
            </p:cNvPicPr>
            <p:nvPr/>
          </p:nvPicPr>
          <p:blipFill>
            <a:blip r:embed="rId4" cstate="print"/>
            <a:srcRect b="15208"/>
            <a:stretch>
              <a:fillRect/>
            </a:stretch>
          </p:blipFill>
          <p:spPr bwMode="auto">
            <a:xfrm>
              <a:off x="403259" y="1736744"/>
              <a:ext cx="1009650" cy="365760"/>
            </a:xfrm>
            <a:prstGeom prst="rect">
              <a:avLst/>
            </a:prstGeom>
            <a:noFill/>
            <a:ln w="9525">
              <a:noFill/>
              <a:miter lim="800000"/>
              <a:headEnd/>
              <a:tailEnd/>
            </a:ln>
          </p:spPr>
        </p:pic>
        <p:sp>
          <p:nvSpPr>
            <p:cNvPr id="74758" name="TextBox 6"/>
            <p:cNvSpPr txBox="1">
              <a:spLocks noChangeArrowheads="1"/>
            </p:cNvSpPr>
            <p:nvPr/>
          </p:nvSpPr>
          <p:spPr bwMode="auto">
            <a:xfrm>
              <a:off x="1807285" y="1736371"/>
              <a:ext cx="6847765" cy="369332"/>
            </a:xfrm>
            <a:prstGeom prst="rect">
              <a:avLst/>
            </a:prstGeom>
            <a:noFill/>
            <a:ln w="9525">
              <a:noFill/>
              <a:miter lim="800000"/>
              <a:headEnd/>
              <a:tailEnd/>
            </a:ln>
          </p:spPr>
          <p:txBody>
            <a:bodyPr wrap="square">
              <a:spAutoFit/>
            </a:bodyPr>
            <a:lstStyle/>
            <a:p>
              <a:r>
                <a:rPr lang="en-US" sz="1800">
                  <a:solidFill>
                    <a:schemeClr val="bg1"/>
                  </a:solidFill>
                </a:rPr>
                <a:t>University of Florida, Department of Entomology and Nematology</a:t>
              </a:r>
            </a:p>
          </p:txBody>
        </p:sp>
      </p:grpSp>
      <p:grpSp>
        <p:nvGrpSpPr>
          <p:cNvPr id="26" name="Group 25"/>
          <p:cNvGrpSpPr/>
          <p:nvPr/>
        </p:nvGrpSpPr>
        <p:grpSpPr>
          <a:xfrm>
            <a:off x="529216" y="4371250"/>
            <a:ext cx="8111548" cy="371905"/>
            <a:chOff x="529216" y="3704254"/>
            <a:chExt cx="8111548" cy="371905"/>
          </a:xfrm>
        </p:grpSpPr>
        <p:pic>
          <p:nvPicPr>
            <p:cNvPr id="74759" name="Picture 7" descr="Miami-Dade.jpg"/>
            <p:cNvPicPr>
              <a:picLocks noChangeAspect="1"/>
            </p:cNvPicPr>
            <p:nvPr/>
          </p:nvPicPr>
          <p:blipFill>
            <a:blip r:embed="rId5" cstate="print"/>
            <a:srcRect/>
            <a:stretch>
              <a:fillRect/>
            </a:stretch>
          </p:blipFill>
          <p:spPr bwMode="auto">
            <a:xfrm>
              <a:off x="529216" y="3710399"/>
              <a:ext cx="754380" cy="365760"/>
            </a:xfrm>
            <a:prstGeom prst="rect">
              <a:avLst/>
            </a:prstGeom>
            <a:noFill/>
            <a:ln w="9525">
              <a:noFill/>
              <a:miter lim="800000"/>
              <a:headEnd/>
              <a:tailEnd/>
            </a:ln>
          </p:spPr>
        </p:pic>
        <p:sp>
          <p:nvSpPr>
            <p:cNvPr id="74762" name="TextBox 10"/>
            <p:cNvSpPr txBox="1">
              <a:spLocks noChangeArrowheads="1"/>
            </p:cNvSpPr>
            <p:nvPr/>
          </p:nvSpPr>
          <p:spPr bwMode="auto">
            <a:xfrm>
              <a:off x="1807286" y="3704254"/>
              <a:ext cx="6833478" cy="369887"/>
            </a:xfrm>
            <a:prstGeom prst="rect">
              <a:avLst/>
            </a:prstGeom>
            <a:noFill/>
            <a:ln w="9525">
              <a:noFill/>
              <a:miter lim="800000"/>
              <a:headEnd/>
              <a:tailEnd/>
            </a:ln>
          </p:spPr>
          <p:txBody>
            <a:bodyPr wrap="square">
              <a:spAutoFit/>
            </a:bodyPr>
            <a:lstStyle/>
            <a:p>
              <a:r>
                <a:rPr lang="en-US" sz="1800">
                  <a:solidFill>
                    <a:schemeClr val="bg1"/>
                  </a:solidFill>
                </a:rPr>
                <a:t>IFAS Extension – Miami-Dade County</a:t>
              </a:r>
            </a:p>
          </p:txBody>
        </p:sp>
      </p:grpSp>
      <p:grpSp>
        <p:nvGrpSpPr>
          <p:cNvPr id="25" name="Group 24"/>
          <p:cNvGrpSpPr/>
          <p:nvPr/>
        </p:nvGrpSpPr>
        <p:grpSpPr>
          <a:xfrm>
            <a:off x="641931" y="4848732"/>
            <a:ext cx="7998833" cy="548640"/>
            <a:chOff x="641931" y="4138704"/>
            <a:chExt cx="7998833" cy="548640"/>
          </a:xfrm>
        </p:grpSpPr>
        <p:pic>
          <p:nvPicPr>
            <p:cNvPr id="74760" name="Picture 8" descr="PBC color.jpg"/>
            <p:cNvPicPr>
              <a:picLocks noChangeAspect="1"/>
            </p:cNvPicPr>
            <p:nvPr/>
          </p:nvPicPr>
          <p:blipFill>
            <a:blip r:embed="rId6" cstate="print"/>
            <a:srcRect/>
            <a:stretch>
              <a:fillRect/>
            </a:stretch>
          </p:blipFill>
          <p:spPr bwMode="auto">
            <a:xfrm>
              <a:off x="641931" y="4138704"/>
              <a:ext cx="528320" cy="548640"/>
            </a:xfrm>
            <a:prstGeom prst="rect">
              <a:avLst/>
            </a:prstGeom>
            <a:noFill/>
            <a:ln w="9525">
              <a:noFill/>
              <a:miter lim="800000"/>
              <a:headEnd/>
              <a:tailEnd/>
            </a:ln>
          </p:spPr>
        </p:pic>
        <p:sp>
          <p:nvSpPr>
            <p:cNvPr id="74763" name="TextBox 11"/>
            <p:cNvSpPr txBox="1">
              <a:spLocks noChangeArrowheads="1"/>
            </p:cNvSpPr>
            <p:nvPr/>
          </p:nvSpPr>
          <p:spPr bwMode="auto">
            <a:xfrm>
              <a:off x="1807286" y="4220392"/>
              <a:ext cx="6833478" cy="369887"/>
            </a:xfrm>
            <a:prstGeom prst="rect">
              <a:avLst/>
            </a:prstGeom>
            <a:noFill/>
            <a:ln w="9525">
              <a:noFill/>
              <a:miter lim="800000"/>
              <a:headEnd/>
              <a:tailEnd/>
            </a:ln>
          </p:spPr>
          <p:txBody>
            <a:bodyPr wrap="square">
              <a:spAutoFit/>
            </a:bodyPr>
            <a:lstStyle/>
            <a:p>
              <a:r>
                <a:rPr lang="en-US" sz="1800">
                  <a:solidFill>
                    <a:schemeClr val="bg1"/>
                  </a:solidFill>
                </a:rPr>
                <a:t>IFAS Extension – Palm Beach County</a:t>
              </a:r>
            </a:p>
          </p:txBody>
        </p:sp>
      </p:grpSp>
      <p:grpSp>
        <p:nvGrpSpPr>
          <p:cNvPr id="27" name="Group 26"/>
          <p:cNvGrpSpPr/>
          <p:nvPr/>
        </p:nvGrpSpPr>
        <p:grpSpPr>
          <a:xfrm>
            <a:off x="598713" y="3896911"/>
            <a:ext cx="8042050" cy="375784"/>
            <a:chOff x="598713" y="3219157"/>
            <a:chExt cx="8042050" cy="375784"/>
          </a:xfrm>
        </p:grpSpPr>
        <p:pic>
          <p:nvPicPr>
            <p:cNvPr id="74761" name="Picture 9" descr="UFCountylogocolor2007.jpg"/>
            <p:cNvPicPr>
              <a:picLocks noChangeAspect="1"/>
            </p:cNvPicPr>
            <p:nvPr/>
          </p:nvPicPr>
          <p:blipFill>
            <a:blip r:embed="rId7" cstate="print"/>
            <a:srcRect/>
            <a:stretch>
              <a:fillRect/>
            </a:stretch>
          </p:blipFill>
          <p:spPr bwMode="auto">
            <a:xfrm>
              <a:off x="598713" y="3229181"/>
              <a:ext cx="618490" cy="365760"/>
            </a:xfrm>
            <a:prstGeom prst="rect">
              <a:avLst/>
            </a:prstGeom>
            <a:noFill/>
            <a:ln w="9525">
              <a:noFill/>
              <a:miter lim="800000"/>
              <a:headEnd/>
              <a:tailEnd/>
            </a:ln>
          </p:spPr>
        </p:pic>
        <p:sp>
          <p:nvSpPr>
            <p:cNvPr id="74764" name="TextBox 12"/>
            <p:cNvSpPr txBox="1">
              <a:spLocks noChangeArrowheads="1"/>
            </p:cNvSpPr>
            <p:nvPr/>
          </p:nvSpPr>
          <p:spPr bwMode="auto">
            <a:xfrm>
              <a:off x="1818042" y="3219157"/>
              <a:ext cx="6822721" cy="369887"/>
            </a:xfrm>
            <a:prstGeom prst="rect">
              <a:avLst/>
            </a:prstGeom>
            <a:noFill/>
            <a:ln w="9525">
              <a:noFill/>
              <a:miter lim="800000"/>
              <a:headEnd/>
              <a:tailEnd/>
            </a:ln>
          </p:spPr>
          <p:txBody>
            <a:bodyPr wrap="square">
              <a:spAutoFit/>
            </a:bodyPr>
            <a:lstStyle/>
            <a:p>
              <a:r>
                <a:rPr lang="en-US" sz="1800">
                  <a:solidFill>
                    <a:schemeClr val="bg1"/>
                  </a:solidFill>
                </a:rPr>
                <a:t>IFAS Extension – Lee County</a:t>
              </a:r>
            </a:p>
          </p:txBody>
        </p:sp>
      </p:grpSp>
      <p:grpSp>
        <p:nvGrpSpPr>
          <p:cNvPr id="24" name="Group 23"/>
          <p:cNvGrpSpPr/>
          <p:nvPr/>
        </p:nvGrpSpPr>
        <p:grpSpPr>
          <a:xfrm>
            <a:off x="417005" y="5461385"/>
            <a:ext cx="8215820" cy="369887"/>
            <a:chOff x="417005" y="5321531"/>
            <a:chExt cx="8215820" cy="369887"/>
          </a:xfrm>
        </p:grpSpPr>
        <p:pic>
          <p:nvPicPr>
            <p:cNvPr id="74766" name="Picture 13" descr="SPDN logo 2007.png"/>
            <p:cNvPicPr>
              <a:picLocks noChangeAspect="1"/>
            </p:cNvPicPr>
            <p:nvPr/>
          </p:nvPicPr>
          <p:blipFill>
            <a:blip r:embed="rId8" cstate="print"/>
            <a:srcRect/>
            <a:stretch>
              <a:fillRect/>
            </a:stretch>
          </p:blipFill>
          <p:spPr bwMode="auto">
            <a:xfrm>
              <a:off x="417005" y="5361008"/>
              <a:ext cx="985679" cy="320040"/>
            </a:xfrm>
            <a:prstGeom prst="rect">
              <a:avLst/>
            </a:prstGeom>
            <a:noFill/>
            <a:ln w="9525">
              <a:noFill/>
              <a:miter lim="800000"/>
              <a:headEnd/>
              <a:tailEnd/>
            </a:ln>
          </p:spPr>
        </p:pic>
        <p:sp>
          <p:nvSpPr>
            <p:cNvPr id="74767" name="TextBox 11"/>
            <p:cNvSpPr txBox="1">
              <a:spLocks noChangeArrowheads="1"/>
            </p:cNvSpPr>
            <p:nvPr/>
          </p:nvSpPr>
          <p:spPr bwMode="auto">
            <a:xfrm>
              <a:off x="1818042" y="5321531"/>
              <a:ext cx="6814783" cy="369887"/>
            </a:xfrm>
            <a:prstGeom prst="rect">
              <a:avLst/>
            </a:prstGeom>
            <a:noFill/>
            <a:ln w="9525">
              <a:noFill/>
              <a:miter lim="800000"/>
              <a:headEnd/>
              <a:tailEnd/>
            </a:ln>
          </p:spPr>
          <p:txBody>
            <a:bodyPr wrap="square">
              <a:spAutoFit/>
            </a:bodyPr>
            <a:lstStyle/>
            <a:p>
              <a:r>
                <a:rPr lang="en-US" sz="1800">
                  <a:solidFill>
                    <a:schemeClr val="bg1"/>
                  </a:solidFill>
                </a:rPr>
                <a:t>Southern Plant Diagnostic Network</a:t>
              </a:r>
            </a:p>
          </p:txBody>
        </p:sp>
      </p:grpSp>
      <p:grpSp>
        <p:nvGrpSpPr>
          <p:cNvPr id="23" name="Group 22"/>
          <p:cNvGrpSpPr/>
          <p:nvPr/>
        </p:nvGrpSpPr>
        <p:grpSpPr>
          <a:xfrm>
            <a:off x="617763" y="2264858"/>
            <a:ext cx="8007126" cy="548640"/>
            <a:chOff x="617763" y="2264858"/>
            <a:chExt cx="8007126" cy="548640"/>
          </a:xfrm>
        </p:grpSpPr>
        <p:pic>
          <p:nvPicPr>
            <p:cNvPr id="74768" name="Picture 15" descr="LnO pest_logo.tif"/>
            <p:cNvPicPr>
              <a:picLocks noChangeAspect="1"/>
            </p:cNvPicPr>
            <p:nvPr/>
          </p:nvPicPr>
          <p:blipFill>
            <a:blip r:embed="rId9" cstate="print"/>
            <a:srcRect/>
            <a:stretch>
              <a:fillRect/>
            </a:stretch>
          </p:blipFill>
          <p:spPr bwMode="auto">
            <a:xfrm>
              <a:off x="617763" y="2264858"/>
              <a:ext cx="568960" cy="548640"/>
            </a:xfrm>
            <a:prstGeom prst="rect">
              <a:avLst/>
            </a:prstGeom>
            <a:noFill/>
            <a:ln w="9525">
              <a:noFill/>
              <a:miter lim="800000"/>
              <a:headEnd/>
              <a:tailEnd/>
            </a:ln>
          </p:spPr>
        </p:pic>
        <p:sp>
          <p:nvSpPr>
            <p:cNvPr id="74769" name="TextBox 11"/>
            <p:cNvSpPr txBox="1">
              <a:spLocks noChangeArrowheads="1"/>
            </p:cNvSpPr>
            <p:nvPr/>
          </p:nvSpPr>
          <p:spPr bwMode="auto">
            <a:xfrm>
              <a:off x="1818043" y="2346015"/>
              <a:ext cx="6806846" cy="368300"/>
            </a:xfrm>
            <a:prstGeom prst="rect">
              <a:avLst/>
            </a:prstGeom>
            <a:noFill/>
            <a:ln w="9525">
              <a:noFill/>
              <a:miter lim="800000"/>
              <a:headEnd/>
              <a:tailEnd/>
            </a:ln>
          </p:spPr>
          <p:txBody>
            <a:bodyPr wrap="square">
              <a:spAutoFit/>
            </a:bodyPr>
            <a:lstStyle/>
            <a:p>
              <a:r>
                <a:rPr lang="en-US" sz="1800">
                  <a:solidFill>
                    <a:schemeClr val="bg1"/>
                  </a:solidFill>
                </a:rPr>
                <a:t>Pest Management University</a:t>
              </a:r>
            </a:p>
          </p:txBody>
        </p:sp>
      </p:grpSp>
      <p:grpSp>
        <p:nvGrpSpPr>
          <p:cNvPr id="28" name="Group 27"/>
          <p:cNvGrpSpPr/>
          <p:nvPr/>
        </p:nvGrpSpPr>
        <p:grpSpPr>
          <a:xfrm>
            <a:off x="567299" y="3444421"/>
            <a:ext cx="8059381" cy="368981"/>
            <a:chOff x="567299" y="2981827"/>
            <a:chExt cx="8059381" cy="368981"/>
          </a:xfrm>
        </p:grpSpPr>
        <p:pic>
          <p:nvPicPr>
            <p:cNvPr id="18" name="Picture 17" descr="BCParksRec sm.gif"/>
            <p:cNvPicPr>
              <a:picLocks noChangeAspect="1"/>
            </p:cNvPicPr>
            <p:nvPr/>
          </p:nvPicPr>
          <p:blipFill>
            <a:blip r:embed="rId10" cstate="print"/>
            <a:stretch>
              <a:fillRect/>
            </a:stretch>
          </p:blipFill>
          <p:spPr>
            <a:xfrm>
              <a:off x="567299" y="2981827"/>
              <a:ext cx="698270" cy="365760"/>
            </a:xfrm>
            <a:prstGeom prst="rect">
              <a:avLst/>
            </a:prstGeom>
          </p:spPr>
        </p:pic>
        <p:sp>
          <p:nvSpPr>
            <p:cNvPr id="19" name="TextBox 11"/>
            <p:cNvSpPr txBox="1">
              <a:spLocks noChangeArrowheads="1"/>
            </p:cNvSpPr>
            <p:nvPr/>
          </p:nvSpPr>
          <p:spPr bwMode="auto">
            <a:xfrm>
              <a:off x="1819834" y="2982508"/>
              <a:ext cx="6806846" cy="368300"/>
            </a:xfrm>
            <a:prstGeom prst="rect">
              <a:avLst/>
            </a:prstGeom>
            <a:noFill/>
            <a:ln w="9525">
              <a:noFill/>
              <a:miter lim="800000"/>
              <a:headEnd/>
              <a:tailEnd/>
            </a:ln>
          </p:spPr>
          <p:txBody>
            <a:bodyPr wrap="square">
              <a:spAutoFit/>
            </a:bodyPr>
            <a:lstStyle/>
            <a:p>
              <a:r>
                <a:rPr lang="en-US" sz="1800" smtClean="0">
                  <a:solidFill>
                    <a:schemeClr val="bg1"/>
                  </a:solidFill>
                </a:rPr>
                <a:t>IFAS Extension – Broward County</a:t>
              </a:r>
              <a:endParaRPr lang="en-US" sz="1800">
                <a:solidFill>
                  <a:schemeClr val="bg1"/>
                </a:solidFill>
              </a:endParaRPr>
            </a:p>
          </p:txBody>
        </p:sp>
      </p:grpSp>
      <p:grpSp>
        <p:nvGrpSpPr>
          <p:cNvPr id="35" name="Group 34"/>
          <p:cNvGrpSpPr/>
          <p:nvPr/>
        </p:nvGrpSpPr>
        <p:grpSpPr>
          <a:xfrm>
            <a:off x="311972" y="2930526"/>
            <a:ext cx="8327259" cy="372073"/>
            <a:chOff x="311972" y="2898252"/>
            <a:chExt cx="8327259" cy="372073"/>
          </a:xfrm>
        </p:grpSpPr>
        <p:sp>
          <p:nvSpPr>
            <p:cNvPr id="34" name="Rectangle 33"/>
            <p:cNvSpPr/>
            <p:nvPr/>
          </p:nvSpPr>
          <p:spPr>
            <a:xfrm>
              <a:off x="311972" y="2904565"/>
              <a:ext cx="1172583"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11"/>
            <p:cNvSpPr txBox="1">
              <a:spLocks noChangeArrowheads="1"/>
            </p:cNvSpPr>
            <p:nvPr/>
          </p:nvSpPr>
          <p:spPr bwMode="auto">
            <a:xfrm>
              <a:off x="1832385" y="2898252"/>
              <a:ext cx="6806846" cy="368300"/>
            </a:xfrm>
            <a:prstGeom prst="rect">
              <a:avLst/>
            </a:prstGeom>
            <a:noFill/>
            <a:ln w="9525">
              <a:noFill/>
              <a:miter lim="800000"/>
              <a:headEnd/>
              <a:tailEnd/>
            </a:ln>
          </p:spPr>
          <p:txBody>
            <a:bodyPr wrap="square">
              <a:spAutoFit/>
            </a:bodyPr>
            <a:lstStyle/>
            <a:p>
              <a:r>
                <a:rPr lang="en-US" sz="1800" smtClean="0">
                  <a:solidFill>
                    <a:schemeClr val="bg1"/>
                  </a:solidFill>
                </a:rPr>
                <a:t>IPM Florida</a:t>
              </a:r>
              <a:endParaRPr lang="en-US" sz="1800">
                <a:solidFill>
                  <a:schemeClr val="bg1"/>
                </a:solidFill>
              </a:endParaRPr>
            </a:p>
          </p:txBody>
        </p:sp>
        <p:pic>
          <p:nvPicPr>
            <p:cNvPr id="32" name="Picture 31" descr="ipm logo.png"/>
            <p:cNvPicPr>
              <a:picLocks noChangeAspect="1"/>
            </p:cNvPicPr>
            <p:nvPr/>
          </p:nvPicPr>
          <p:blipFill>
            <a:blip r:embed="rId11" cstate="print"/>
            <a:stretch>
              <a:fillRect/>
            </a:stretch>
          </p:blipFill>
          <p:spPr>
            <a:xfrm>
              <a:off x="397265" y="2955065"/>
              <a:ext cx="987552" cy="274320"/>
            </a:xfrm>
            <a:prstGeom prst="rect">
              <a:avLst/>
            </a:prstGeom>
          </p:spPr>
        </p:pic>
      </p:grpSp>
    </p:spTree>
  </p:cSld>
  <p:clrMapOvr>
    <a:masterClrMapping/>
  </p:clrMapOvr>
  <p:transition advClick="0"/>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Content Placeholder 1"/>
          <p:cNvSpPr>
            <a:spLocks noGrp="1"/>
          </p:cNvSpPr>
          <p:nvPr>
            <p:ph idx="1"/>
          </p:nvPr>
        </p:nvSpPr>
        <p:spPr>
          <a:xfrm>
            <a:off x="457200" y="977900"/>
            <a:ext cx="8229600" cy="4746625"/>
          </a:xfrm>
        </p:spPr>
        <p:txBody>
          <a:bodyPr/>
          <a:lstStyle/>
          <a:p>
            <a:pPr eaLnBrk="1" hangingPunct="1"/>
            <a:r>
              <a:rPr lang="en-US" sz="2000" smtClean="0"/>
              <a:t>Bohmfalk, G.T., R.E. Frisbie, W. L. Sterling, R.B. Metzer, and A.E. Knutson.  2011. Identification, biology, and sampling of cotton insects.  Texas AgriLife Extension.  accessed 3/19/2012 – </a:t>
            </a:r>
          </a:p>
          <a:p>
            <a:pPr lvl="1" eaLnBrk="1" hangingPunct="1"/>
            <a:r>
              <a:rPr lang="en-US" sz="1600" smtClean="0">
                <a:hlinkClick r:id="rId3"/>
              </a:rPr>
              <a:t>http://www.soilcropandmore.info/crops/CottonInformation/insect/B-933/b-933.htm</a:t>
            </a:r>
            <a:r>
              <a:rPr lang="en-US" sz="1600" smtClean="0"/>
              <a:t>  </a:t>
            </a:r>
          </a:p>
          <a:p>
            <a:pPr eaLnBrk="1" hangingPunct="1"/>
            <a:r>
              <a:rPr lang="en-US" sz="2000" smtClean="0"/>
              <a:t>Borrer, D.J. and R.E. White.  1970.  Peterson Field Guide to Insects.  Houghton Mifflin Co., New York.  </a:t>
            </a:r>
          </a:p>
          <a:p>
            <a:pPr eaLnBrk="1" hangingPunct="1"/>
            <a:r>
              <a:rPr lang="en-US" sz="2000" smtClean="0"/>
              <a:t>Borrer, D.J., C.A. Triplehorn, N.F. Johnson.  1989.  An Introduction to Insects.  Sixth Edition.  Saunders College Publishing. New York.  </a:t>
            </a:r>
          </a:p>
          <a:p>
            <a:pPr eaLnBrk="1" hangingPunct="1"/>
            <a:r>
              <a:rPr lang="en-US" sz="2000" smtClean="0"/>
              <a:t>Buss, E.A. and S.G. Park-Brown.  2009.  Natural products for insect pest management.  EDIS.  accessed 3/23/2012 – </a:t>
            </a:r>
          </a:p>
          <a:p>
            <a:pPr lvl="1" eaLnBrk="1" hangingPunct="1"/>
            <a:r>
              <a:rPr lang="en-US" sz="1600" smtClean="0">
                <a:hlinkClick r:id="rId4"/>
              </a:rPr>
              <a:t>http://edis.ifas.ufl.edu/in197</a:t>
            </a:r>
            <a:r>
              <a:rPr lang="en-US" sz="1600" smtClean="0"/>
              <a:t> </a:t>
            </a:r>
          </a:p>
          <a:p>
            <a:pPr eaLnBrk="1" hangingPunct="1"/>
            <a:r>
              <a:rPr lang="en-US" sz="2000" smtClean="0"/>
              <a:t>CABI. 2012.  </a:t>
            </a:r>
            <a:r>
              <a:rPr lang="en-US" sz="2000" i="1" smtClean="0"/>
              <a:t>Bemisia tabaci.</a:t>
            </a:r>
            <a:r>
              <a:rPr lang="en-US" sz="2000" smtClean="0"/>
              <a:t>  Invasive Species Compendium (beta).  accessed 2/27/2012 – </a:t>
            </a:r>
          </a:p>
          <a:p>
            <a:pPr lvl="1" eaLnBrk="1" hangingPunct="1"/>
            <a:r>
              <a:rPr lang="en-US" sz="1600" smtClean="0">
                <a:hlinkClick r:id="rId5"/>
              </a:rPr>
              <a:t>http://www.cabi.org/isc/?compid=5&amp;dsid=8927&amp;loadmodule=datasheet&amp;page=481&amp;site=144</a:t>
            </a:r>
            <a:r>
              <a:rPr lang="en-US" sz="1600" smtClean="0"/>
              <a:t>  </a:t>
            </a:r>
          </a:p>
        </p:txBody>
      </p:sp>
      <p:sp>
        <p:nvSpPr>
          <p:cNvPr id="75779" name="Title 2"/>
          <p:cNvSpPr>
            <a:spLocks noGrp="1"/>
          </p:cNvSpPr>
          <p:nvPr>
            <p:ph type="title"/>
          </p:nvPr>
        </p:nvSpPr>
        <p:spPr>
          <a:xfrm>
            <a:off x="457200" y="0"/>
            <a:ext cx="8229600" cy="990600"/>
          </a:xfrm>
        </p:spPr>
        <p:txBody>
          <a:bodyPr/>
          <a:lstStyle/>
          <a:p>
            <a:pPr eaLnBrk="1" hangingPunct="1"/>
            <a:r>
              <a:rPr lang="en-US" sz="4000" smtClean="0"/>
              <a:t>References</a:t>
            </a:r>
          </a:p>
        </p:txBody>
      </p:sp>
    </p:spTree>
  </p:cSld>
  <p:clrMapOvr>
    <a:masterClrMapping/>
  </p:clrMapOvr>
  <p:transition advClick="0"/>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Content Placeholder 1"/>
          <p:cNvSpPr>
            <a:spLocks noGrp="1"/>
          </p:cNvSpPr>
          <p:nvPr>
            <p:ph idx="1"/>
          </p:nvPr>
        </p:nvSpPr>
        <p:spPr>
          <a:xfrm>
            <a:off x="457200" y="990600"/>
            <a:ext cx="8229600" cy="4876800"/>
          </a:xfrm>
        </p:spPr>
        <p:txBody>
          <a:bodyPr/>
          <a:lstStyle/>
          <a:p>
            <a:pPr eaLnBrk="1" hangingPunct="1"/>
            <a:r>
              <a:rPr lang="en-US" sz="2000" smtClean="0"/>
              <a:t>CABI. 2012.  </a:t>
            </a:r>
            <a:r>
              <a:rPr lang="en-US" sz="2000" i="1" smtClean="0"/>
              <a:t>Dialeurodes citri </a:t>
            </a:r>
            <a:r>
              <a:rPr lang="en-US" sz="2000" smtClean="0"/>
              <a:t>(citrus whitefly).  Invasive Species Compendium (beta).  accessed 2/28/2012 – </a:t>
            </a:r>
          </a:p>
          <a:p>
            <a:pPr lvl="1" eaLnBrk="1" hangingPunct="1"/>
            <a:r>
              <a:rPr lang="en-US" sz="1600" smtClean="0">
                <a:hlinkClick r:id="rId2"/>
              </a:rPr>
              <a:t>http://www.cabi.org/isc/?compid=5&amp;dsid=18698&amp;loadmodule=datasheet&amp;page=481&amp;site=144</a:t>
            </a:r>
            <a:r>
              <a:rPr lang="en-US" sz="1600" smtClean="0"/>
              <a:t> </a:t>
            </a:r>
          </a:p>
          <a:p>
            <a:pPr eaLnBrk="1" hangingPunct="1"/>
            <a:r>
              <a:rPr lang="en-US" sz="2000" smtClean="0"/>
              <a:t>CABI.  2012. </a:t>
            </a:r>
            <a:r>
              <a:rPr lang="en-US" sz="2000" i="1" smtClean="0"/>
              <a:t>Paraleyrodes bondari.  </a:t>
            </a:r>
            <a:r>
              <a:rPr lang="en-US" sz="2000" smtClean="0"/>
              <a:t>Invasive Species Compendium (beta).  accessed 2/25/2012 – </a:t>
            </a:r>
          </a:p>
          <a:p>
            <a:pPr lvl="1" eaLnBrk="1" hangingPunct="1"/>
            <a:r>
              <a:rPr lang="en-US" sz="1600" smtClean="0">
                <a:hlinkClick r:id="rId3"/>
              </a:rPr>
              <a:t>http://www.cabi.org/isc/?compid=5&amp;dsid=116127&amp;loadmodule=datasheet&amp;page=481&amp;site=144</a:t>
            </a:r>
            <a:r>
              <a:rPr lang="en-US" sz="1600" smtClean="0"/>
              <a:t>    </a:t>
            </a:r>
          </a:p>
          <a:p>
            <a:pPr eaLnBrk="1" hangingPunct="1"/>
            <a:r>
              <a:rPr lang="nl-NL" sz="2000" smtClean="0"/>
              <a:t>CSIRO.  2001</a:t>
            </a:r>
            <a:r>
              <a:rPr lang="nl-NL" sz="2000" i="1" smtClean="0"/>
              <a:t>. Encarsia protransvena </a:t>
            </a:r>
            <a:r>
              <a:rPr lang="nl-NL" sz="2000" smtClean="0"/>
              <a:t>Viggiani.  </a:t>
            </a:r>
            <a:r>
              <a:rPr lang="nl-NL" sz="2000" i="1" smtClean="0"/>
              <a:t>Encarsia</a:t>
            </a:r>
            <a:r>
              <a:rPr lang="nl-NL" sz="2000" smtClean="0"/>
              <a:t> of Australia Online.  accessed 2/26/2012 – </a:t>
            </a:r>
          </a:p>
          <a:p>
            <a:pPr lvl="1" eaLnBrk="1" hangingPunct="1"/>
            <a:r>
              <a:rPr lang="nl-NL" sz="1600" smtClean="0">
                <a:hlinkClick r:id="rId4"/>
              </a:rPr>
              <a:t>http://www.ces.csiro.au/science/encarsia/pro_ss.htm</a:t>
            </a:r>
            <a:r>
              <a:rPr lang="nl-NL" sz="1600" smtClean="0"/>
              <a:t> </a:t>
            </a:r>
          </a:p>
          <a:p>
            <a:pPr eaLnBrk="1" hangingPunct="1"/>
            <a:r>
              <a:rPr lang="en-US" sz="2000" smtClean="0"/>
              <a:t>DeBach, P. and D. Rosen. 1991. Biological Control by Natural Enemies. Cambridge University Press.</a:t>
            </a:r>
          </a:p>
        </p:txBody>
      </p:sp>
      <p:sp>
        <p:nvSpPr>
          <p:cNvPr id="76803" name="Title 2"/>
          <p:cNvSpPr>
            <a:spLocks noGrp="1"/>
          </p:cNvSpPr>
          <p:nvPr>
            <p:ph type="title"/>
          </p:nvPr>
        </p:nvSpPr>
        <p:spPr>
          <a:xfrm>
            <a:off x="457200" y="0"/>
            <a:ext cx="8229600" cy="914400"/>
          </a:xfrm>
        </p:spPr>
        <p:txBody>
          <a:bodyPr/>
          <a:lstStyle/>
          <a:p>
            <a:pPr eaLnBrk="1" hangingPunct="1"/>
            <a:r>
              <a:rPr lang="en-US" sz="4000" smtClean="0"/>
              <a:t>References</a:t>
            </a:r>
          </a:p>
        </p:txBody>
      </p:sp>
    </p:spTree>
  </p:cSld>
  <p:clrMapOvr>
    <a:masterClrMapping/>
  </p:clrMapOvr>
  <p:transition advClick="0"/>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Content Placeholder 1"/>
          <p:cNvSpPr>
            <a:spLocks noGrp="1"/>
          </p:cNvSpPr>
          <p:nvPr>
            <p:ph idx="1"/>
          </p:nvPr>
        </p:nvSpPr>
        <p:spPr>
          <a:xfrm>
            <a:off x="457200" y="990600"/>
            <a:ext cx="8229600" cy="4876800"/>
          </a:xfrm>
        </p:spPr>
        <p:txBody>
          <a:bodyPr/>
          <a:lstStyle/>
          <a:p>
            <a:pPr eaLnBrk="1" hangingPunct="1"/>
            <a:r>
              <a:rPr lang="nl-NL" sz="2000" smtClean="0"/>
              <a:t>Drost, Y. C., Y. T. Qiu, C. J. A. M. Posthuma-Doodeman and J. C. van Lenteren.  1999.  “</a:t>
            </a:r>
            <a:r>
              <a:rPr lang="en-US" sz="2000" smtClean="0"/>
              <a:t>Life-history and oviposition behaviour of </a:t>
            </a:r>
            <a:r>
              <a:rPr lang="en-US" sz="2000" i="1" smtClean="0"/>
              <a:t>Amitus bennetti</a:t>
            </a:r>
            <a:r>
              <a:rPr lang="en-US" sz="2000" smtClean="0"/>
              <a:t>, a parasitoid of </a:t>
            </a:r>
            <a:r>
              <a:rPr lang="en-US" sz="2000" i="1" smtClean="0"/>
              <a:t>Bemisia argentifolii</a:t>
            </a:r>
            <a:r>
              <a:rPr lang="en-US" sz="2000" smtClean="0"/>
              <a:t>”. Entomologia Experimentalis et Applicata, volume 90, pp. 183-189.   </a:t>
            </a:r>
          </a:p>
          <a:p>
            <a:pPr eaLnBrk="1" hangingPunct="1"/>
            <a:r>
              <a:rPr lang="en-US" sz="2000" smtClean="0"/>
              <a:t>Evans, G.A. 2008.  The Whiteflies (Hemiptera: Aleyrodidae) of the World and Their Host Plants and Natural Enemies.  USDA-APHIS.  </a:t>
            </a:r>
          </a:p>
          <a:p>
            <a:pPr eaLnBrk="1" hangingPunct="1"/>
            <a:r>
              <a:rPr lang="en-US" sz="2000" smtClean="0"/>
              <a:t>Fasulo, T.R. and H.V. Weems.  2010. Citrus whitefly.  UF Featured Creatures.  accessed 2/28/2012 –</a:t>
            </a:r>
          </a:p>
          <a:p>
            <a:pPr lvl="1" eaLnBrk="1" hangingPunct="1"/>
            <a:r>
              <a:rPr lang="en-US" sz="1600" smtClean="0">
                <a:hlinkClick r:id="rId2"/>
              </a:rPr>
              <a:t>http://entnemdept.ufl.edu/creatures/citrus/citrus_whitefly.htm</a:t>
            </a:r>
            <a:r>
              <a:rPr lang="en-US" sz="1600" smtClean="0"/>
              <a:t> </a:t>
            </a:r>
          </a:p>
          <a:p>
            <a:pPr eaLnBrk="1" hangingPunct="1"/>
            <a:endParaRPr lang="en-US" sz="2000" smtClean="0"/>
          </a:p>
        </p:txBody>
      </p:sp>
      <p:sp>
        <p:nvSpPr>
          <p:cNvPr id="77827" name="Title 2"/>
          <p:cNvSpPr>
            <a:spLocks noGrp="1"/>
          </p:cNvSpPr>
          <p:nvPr>
            <p:ph type="title"/>
          </p:nvPr>
        </p:nvSpPr>
        <p:spPr>
          <a:xfrm>
            <a:off x="457200" y="0"/>
            <a:ext cx="8229600" cy="914400"/>
          </a:xfrm>
        </p:spPr>
        <p:txBody>
          <a:bodyPr/>
          <a:lstStyle/>
          <a:p>
            <a:pPr eaLnBrk="1" hangingPunct="1"/>
            <a:r>
              <a:rPr lang="en-US" sz="4000" smtClean="0"/>
              <a:t>References</a:t>
            </a:r>
          </a:p>
        </p:txBody>
      </p:sp>
    </p:spTree>
  </p:cSld>
  <p:clrMapOvr>
    <a:masterClrMapping/>
  </p:clrMapOvr>
  <p:transition advClick="0"/>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Content Placeholder 1"/>
          <p:cNvSpPr>
            <a:spLocks noGrp="1"/>
          </p:cNvSpPr>
          <p:nvPr>
            <p:ph idx="1"/>
          </p:nvPr>
        </p:nvSpPr>
        <p:spPr>
          <a:xfrm>
            <a:off x="457200" y="990600"/>
            <a:ext cx="8229600" cy="4876800"/>
          </a:xfrm>
        </p:spPr>
        <p:txBody>
          <a:bodyPr/>
          <a:lstStyle/>
          <a:p>
            <a:pPr eaLnBrk="1" hangingPunct="1"/>
            <a:r>
              <a:rPr lang="en-US" sz="2000" smtClean="0"/>
              <a:t>Global Invasive Species Database. </a:t>
            </a:r>
            <a:r>
              <a:rPr lang="en-US" sz="2000" i="1" smtClean="0"/>
              <a:t>Harmonia axyridis.  </a:t>
            </a:r>
            <a:r>
              <a:rPr lang="en-US" sz="2000" smtClean="0"/>
              <a:t>accessed 2/26/2012- </a:t>
            </a:r>
          </a:p>
          <a:p>
            <a:pPr lvl="1" eaLnBrk="1" hangingPunct="1"/>
            <a:r>
              <a:rPr lang="en-US" sz="1600" smtClean="0">
                <a:hlinkClick r:id="rId2"/>
              </a:rPr>
              <a:t>http://www.issg.org/database/species/ecology.asp?fr=1&amp;si=668</a:t>
            </a:r>
            <a:r>
              <a:rPr lang="en-US" sz="1600" smtClean="0"/>
              <a:t> </a:t>
            </a:r>
          </a:p>
          <a:p>
            <a:pPr eaLnBrk="1" hangingPunct="1"/>
            <a:r>
              <a:rPr lang="en-US" sz="2000" smtClean="0"/>
              <a:t>Gordon, R.D.  1985.  “The Coccinellidae (Coleoptera) of America North of Mexico”.  Journal of the New York Entomological Society, vol. 93, no. 1, pp. 1-912.</a:t>
            </a:r>
          </a:p>
          <a:p>
            <a:pPr eaLnBrk="1" hangingPunct="1"/>
            <a:r>
              <a:rPr lang="en-US" sz="2000" smtClean="0"/>
              <a:t>Henn, T., R. Weinzierl and P. G. Koehler. 2009. Beneficial insects and mites. EDIS.   Accessed 3/23/2012 – </a:t>
            </a:r>
          </a:p>
          <a:p>
            <a:pPr lvl="1" eaLnBrk="1" hangingPunct="1"/>
            <a:r>
              <a:rPr lang="en-US" sz="1600" smtClean="0">
                <a:hlinkClick r:id="rId3"/>
              </a:rPr>
              <a:t>http://edis.ifas.ufl.edu/in078</a:t>
            </a:r>
            <a:r>
              <a:rPr lang="en-US" sz="1600" smtClean="0"/>
              <a:t> </a:t>
            </a:r>
            <a:endParaRPr lang="en-US" sz="2000" smtClean="0"/>
          </a:p>
          <a:p>
            <a:pPr eaLnBrk="1" hangingPunct="1"/>
            <a:r>
              <a:rPr lang="en-US" sz="2000" smtClean="0"/>
              <a:t>Hodges, G. 1996.  </a:t>
            </a:r>
            <a:r>
              <a:rPr lang="en-US" sz="2000" i="1" smtClean="0"/>
              <a:t>Bemisia tabaci </a:t>
            </a:r>
            <a:r>
              <a:rPr lang="en-US" sz="2000" smtClean="0"/>
              <a:t>(Gennadius) (biotype ‘Q’): A potential new biotype for Florida’s vegetable and ornamental crops. (Hemiptera: Aleyrodidae).  FDCAS-DPI pest Alert.  accessed 2/27/2012 – </a:t>
            </a:r>
          </a:p>
          <a:p>
            <a:pPr lvl="1" eaLnBrk="1" hangingPunct="1"/>
            <a:r>
              <a:rPr lang="en-US" sz="1600" smtClean="0">
                <a:hlinkClick r:id="rId4"/>
              </a:rPr>
              <a:t>http://www.freshfromflorida.com/pi/pest-alerts/bemisia-tabaci.html</a:t>
            </a:r>
            <a:r>
              <a:rPr lang="en-US" sz="1600" smtClean="0"/>
              <a:t> </a:t>
            </a:r>
          </a:p>
          <a:p>
            <a:pPr eaLnBrk="1" hangingPunct="1"/>
            <a:endParaRPr lang="en-US" sz="1600" smtClean="0"/>
          </a:p>
          <a:p>
            <a:pPr eaLnBrk="1" hangingPunct="1"/>
            <a:endParaRPr lang="en-US" sz="2000" smtClean="0"/>
          </a:p>
        </p:txBody>
      </p:sp>
      <p:sp>
        <p:nvSpPr>
          <p:cNvPr id="78851" name="Title 2"/>
          <p:cNvSpPr>
            <a:spLocks noGrp="1"/>
          </p:cNvSpPr>
          <p:nvPr>
            <p:ph type="title"/>
          </p:nvPr>
        </p:nvSpPr>
        <p:spPr>
          <a:xfrm>
            <a:off x="457200" y="0"/>
            <a:ext cx="8229600" cy="914400"/>
          </a:xfrm>
        </p:spPr>
        <p:txBody>
          <a:bodyPr/>
          <a:lstStyle/>
          <a:p>
            <a:pPr eaLnBrk="1" hangingPunct="1"/>
            <a:r>
              <a:rPr lang="en-US" sz="4000" smtClean="0"/>
              <a:t>References</a:t>
            </a:r>
          </a:p>
        </p:txBody>
      </p:sp>
    </p:spTree>
  </p:cSld>
  <p:clrMapOvr>
    <a:masterClrMapping/>
  </p:clrMapOvr>
  <p:transition advClick="0"/>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Content Placeholder 1"/>
          <p:cNvSpPr>
            <a:spLocks noGrp="1"/>
          </p:cNvSpPr>
          <p:nvPr>
            <p:ph idx="1"/>
          </p:nvPr>
        </p:nvSpPr>
        <p:spPr>
          <a:xfrm>
            <a:off x="457200" y="990600"/>
            <a:ext cx="8229600" cy="5105400"/>
          </a:xfrm>
        </p:spPr>
        <p:txBody>
          <a:bodyPr/>
          <a:lstStyle/>
          <a:p>
            <a:pPr eaLnBrk="1" hangingPunct="1"/>
            <a:r>
              <a:rPr lang="en-US" sz="2000" smtClean="0"/>
              <a:t>Hodges, G.S.  1997. Giant whitefly, </a:t>
            </a:r>
            <a:r>
              <a:rPr lang="en-US" sz="2000" i="1" smtClean="0"/>
              <a:t>Aleurodicus dugesii </a:t>
            </a:r>
            <a:r>
              <a:rPr lang="en-US" sz="2000" smtClean="0"/>
              <a:t>Cockerell, in Florida.  FDACS-DPI Pest Alert.  accessed 2/25/2012 – </a:t>
            </a:r>
          </a:p>
          <a:p>
            <a:pPr lvl="1" eaLnBrk="1" hangingPunct="1"/>
            <a:r>
              <a:rPr lang="en-US" sz="1600" smtClean="0">
                <a:hlinkClick r:id="rId2"/>
              </a:rPr>
              <a:t>http://www.freshfromflorida.com/pi/pest-alerts/aleurodicus-dugesii.html</a:t>
            </a:r>
            <a:r>
              <a:rPr lang="en-US" sz="1600" smtClean="0"/>
              <a:t> </a:t>
            </a:r>
          </a:p>
          <a:p>
            <a:pPr eaLnBrk="1" hangingPunct="1"/>
            <a:r>
              <a:rPr lang="en-US" sz="2000" smtClean="0"/>
              <a:t>Hodges. G.S. and G.A. Evans.  2005.  “An identification guide to the whiteflies (Hemiptera: Aleyrodidae) of the southeastern United States”.  Florida Entomologist, Volume 88, issue 4, pp. 518-534.  </a:t>
            </a:r>
          </a:p>
          <a:p>
            <a:pPr eaLnBrk="1" hangingPunct="1"/>
            <a:r>
              <a:rPr lang="en-US" sz="2000" smtClean="0"/>
              <a:t>Hodges, G.S. 2007. The fig whitefly </a:t>
            </a:r>
            <a:r>
              <a:rPr lang="en-US" sz="2000" i="1" smtClean="0"/>
              <a:t>Singhiella simplex </a:t>
            </a:r>
            <a:r>
              <a:rPr lang="en-US" sz="2000" smtClean="0"/>
              <a:t>(Singh) (Hemiptera: Aleyrodidae): a new exotic whitefly found on ficus species in South Florida.  FDACS-DPI Pest Alert.  accessed 2/25/2012-</a:t>
            </a:r>
          </a:p>
          <a:p>
            <a:pPr lvl="1" eaLnBrk="1" hangingPunct="1"/>
            <a:r>
              <a:rPr lang="en-US" sz="1600" smtClean="0">
                <a:hlinkClick r:id="rId3"/>
              </a:rPr>
              <a:t>http://www.freshfromflorida.com/pi/pest-alerts/singhiella-simplex.html</a:t>
            </a:r>
            <a:r>
              <a:rPr lang="en-US" sz="1600" smtClean="0"/>
              <a:t> </a:t>
            </a:r>
          </a:p>
          <a:p>
            <a:pPr eaLnBrk="1" hangingPunct="1"/>
            <a:r>
              <a:rPr lang="en-US" sz="2000" smtClean="0"/>
              <a:t>IPM Florida, Solutions for your Life.  Natural enemies.  accessed 3/23/2012– </a:t>
            </a:r>
          </a:p>
          <a:p>
            <a:pPr lvl="1" eaLnBrk="1" hangingPunct="1"/>
            <a:r>
              <a:rPr lang="en-US" sz="1600" smtClean="0">
                <a:hlinkClick r:id="rId4"/>
              </a:rPr>
              <a:t>http://ipm.ifas.ufl.edu/resources/grants_showcase/people_and_communities/natenemy.shtml</a:t>
            </a:r>
            <a:r>
              <a:rPr lang="en-US" sz="1600" smtClean="0"/>
              <a:t> </a:t>
            </a:r>
          </a:p>
        </p:txBody>
      </p:sp>
      <p:sp>
        <p:nvSpPr>
          <p:cNvPr id="79875" name="Title 2"/>
          <p:cNvSpPr>
            <a:spLocks noGrp="1"/>
          </p:cNvSpPr>
          <p:nvPr>
            <p:ph type="title"/>
          </p:nvPr>
        </p:nvSpPr>
        <p:spPr>
          <a:xfrm>
            <a:off x="457200" y="0"/>
            <a:ext cx="8229600" cy="914400"/>
          </a:xfrm>
        </p:spPr>
        <p:txBody>
          <a:bodyPr/>
          <a:lstStyle/>
          <a:p>
            <a:pPr eaLnBrk="1" hangingPunct="1"/>
            <a:r>
              <a:rPr lang="en-US" sz="4000" smtClean="0"/>
              <a:t>References</a:t>
            </a:r>
          </a:p>
        </p:txBody>
      </p:sp>
    </p:spTree>
  </p:cSld>
  <p:clrMapOvr>
    <a:masterClrMapping/>
  </p:clrMapOvr>
  <p:transition advClick="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SCN1783.JPG"/>
          <p:cNvPicPr>
            <a:picLocks noChangeAspect="1"/>
          </p:cNvPicPr>
          <p:nvPr/>
        </p:nvPicPr>
        <p:blipFill>
          <a:blip r:embed="rId3" cstate="screen"/>
          <a:stretch>
            <a:fillRect/>
          </a:stretch>
        </p:blipFill>
        <p:spPr>
          <a:xfrm rot="5400000">
            <a:off x="4984262" y="2630135"/>
            <a:ext cx="2134419" cy="1600815"/>
          </a:xfrm>
          <a:prstGeom prst="roundRect">
            <a:avLst/>
          </a:prstGeom>
          <a:ln>
            <a:solidFill>
              <a:schemeClr val="tx1"/>
            </a:solidFill>
          </a:ln>
        </p:spPr>
      </p:pic>
      <p:pic>
        <p:nvPicPr>
          <p:cNvPr id="3" name="Picture 2" descr="DSCN1553.JPG"/>
          <p:cNvPicPr>
            <a:picLocks noChangeAspect="1"/>
          </p:cNvPicPr>
          <p:nvPr/>
        </p:nvPicPr>
        <p:blipFill>
          <a:blip r:embed="rId4" cstate="screen"/>
          <a:stretch>
            <a:fillRect/>
          </a:stretch>
        </p:blipFill>
        <p:spPr>
          <a:xfrm rot="5400000">
            <a:off x="2007826" y="2619699"/>
            <a:ext cx="2134419" cy="1600815"/>
          </a:xfrm>
          <a:prstGeom prst="roundRect">
            <a:avLst/>
          </a:prstGeom>
          <a:ln>
            <a:solidFill>
              <a:schemeClr val="tx1"/>
            </a:solidFill>
          </a:ln>
        </p:spPr>
      </p:pic>
      <p:sp>
        <p:nvSpPr>
          <p:cNvPr id="15364" name="Title 1"/>
          <p:cNvSpPr>
            <a:spLocks noGrp="1"/>
          </p:cNvSpPr>
          <p:nvPr>
            <p:ph type="title"/>
          </p:nvPr>
        </p:nvSpPr>
        <p:spPr>
          <a:xfrm>
            <a:off x="450850" y="46038"/>
            <a:ext cx="8204200" cy="1155700"/>
          </a:xfrm>
        </p:spPr>
        <p:txBody>
          <a:bodyPr/>
          <a:lstStyle/>
          <a:p>
            <a:pPr eaLnBrk="1" hangingPunct="1"/>
            <a:r>
              <a:rPr lang="en-US" smtClean="0">
                <a:cs typeface="Arial" pitchFamily="34" charset="0"/>
              </a:rPr>
              <a:t>Variability in Nymphal Stages</a:t>
            </a:r>
          </a:p>
        </p:txBody>
      </p:sp>
      <p:pic>
        <p:nvPicPr>
          <p:cNvPr id="9" name="Picture 8" descr="DSCN6872.JPG"/>
          <p:cNvPicPr>
            <a:picLocks noChangeAspect="1"/>
          </p:cNvPicPr>
          <p:nvPr/>
        </p:nvPicPr>
        <p:blipFill>
          <a:blip r:embed="rId5" cstate="screen"/>
          <a:stretch>
            <a:fillRect/>
          </a:stretch>
        </p:blipFill>
        <p:spPr>
          <a:xfrm>
            <a:off x="289566" y="4104942"/>
            <a:ext cx="2134420" cy="1600815"/>
          </a:xfrm>
          <a:prstGeom prst="roundRect">
            <a:avLst/>
          </a:prstGeom>
          <a:ln>
            <a:solidFill>
              <a:schemeClr val="tx1"/>
            </a:solidFill>
          </a:ln>
        </p:spPr>
      </p:pic>
      <p:pic>
        <p:nvPicPr>
          <p:cNvPr id="10" name="Picture 9" descr="bemesia adult nym.jpg"/>
          <p:cNvPicPr>
            <a:picLocks noChangeAspect="1"/>
          </p:cNvPicPr>
          <p:nvPr/>
        </p:nvPicPr>
        <p:blipFill>
          <a:blip r:embed="rId6" cstate="print"/>
          <a:stretch>
            <a:fillRect/>
          </a:stretch>
        </p:blipFill>
        <p:spPr>
          <a:xfrm>
            <a:off x="3783792" y="1663607"/>
            <a:ext cx="1601956" cy="1645920"/>
          </a:xfrm>
          <a:prstGeom prst="roundRect">
            <a:avLst/>
          </a:prstGeom>
          <a:ln>
            <a:solidFill>
              <a:schemeClr val="tx1"/>
            </a:solidFill>
          </a:ln>
        </p:spPr>
      </p:pic>
      <p:pic>
        <p:nvPicPr>
          <p:cNvPr id="5" name="Picture 4" descr="DSCN7396.JPG"/>
          <p:cNvPicPr>
            <a:picLocks noChangeAspect="1"/>
          </p:cNvPicPr>
          <p:nvPr/>
        </p:nvPicPr>
        <p:blipFill>
          <a:blip r:embed="rId7" cstate="screen"/>
          <a:stretch>
            <a:fillRect/>
          </a:stretch>
        </p:blipFill>
        <p:spPr>
          <a:xfrm>
            <a:off x="6709963" y="4103738"/>
            <a:ext cx="2133600" cy="1600200"/>
          </a:xfrm>
          <a:prstGeom prst="roundRect">
            <a:avLst/>
          </a:prstGeom>
          <a:ln>
            <a:solidFill>
              <a:schemeClr val="tx1"/>
            </a:solidFill>
          </a:ln>
        </p:spPr>
      </p:pic>
      <p:pic>
        <p:nvPicPr>
          <p:cNvPr id="12" name="Picture 11" descr="DSCN1254.JPG"/>
          <p:cNvPicPr>
            <a:picLocks noChangeAspect="1"/>
          </p:cNvPicPr>
          <p:nvPr/>
        </p:nvPicPr>
        <p:blipFill>
          <a:blip r:embed="rId8" cstate="screen"/>
          <a:srcRect/>
          <a:stretch>
            <a:fillRect/>
          </a:stretch>
        </p:blipFill>
        <p:spPr>
          <a:xfrm>
            <a:off x="6876591" y="1465140"/>
            <a:ext cx="1773044" cy="1600200"/>
          </a:xfrm>
          <a:prstGeom prst="roundRect">
            <a:avLst/>
          </a:prstGeom>
          <a:ln>
            <a:solidFill>
              <a:schemeClr val="tx1"/>
            </a:solidFill>
          </a:ln>
        </p:spPr>
      </p:pic>
      <p:sp>
        <p:nvSpPr>
          <p:cNvPr id="15369" name="Text Box 13"/>
          <p:cNvSpPr txBox="1">
            <a:spLocks noChangeArrowheads="1"/>
          </p:cNvSpPr>
          <p:nvPr/>
        </p:nvSpPr>
        <p:spPr bwMode="auto">
          <a:xfrm>
            <a:off x="128588" y="6067425"/>
            <a:ext cx="4462462" cy="646113"/>
          </a:xfrm>
          <a:prstGeom prst="rect">
            <a:avLst/>
          </a:prstGeom>
          <a:noFill/>
          <a:ln w="9525">
            <a:noFill/>
            <a:miter lim="800000"/>
            <a:headEnd/>
            <a:tailEnd/>
          </a:ln>
        </p:spPr>
        <p:txBody>
          <a:bodyPr wrap="none">
            <a:spAutoFit/>
          </a:bodyPr>
          <a:lstStyle/>
          <a:p>
            <a:r>
              <a:rPr lang="en-US" sz="900">
                <a:solidFill>
                  <a:schemeClr val="bg1"/>
                </a:solidFill>
              </a:rPr>
              <a:t>Image credits:</a:t>
            </a:r>
          </a:p>
          <a:p>
            <a:r>
              <a:rPr lang="en-US" sz="900">
                <a:solidFill>
                  <a:schemeClr val="bg1"/>
                </a:solidFill>
              </a:rPr>
              <a:t>Top left -  David Cappaert, Michigan State University, </a:t>
            </a:r>
            <a:r>
              <a:rPr lang="en-US" sz="900">
                <a:solidFill>
                  <a:schemeClr val="bg1"/>
                </a:solidFill>
                <a:hlinkClick r:id="rId9"/>
              </a:rPr>
              <a:t>www.bugwood.org</a:t>
            </a:r>
            <a:r>
              <a:rPr lang="en-US" sz="900">
                <a:solidFill>
                  <a:schemeClr val="bg1"/>
                </a:solidFill>
              </a:rPr>
              <a:t>, #5389025</a:t>
            </a:r>
          </a:p>
          <a:p>
            <a:r>
              <a:rPr lang="en-US" sz="900">
                <a:solidFill>
                  <a:schemeClr val="bg1"/>
                </a:solidFill>
              </a:rPr>
              <a:t>Top middle - Nancy Gregory, University of Delaware, </a:t>
            </a:r>
            <a:r>
              <a:rPr lang="en-US" sz="900">
                <a:solidFill>
                  <a:schemeClr val="bg1"/>
                </a:solidFill>
                <a:hlinkClick r:id="rId9"/>
              </a:rPr>
              <a:t>www.bugwood.org</a:t>
            </a:r>
            <a:r>
              <a:rPr lang="en-US" sz="900">
                <a:solidFill>
                  <a:schemeClr val="bg1"/>
                </a:solidFill>
              </a:rPr>
              <a:t>, #5427652</a:t>
            </a:r>
          </a:p>
          <a:p>
            <a:r>
              <a:rPr lang="en-US" sz="900">
                <a:solidFill>
                  <a:schemeClr val="bg1"/>
                </a:solidFill>
              </a:rPr>
              <a:t>All others - H. Glenn, UF/IFAS, Tropical Research and Education Center</a:t>
            </a:r>
          </a:p>
        </p:txBody>
      </p:sp>
      <p:pic>
        <p:nvPicPr>
          <p:cNvPr id="4" name="Picture 3" descr="DSCN8194.JPG"/>
          <p:cNvPicPr>
            <a:picLocks noChangeAspect="1"/>
          </p:cNvPicPr>
          <p:nvPr/>
        </p:nvPicPr>
        <p:blipFill>
          <a:blip r:embed="rId10" cstate="print"/>
          <a:stretch>
            <a:fillRect/>
          </a:stretch>
        </p:blipFill>
        <p:spPr>
          <a:xfrm>
            <a:off x="287146" y="1436757"/>
            <a:ext cx="1965509" cy="1600815"/>
          </a:xfrm>
          <a:prstGeom prst="roundRect">
            <a:avLst/>
          </a:prstGeom>
          <a:ln>
            <a:solidFill>
              <a:schemeClr val="tx1"/>
            </a:solidFill>
          </a:ln>
        </p:spPr>
      </p:pic>
      <p:pic>
        <p:nvPicPr>
          <p:cNvPr id="11" name="Picture 2" descr="http://edis.ifas.ufl.edu/LyraEDISServlet?command=getScreenImage&amp;oid=2780983"/>
          <p:cNvPicPr>
            <a:picLocks noChangeAspect="1" noChangeArrowheads="1"/>
          </p:cNvPicPr>
          <p:nvPr/>
        </p:nvPicPr>
        <p:blipFill>
          <a:blip r:embed="rId11" cstate="screen"/>
          <a:srcRect/>
          <a:stretch>
            <a:fillRect/>
          </a:stretch>
        </p:blipFill>
        <p:spPr bwMode="auto">
          <a:xfrm>
            <a:off x="3711557" y="4040297"/>
            <a:ext cx="1717929" cy="1645920"/>
          </a:xfrm>
          <a:prstGeom prst="roundRect">
            <a:avLst/>
          </a:prstGeom>
          <a:noFill/>
          <a:ln>
            <a:solidFill>
              <a:schemeClr val="tx1"/>
            </a:solidFill>
          </a:ln>
        </p:spPr>
      </p:pic>
    </p:spTree>
  </p:cSld>
  <p:clrMapOvr>
    <a:masterClrMapping/>
  </p:clrMapOvr>
  <p:transition advClick="0"/>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Content Placeholder 1"/>
          <p:cNvSpPr>
            <a:spLocks noGrp="1"/>
          </p:cNvSpPr>
          <p:nvPr>
            <p:ph idx="1"/>
          </p:nvPr>
        </p:nvSpPr>
        <p:spPr>
          <a:xfrm>
            <a:off x="457200" y="990600"/>
            <a:ext cx="8229600" cy="5105400"/>
          </a:xfrm>
        </p:spPr>
        <p:txBody>
          <a:bodyPr/>
          <a:lstStyle/>
          <a:p>
            <a:pPr eaLnBrk="1" hangingPunct="1"/>
            <a:r>
              <a:rPr lang="en-US" sz="2000" smtClean="0"/>
              <a:t>Legaspi, J.C., C. Mannion, D. Amalin, and B.C. Legaspi, Jr.  2011.  “Life table analysis and development of </a:t>
            </a:r>
            <a:r>
              <a:rPr lang="en-US" sz="2000" i="1" smtClean="0"/>
              <a:t>Singhiella simplex </a:t>
            </a:r>
            <a:r>
              <a:rPr lang="en-US" sz="2000" smtClean="0"/>
              <a:t>(Hemiptera: Aleyrodidae) under different constant temperatures”.  Annals of the Entomological Society of America, vol. 104, issue 3, pp. 451-458.</a:t>
            </a:r>
            <a:r>
              <a:rPr lang="en-US" sz="2000" i="1" smtClean="0"/>
              <a:t> </a:t>
            </a:r>
          </a:p>
          <a:p>
            <a:pPr eaLnBrk="1" hangingPunct="1"/>
            <a:r>
              <a:rPr lang="en-US" sz="2000" smtClean="0"/>
              <a:t>Leppla, N.C. and K.L. Johnson. 2011. Guidelines for purchasing and using commercial natural enemies and biopesticide in Florida and other states.  EDIS.  accessed 3/23/2012 – </a:t>
            </a:r>
          </a:p>
          <a:p>
            <a:pPr lvl="1" eaLnBrk="1" hangingPunct="1"/>
            <a:r>
              <a:rPr lang="en-US" sz="1600" smtClean="0">
                <a:hlinkClick r:id="rId2"/>
              </a:rPr>
              <a:t>http://edis.ifas.ufl.edu/in849</a:t>
            </a:r>
            <a:r>
              <a:rPr lang="en-US" sz="1600" smtClean="0"/>
              <a:t> </a:t>
            </a:r>
          </a:p>
          <a:p>
            <a:pPr eaLnBrk="1" hangingPunct="1"/>
            <a:r>
              <a:rPr lang="en-US" sz="2000" smtClean="0"/>
              <a:t>Liu, T.-X., and P. A. Stansly. 1996. “Morphology of </a:t>
            </a:r>
            <a:r>
              <a:rPr lang="en-US" sz="2000" i="1" smtClean="0"/>
              <a:t>Nephaspis oculatus </a:t>
            </a:r>
            <a:r>
              <a:rPr lang="en-US" sz="2000" smtClean="0"/>
              <a:t>and </a:t>
            </a:r>
            <a:r>
              <a:rPr lang="en-US" sz="2000" i="1" smtClean="0"/>
              <a:t>Delphastus pusillus </a:t>
            </a:r>
            <a:r>
              <a:rPr lang="en-US" sz="2000" smtClean="0"/>
              <a:t>(Coleoptera: Coccinellidae), predators of </a:t>
            </a:r>
            <a:r>
              <a:rPr lang="en-US" sz="2000" i="1" smtClean="0"/>
              <a:t>Bemisia argentifolii </a:t>
            </a:r>
            <a:r>
              <a:rPr lang="en-US" sz="2000" smtClean="0"/>
              <a:t>(Homoptera: Aleyrodidae)”. Proc. Entomol. Soc. Wash. 98: pp.292-300.</a:t>
            </a:r>
          </a:p>
        </p:txBody>
      </p:sp>
      <p:sp>
        <p:nvSpPr>
          <p:cNvPr id="80899" name="Title 2"/>
          <p:cNvSpPr>
            <a:spLocks noGrp="1"/>
          </p:cNvSpPr>
          <p:nvPr>
            <p:ph type="title"/>
          </p:nvPr>
        </p:nvSpPr>
        <p:spPr>
          <a:xfrm>
            <a:off x="457200" y="0"/>
            <a:ext cx="8229600" cy="914400"/>
          </a:xfrm>
        </p:spPr>
        <p:txBody>
          <a:bodyPr/>
          <a:lstStyle/>
          <a:p>
            <a:pPr eaLnBrk="1" hangingPunct="1"/>
            <a:r>
              <a:rPr lang="en-US" sz="4000" smtClean="0"/>
              <a:t>References</a:t>
            </a:r>
          </a:p>
        </p:txBody>
      </p:sp>
    </p:spTree>
  </p:cSld>
  <p:clrMapOvr>
    <a:masterClrMapping/>
  </p:clrMapOvr>
  <p:transition advClick="0"/>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Content Placeholder 1"/>
          <p:cNvSpPr>
            <a:spLocks noGrp="1"/>
          </p:cNvSpPr>
          <p:nvPr>
            <p:ph idx="1"/>
          </p:nvPr>
        </p:nvSpPr>
        <p:spPr>
          <a:xfrm>
            <a:off x="457200" y="990600"/>
            <a:ext cx="8229600" cy="5105400"/>
          </a:xfrm>
        </p:spPr>
        <p:txBody>
          <a:bodyPr/>
          <a:lstStyle/>
          <a:p>
            <a:pPr eaLnBrk="1" hangingPunct="1"/>
            <a:r>
              <a:rPr lang="en-US" sz="2000" smtClean="0"/>
              <a:t>Liu, Tong-Xian, Philip A. Stansly, Kim A. Hoelmer, and Lance Osborne. 1997. “Life history of </a:t>
            </a:r>
            <a:r>
              <a:rPr lang="en-US" sz="2000" i="1" smtClean="0"/>
              <a:t>Nephaspis oculatus</a:t>
            </a:r>
            <a:r>
              <a:rPr lang="en-US" sz="2000" smtClean="0"/>
              <a:t> (Coleoptera: Coccinellidae) a predator of </a:t>
            </a:r>
            <a:r>
              <a:rPr lang="en-US" sz="2000" i="1" smtClean="0"/>
              <a:t>Bemisia argentifolii</a:t>
            </a:r>
            <a:r>
              <a:rPr lang="en-US" sz="2000" smtClean="0"/>
              <a:t> (Homoptera: Aleyrodidae)”. Ann. Entomol. Soc. Am. 90(6):776-781.</a:t>
            </a:r>
          </a:p>
          <a:p>
            <a:pPr eaLnBrk="1" hangingPunct="1"/>
            <a:r>
              <a:rPr lang="en-US" sz="2000" smtClean="0"/>
              <a:t>MacLeod, E.G. and L.A. Stange. 2011.  Brown lacewings of Florida (Insecta: Neuroptera: Hemerobiidae).  EDIS.  Accessed 3/23/2012 – </a:t>
            </a:r>
          </a:p>
          <a:p>
            <a:pPr lvl="1" eaLnBrk="1" hangingPunct="1"/>
            <a:r>
              <a:rPr lang="en-US" sz="1600" smtClean="0">
                <a:hlinkClick r:id="rId2"/>
              </a:rPr>
              <a:t>http://edis.ifas.ufl.edu/in382</a:t>
            </a:r>
            <a:r>
              <a:rPr lang="en-US" sz="1600" smtClean="0"/>
              <a:t> </a:t>
            </a:r>
          </a:p>
          <a:p>
            <a:pPr eaLnBrk="1" hangingPunct="1"/>
            <a:r>
              <a:rPr lang="en-US" sz="2000" smtClean="0"/>
              <a:t>Mannion, C. 2010. Ficus whitefly – management in the landscape.  Accessed 3/8/2012 – </a:t>
            </a:r>
          </a:p>
          <a:p>
            <a:pPr lvl="1" eaLnBrk="1" hangingPunct="1"/>
            <a:r>
              <a:rPr lang="en-US" sz="1600" smtClean="0">
                <a:hlinkClick r:id="rId3"/>
              </a:rPr>
              <a:t>http://trec.ifas.ufl.edu/mannion/pdfs/Ficus%20Whitefly%20(Feb2010)%20Fact%20Sheet.pdf</a:t>
            </a:r>
            <a:r>
              <a:rPr lang="en-US" sz="1600" smtClean="0"/>
              <a:t> </a:t>
            </a:r>
          </a:p>
          <a:p>
            <a:pPr eaLnBrk="1" hangingPunct="1"/>
            <a:r>
              <a:rPr lang="en-US" sz="2000" smtClean="0"/>
              <a:t>Martin, J. H. 1996. “Neotropical whiteflies of the subfamily Aleurodicinae established in the western Palearctic (Homoptera: Aleyrodidae)”. Journal of Natural History 30: 1849–1859.</a:t>
            </a:r>
          </a:p>
        </p:txBody>
      </p:sp>
      <p:sp>
        <p:nvSpPr>
          <p:cNvPr id="81923" name="Title 2"/>
          <p:cNvSpPr>
            <a:spLocks noGrp="1"/>
          </p:cNvSpPr>
          <p:nvPr>
            <p:ph type="title"/>
          </p:nvPr>
        </p:nvSpPr>
        <p:spPr>
          <a:xfrm>
            <a:off x="457200" y="0"/>
            <a:ext cx="8229600" cy="914400"/>
          </a:xfrm>
        </p:spPr>
        <p:txBody>
          <a:bodyPr/>
          <a:lstStyle/>
          <a:p>
            <a:pPr eaLnBrk="1" hangingPunct="1"/>
            <a:r>
              <a:rPr lang="en-US" sz="4000" smtClean="0"/>
              <a:t>References</a:t>
            </a:r>
          </a:p>
        </p:txBody>
      </p:sp>
    </p:spTree>
  </p:cSld>
  <p:clrMapOvr>
    <a:masterClrMapping/>
  </p:clrMapOvr>
  <p:transition advClick="0"/>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Content Placeholder 1"/>
          <p:cNvSpPr>
            <a:spLocks noGrp="1"/>
          </p:cNvSpPr>
          <p:nvPr>
            <p:ph idx="1"/>
          </p:nvPr>
        </p:nvSpPr>
        <p:spPr>
          <a:xfrm>
            <a:off x="457200" y="990600"/>
            <a:ext cx="8229600" cy="5105400"/>
          </a:xfrm>
        </p:spPr>
        <p:txBody>
          <a:bodyPr/>
          <a:lstStyle/>
          <a:p>
            <a:pPr eaLnBrk="1" hangingPunct="1"/>
            <a:r>
              <a:rPr lang="en-US" sz="2000" smtClean="0"/>
              <a:t>Mayer, H., J. McLaughlin, A. Hunsberger, L. Vasquez, T. Olcyzk and C. Mannion. 2010. Common questions about the gumbo limbo spiraling whitefly (</a:t>
            </a:r>
            <a:r>
              <a:rPr lang="en-US" sz="2000" i="1" smtClean="0"/>
              <a:t>Aleurodicus rugioperculatus</a:t>
            </a:r>
            <a:r>
              <a:rPr lang="en-US" sz="2000" smtClean="0"/>
              <a:t>).  accessed 2/26/2012 – </a:t>
            </a:r>
          </a:p>
          <a:p>
            <a:pPr lvl="1" eaLnBrk="1" hangingPunct="1"/>
            <a:r>
              <a:rPr lang="en-US" sz="1600" smtClean="0">
                <a:hlinkClick r:id="rId2"/>
              </a:rPr>
              <a:t>http://monroe.ifas.ufl.edu/pdf/Hort/GumboLimboSpiralingWhiteflyQuestions.pdf</a:t>
            </a:r>
            <a:r>
              <a:rPr lang="en-US" sz="1600" smtClean="0"/>
              <a:t> </a:t>
            </a:r>
          </a:p>
          <a:p>
            <a:pPr eaLnBrk="1" hangingPunct="1"/>
            <a:r>
              <a:rPr lang="en-US" sz="2000" smtClean="0"/>
              <a:t>McAuslane, H. 2009.  Sweetpotato whitefly </a:t>
            </a:r>
            <a:r>
              <a:rPr lang="en-US" sz="2000" i="1" smtClean="0"/>
              <a:t>Bemisia tabaci</a:t>
            </a:r>
            <a:r>
              <a:rPr lang="en-US" sz="2000" smtClean="0"/>
              <a:t>.  UF Featured Creatures.  accessed 2/28/2012 – </a:t>
            </a:r>
          </a:p>
          <a:p>
            <a:pPr lvl="1" eaLnBrk="1" hangingPunct="1"/>
            <a:r>
              <a:rPr lang="en-US" sz="1600" smtClean="0">
                <a:hlinkClick r:id="rId3"/>
              </a:rPr>
              <a:t>http://entnemdept.ufl.edu/creatures/veg/leaf/silverleaf_whitefly.htm</a:t>
            </a:r>
            <a:r>
              <a:rPr lang="en-US" sz="1600" smtClean="0"/>
              <a:t> </a:t>
            </a:r>
          </a:p>
          <a:p>
            <a:pPr eaLnBrk="1" hangingPunct="1"/>
            <a:r>
              <a:rPr lang="en-US" sz="2000" smtClean="0"/>
              <a:t>National Bureau of Agriculturally Important Insects (NBAII).  </a:t>
            </a:r>
            <a:r>
              <a:rPr lang="en-US" sz="2000" i="1" smtClean="0"/>
              <a:t>Encarsia guadeloupae</a:t>
            </a:r>
            <a:r>
              <a:rPr lang="en-US" sz="2000" smtClean="0"/>
              <a:t> Viggiani.  accessed 3/23/2012 – </a:t>
            </a:r>
          </a:p>
          <a:p>
            <a:pPr lvl="1" eaLnBrk="1" hangingPunct="1"/>
            <a:r>
              <a:rPr lang="en-US" sz="1600" smtClean="0">
                <a:hlinkClick r:id="rId4"/>
              </a:rPr>
              <a:t>http://www.nbaii.res.in/Featured%20insects/encarsia_guadeloupae.htm</a:t>
            </a:r>
            <a:r>
              <a:rPr lang="en-US" sz="1600" smtClean="0"/>
              <a:t> </a:t>
            </a:r>
          </a:p>
          <a:p>
            <a:pPr eaLnBrk="1" hangingPunct="1"/>
            <a:r>
              <a:rPr lang="en-US" sz="2000" smtClean="0"/>
              <a:t>National Bureau of Agriculturally Important Insects (NBAII). </a:t>
            </a:r>
            <a:r>
              <a:rPr lang="en-US" sz="2000" i="1" smtClean="0"/>
              <a:t>Chilocorus nigrita </a:t>
            </a:r>
            <a:r>
              <a:rPr lang="en-US" sz="2000" smtClean="0"/>
              <a:t>(Fabricius).  Accessed 3/23/2012 – </a:t>
            </a:r>
          </a:p>
          <a:p>
            <a:pPr lvl="1" eaLnBrk="1" hangingPunct="1"/>
            <a:r>
              <a:rPr lang="en-US" sz="1600" smtClean="0">
                <a:hlinkClick r:id="rId5"/>
              </a:rPr>
              <a:t>http://www.nbaii.res.in/Featured%20insects/Chilocorus.htm</a:t>
            </a:r>
            <a:r>
              <a:rPr lang="en-US" sz="1600" smtClean="0"/>
              <a:t> </a:t>
            </a:r>
          </a:p>
          <a:p>
            <a:pPr eaLnBrk="1" hangingPunct="1"/>
            <a:endParaRPr lang="en-US" sz="1600" smtClean="0"/>
          </a:p>
          <a:p>
            <a:pPr eaLnBrk="1" hangingPunct="1"/>
            <a:endParaRPr lang="en-US" sz="1600" smtClean="0"/>
          </a:p>
          <a:p>
            <a:pPr eaLnBrk="1" hangingPunct="1"/>
            <a:endParaRPr lang="en-US" sz="2000" smtClean="0"/>
          </a:p>
        </p:txBody>
      </p:sp>
      <p:sp>
        <p:nvSpPr>
          <p:cNvPr id="82947" name="Title 2"/>
          <p:cNvSpPr>
            <a:spLocks noGrp="1"/>
          </p:cNvSpPr>
          <p:nvPr>
            <p:ph type="title"/>
          </p:nvPr>
        </p:nvSpPr>
        <p:spPr>
          <a:xfrm>
            <a:off x="457200" y="0"/>
            <a:ext cx="8229600" cy="914400"/>
          </a:xfrm>
        </p:spPr>
        <p:txBody>
          <a:bodyPr/>
          <a:lstStyle/>
          <a:p>
            <a:pPr eaLnBrk="1" hangingPunct="1"/>
            <a:r>
              <a:rPr lang="en-US" sz="4000" smtClean="0"/>
              <a:t>References</a:t>
            </a:r>
          </a:p>
        </p:txBody>
      </p:sp>
    </p:spTree>
  </p:cSld>
  <p:clrMapOvr>
    <a:masterClrMapping/>
  </p:clrMapOvr>
  <p:transition advClick="0"/>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Content Placeholder 1"/>
          <p:cNvSpPr>
            <a:spLocks noGrp="1"/>
          </p:cNvSpPr>
          <p:nvPr>
            <p:ph idx="1"/>
          </p:nvPr>
        </p:nvSpPr>
        <p:spPr>
          <a:xfrm>
            <a:off x="457200" y="990600"/>
            <a:ext cx="8229600" cy="5105400"/>
          </a:xfrm>
        </p:spPr>
        <p:txBody>
          <a:bodyPr/>
          <a:lstStyle/>
          <a:p>
            <a:pPr eaLnBrk="1" hangingPunct="1"/>
            <a:r>
              <a:rPr lang="en-US" sz="2000" smtClean="0"/>
              <a:t>National Bureau of Agriculturally Important Insects (NBAII). </a:t>
            </a:r>
            <a:r>
              <a:rPr lang="en-US" sz="2000" i="1" smtClean="0"/>
              <a:t>Curinus coeruleus </a:t>
            </a:r>
            <a:r>
              <a:rPr lang="en-US" sz="2000" smtClean="0"/>
              <a:t>(Mulsant).   	Accessed 3/23/2012 – </a:t>
            </a:r>
          </a:p>
          <a:p>
            <a:pPr lvl="1" eaLnBrk="1" hangingPunct="1"/>
            <a:r>
              <a:rPr lang="en-US" sz="1600" smtClean="0">
                <a:hlinkClick r:id="rId2"/>
              </a:rPr>
              <a:t>http://www.nbaii.res.in/Featured%20insects/Curinus_coeruleus.htm</a:t>
            </a:r>
            <a:endParaRPr lang="en-US" sz="1600" smtClean="0"/>
          </a:p>
          <a:p>
            <a:pPr eaLnBrk="1" hangingPunct="1"/>
            <a:r>
              <a:rPr lang="en-US" sz="2000" smtClean="0"/>
              <a:t>Natwick, E.T. and F. F. Laemmlen.  1993.  “Protection from phytophagous insects and virus vectors in honeydew melons using row covers”.  Florida Entomologist, vol. 76, no. 1, pp. 120-126.  accessed 4/2/2012-</a:t>
            </a:r>
          </a:p>
          <a:p>
            <a:pPr lvl="1" eaLnBrk="1" hangingPunct="1"/>
            <a:r>
              <a:rPr lang="en-US" sz="1600" smtClean="0">
                <a:hlinkClick r:id="rId3"/>
              </a:rPr>
              <a:t>http://www.jstor.org/stable/3496020?seq=1</a:t>
            </a:r>
            <a:endParaRPr lang="en-US" sz="2000" smtClean="0"/>
          </a:p>
          <a:p>
            <a:pPr eaLnBrk="1" hangingPunct="1"/>
            <a:r>
              <a:rPr lang="en-US" sz="2000" smtClean="0"/>
              <a:t>Nguyen, R. and A.B. Hamon. Bureau of methods development &amp; biological control  - biological control of giant whitefly, </a:t>
            </a:r>
            <a:r>
              <a:rPr lang="en-US" sz="2000" i="1" smtClean="0"/>
              <a:t>Aleurodicus dugesii </a:t>
            </a:r>
            <a:r>
              <a:rPr lang="en-US" sz="2000" smtClean="0"/>
              <a:t>Cockerell, in Florida.  accessed 2/25/2012 – </a:t>
            </a:r>
          </a:p>
          <a:p>
            <a:pPr lvl="1" eaLnBrk="1" hangingPunct="1"/>
            <a:r>
              <a:rPr lang="en-US" sz="1600" smtClean="0">
                <a:hlinkClick r:id="rId4"/>
              </a:rPr>
              <a:t>http://www.freshfromflorida.com/pi/methods/giant-whitefly-bc.html</a:t>
            </a:r>
            <a:r>
              <a:rPr lang="en-US" sz="1600" smtClean="0"/>
              <a:t> </a:t>
            </a:r>
          </a:p>
          <a:p>
            <a:pPr eaLnBrk="1" hangingPunct="1"/>
            <a:r>
              <a:rPr lang="en-US" sz="2000" smtClean="0"/>
              <a:t>Scherer, C. W., P. G. Koehler, D. E. Short and E. A. Buss. 2006. Landscape integrated pest management. EDIS.  Accessed 3/22.2012 – </a:t>
            </a:r>
          </a:p>
          <a:p>
            <a:pPr lvl="1" eaLnBrk="1" hangingPunct="1"/>
            <a:r>
              <a:rPr lang="en-US" sz="1600" smtClean="0">
                <a:hlinkClick r:id="rId5"/>
              </a:rPr>
              <a:t>http://edis.ifas.ufl.edu/in109</a:t>
            </a:r>
            <a:r>
              <a:rPr lang="en-US" sz="1600" smtClean="0"/>
              <a:t> </a:t>
            </a:r>
          </a:p>
        </p:txBody>
      </p:sp>
      <p:sp>
        <p:nvSpPr>
          <p:cNvPr id="83971" name="Title 2"/>
          <p:cNvSpPr>
            <a:spLocks noGrp="1"/>
          </p:cNvSpPr>
          <p:nvPr>
            <p:ph type="title"/>
          </p:nvPr>
        </p:nvSpPr>
        <p:spPr>
          <a:xfrm>
            <a:off x="457200" y="0"/>
            <a:ext cx="8229600" cy="914400"/>
          </a:xfrm>
        </p:spPr>
        <p:txBody>
          <a:bodyPr/>
          <a:lstStyle/>
          <a:p>
            <a:pPr eaLnBrk="1" hangingPunct="1"/>
            <a:r>
              <a:rPr lang="en-US" sz="4000" smtClean="0"/>
              <a:t>References</a:t>
            </a:r>
          </a:p>
        </p:txBody>
      </p:sp>
    </p:spTree>
  </p:cSld>
  <p:clrMapOvr>
    <a:masterClrMapping/>
  </p:clrMapOvr>
  <p:transition advClick="0"/>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Content Placeholder 1"/>
          <p:cNvSpPr>
            <a:spLocks noGrp="1"/>
          </p:cNvSpPr>
          <p:nvPr>
            <p:ph idx="1"/>
          </p:nvPr>
        </p:nvSpPr>
        <p:spPr>
          <a:xfrm>
            <a:off x="457200" y="990600"/>
            <a:ext cx="8229600" cy="5105400"/>
          </a:xfrm>
        </p:spPr>
        <p:txBody>
          <a:bodyPr/>
          <a:lstStyle/>
          <a:p>
            <a:pPr eaLnBrk="1" hangingPunct="1"/>
            <a:r>
              <a:rPr lang="en-US" sz="2000" smtClean="0"/>
              <a:t>Stocks, I.C.  2012. The Rugose Spiraling Whitefly, </a:t>
            </a:r>
            <a:r>
              <a:rPr lang="en-US" sz="2000" i="1" smtClean="0"/>
              <a:t>Aleurodicus rugioperculatus</a:t>
            </a:r>
            <a:r>
              <a:rPr lang="en-US" sz="2000" smtClean="0"/>
              <a:t> Martin, a New Exotic Whitefly in South Florida (Hemiptera: Aleyrodidae).  FDACS-DPI Pest Alert.  accessed 2/25/2012 –</a:t>
            </a:r>
          </a:p>
          <a:p>
            <a:pPr lvl="1" eaLnBrk="1" hangingPunct="1"/>
            <a:r>
              <a:rPr lang="en-US" sz="1600" smtClean="0">
                <a:hlinkClick r:id="rId2"/>
              </a:rPr>
              <a:t>http://www.freshfromflorida.com/pi/pest-alerts/pdf/aleurodicus-rugioperculatus-pest-alert.pdf</a:t>
            </a:r>
            <a:r>
              <a:rPr lang="en-US" sz="1600" smtClean="0"/>
              <a:t>     </a:t>
            </a:r>
          </a:p>
          <a:p>
            <a:pPr eaLnBrk="1" hangingPunct="1"/>
            <a:r>
              <a:rPr lang="en-US" sz="2000" smtClean="0"/>
              <a:t>Stocks, I.C.  2012. Bondar’s Nesting Whitefly, </a:t>
            </a:r>
            <a:r>
              <a:rPr lang="en-US" sz="2000" i="1" smtClean="0"/>
              <a:t>Paraleyrodes bondari</a:t>
            </a:r>
            <a:r>
              <a:rPr lang="en-US" sz="2000" smtClean="0"/>
              <a:t>, a Whitefly (Hemiptera: Aleyrodidae) New to Florida Attacking Ficus and Other Hosts. FDACS-DPI Pest Alert.  accessed 2/25/2012-</a:t>
            </a:r>
          </a:p>
          <a:p>
            <a:pPr lvl="1" eaLnBrk="1" hangingPunct="1"/>
            <a:r>
              <a:rPr lang="en-US" sz="1600" smtClean="0">
                <a:hlinkClick r:id="rId3"/>
              </a:rPr>
              <a:t>http://www.freshfromflorida.com/pi/pest-alerts/pdf/paraleyrodes-bondari.pdf</a:t>
            </a:r>
            <a:r>
              <a:rPr lang="en-US" sz="1600" smtClean="0"/>
              <a:t> </a:t>
            </a:r>
            <a:endParaRPr lang="en-US" sz="2000" smtClean="0"/>
          </a:p>
          <a:p>
            <a:pPr eaLnBrk="1" hangingPunct="1"/>
            <a:r>
              <a:rPr lang="en-US" sz="2000" smtClean="0"/>
              <a:t>Viggiani, G.  1985. “ Notes on a few Aphelinidae, with description of five new species of </a:t>
            </a:r>
            <a:r>
              <a:rPr lang="en-US" sz="2000" i="1" smtClean="0"/>
              <a:t>Encarsia</a:t>
            </a:r>
            <a:r>
              <a:rPr lang="en-US" sz="2000" smtClean="0"/>
              <a:t> Foerster (Hymenoptera, Chalcidoidea)”.  Bollettino del Laboratorio di Entomologia Agraria Filippo Silvestri, Volume 42, pp. 81-94.  accessed 2/26/2012 – </a:t>
            </a:r>
          </a:p>
          <a:p>
            <a:pPr lvl="1" eaLnBrk="1" hangingPunct="1"/>
            <a:r>
              <a:rPr lang="en-US" sz="1600" smtClean="0">
                <a:hlinkClick r:id="rId4"/>
              </a:rPr>
              <a:t>http://www.nhm.ac.uk/resources/research-curation/projects/chalcidoids/pdf_X/Viggia985d.pdf</a:t>
            </a:r>
            <a:r>
              <a:rPr lang="en-US" sz="1600" smtClean="0"/>
              <a:t> </a:t>
            </a:r>
          </a:p>
        </p:txBody>
      </p:sp>
      <p:sp>
        <p:nvSpPr>
          <p:cNvPr id="84995" name="Title 2"/>
          <p:cNvSpPr>
            <a:spLocks noGrp="1"/>
          </p:cNvSpPr>
          <p:nvPr>
            <p:ph type="title"/>
          </p:nvPr>
        </p:nvSpPr>
        <p:spPr>
          <a:xfrm>
            <a:off x="457200" y="0"/>
            <a:ext cx="8229600" cy="914400"/>
          </a:xfrm>
        </p:spPr>
        <p:txBody>
          <a:bodyPr/>
          <a:lstStyle/>
          <a:p>
            <a:pPr eaLnBrk="1" hangingPunct="1"/>
            <a:r>
              <a:rPr lang="en-US" sz="4000" smtClean="0"/>
              <a:t>References</a:t>
            </a:r>
          </a:p>
        </p:txBody>
      </p:sp>
    </p:spTree>
  </p:cSld>
  <p:clrMapOvr>
    <a:masterClrMapping/>
  </p:clrMapOvr>
  <p:transition advClick="0"/>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Content Placeholder 1"/>
          <p:cNvSpPr>
            <a:spLocks noGrp="1"/>
          </p:cNvSpPr>
          <p:nvPr>
            <p:ph idx="1"/>
          </p:nvPr>
        </p:nvSpPr>
        <p:spPr>
          <a:xfrm>
            <a:off x="457200" y="990600"/>
            <a:ext cx="8229600" cy="5105400"/>
          </a:xfrm>
        </p:spPr>
        <p:txBody>
          <a:bodyPr/>
          <a:lstStyle/>
          <a:p>
            <a:pPr eaLnBrk="1" hangingPunct="1"/>
            <a:r>
              <a:rPr lang="en-US" sz="2000" smtClean="0"/>
              <a:t>Viggiani, G. and G.A. Evans.  1992.  “Descriptions of three new species of </a:t>
            </a:r>
            <a:r>
              <a:rPr lang="en-US" sz="2000" i="1" smtClean="0"/>
              <a:t>Amitus</a:t>
            </a:r>
            <a:r>
              <a:rPr lang="en-US" sz="2000" smtClean="0"/>
              <a:t> Haldeman (Hymenoptera: Platygasteridae), parasitoids of known whiteflies from the New World”.  Bollettino del Laboratorio di Entomologia Agraria Filippo Silvestri, vol. 49, pp. 189-194.</a:t>
            </a:r>
          </a:p>
          <a:p>
            <a:pPr eaLnBrk="1" hangingPunct="1"/>
            <a:endParaRPr lang="en-US" sz="2000" smtClean="0"/>
          </a:p>
        </p:txBody>
      </p:sp>
      <p:sp>
        <p:nvSpPr>
          <p:cNvPr id="86019" name="Title 2"/>
          <p:cNvSpPr>
            <a:spLocks noGrp="1"/>
          </p:cNvSpPr>
          <p:nvPr>
            <p:ph type="title"/>
          </p:nvPr>
        </p:nvSpPr>
        <p:spPr>
          <a:xfrm>
            <a:off x="457200" y="0"/>
            <a:ext cx="8229600" cy="914400"/>
          </a:xfrm>
        </p:spPr>
        <p:txBody>
          <a:bodyPr/>
          <a:lstStyle/>
          <a:p>
            <a:pPr eaLnBrk="1" hangingPunct="1"/>
            <a:r>
              <a:rPr lang="en-US" sz="4000" smtClean="0"/>
              <a:t>References</a:t>
            </a:r>
          </a:p>
        </p:txBody>
      </p:sp>
    </p:spTree>
  </p:cSld>
  <p:clrMapOvr>
    <a:masterClrMapping/>
  </p:clrMapOvr>
  <p:transition advClick="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1"/>
          <p:cNvSpPr>
            <a:spLocks noGrp="1"/>
          </p:cNvSpPr>
          <p:nvPr>
            <p:ph idx="1"/>
          </p:nvPr>
        </p:nvSpPr>
        <p:spPr>
          <a:xfrm>
            <a:off x="501650" y="1535113"/>
            <a:ext cx="8137525" cy="4138612"/>
          </a:xfrm>
        </p:spPr>
        <p:txBody>
          <a:bodyPr/>
          <a:lstStyle/>
          <a:p>
            <a:pPr eaLnBrk="1" hangingPunct="1"/>
            <a:r>
              <a:rPr lang="en-US" smtClean="0"/>
              <a:t>Silverleaf Whitefly - </a:t>
            </a:r>
            <a:r>
              <a:rPr lang="en-US" i="1" smtClean="0"/>
              <a:t>Bemisia tabaci</a:t>
            </a:r>
          </a:p>
        </p:txBody>
      </p:sp>
      <p:sp>
        <p:nvSpPr>
          <p:cNvPr id="16387" name="Title 2"/>
          <p:cNvSpPr>
            <a:spLocks noGrp="1"/>
          </p:cNvSpPr>
          <p:nvPr>
            <p:ph type="title"/>
          </p:nvPr>
        </p:nvSpPr>
        <p:spPr/>
        <p:txBody>
          <a:bodyPr/>
          <a:lstStyle/>
          <a:p>
            <a:pPr eaLnBrk="1" hangingPunct="1"/>
            <a:r>
              <a:rPr lang="en-US" smtClean="0"/>
              <a:t>Other Problems with Whiteflies in Florida  </a:t>
            </a:r>
          </a:p>
        </p:txBody>
      </p:sp>
      <p:sp>
        <p:nvSpPr>
          <p:cNvPr id="16388" name="Text Box 13"/>
          <p:cNvSpPr txBox="1">
            <a:spLocks noChangeArrowheads="1"/>
          </p:cNvSpPr>
          <p:nvPr/>
        </p:nvSpPr>
        <p:spPr bwMode="auto">
          <a:xfrm>
            <a:off x="109538" y="6146800"/>
            <a:ext cx="4313237" cy="369888"/>
          </a:xfrm>
          <a:prstGeom prst="rect">
            <a:avLst/>
          </a:prstGeom>
          <a:noFill/>
          <a:ln w="9525">
            <a:noFill/>
            <a:miter lim="800000"/>
            <a:headEnd/>
            <a:tailEnd/>
          </a:ln>
        </p:spPr>
        <p:txBody>
          <a:bodyPr wrap="none">
            <a:spAutoFit/>
          </a:bodyPr>
          <a:lstStyle/>
          <a:p>
            <a:r>
              <a:rPr lang="en-US" sz="900">
                <a:solidFill>
                  <a:schemeClr val="bg1"/>
                </a:solidFill>
              </a:rPr>
              <a:t>Image credits:</a:t>
            </a:r>
          </a:p>
          <a:p>
            <a:r>
              <a:rPr lang="en-US" sz="900">
                <a:solidFill>
                  <a:schemeClr val="bg1"/>
                </a:solidFill>
              </a:rPr>
              <a:t>Scott Bauer, USDA Agricultural Research Service, </a:t>
            </a:r>
            <a:r>
              <a:rPr lang="en-US" sz="900">
                <a:solidFill>
                  <a:schemeClr val="bg1"/>
                </a:solidFill>
                <a:hlinkClick r:id="rId3"/>
              </a:rPr>
              <a:t>www.bugwood.org</a:t>
            </a:r>
            <a:r>
              <a:rPr lang="en-US" sz="900">
                <a:solidFill>
                  <a:schemeClr val="bg1"/>
                </a:solidFill>
              </a:rPr>
              <a:t>. #1316008</a:t>
            </a:r>
          </a:p>
        </p:txBody>
      </p:sp>
      <p:pic>
        <p:nvPicPr>
          <p:cNvPr id="7" name="Picture 6" descr="DSCN1553.JPG"/>
          <p:cNvPicPr>
            <a:picLocks noChangeAspect="1"/>
          </p:cNvPicPr>
          <p:nvPr/>
        </p:nvPicPr>
        <p:blipFill>
          <a:blip r:embed="rId4" cstate="print"/>
          <a:srcRect l="25625"/>
          <a:stretch>
            <a:fillRect/>
          </a:stretch>
        </p:blipFill>
        <p:spPr>
          <a:xfrm rot="5400000">
            <a:off x="2752135" y="531437"/>
            <a:ext cx="3509289" cy="6858000"/>
          </a:xfrm>
          <a:prstGeom prst="roundRect">
            <a:avLst/>
          </a:prstGeom>
          <a:ln>
            <a:solidFill>
              <a:schemeClr val="tx1"/>
            </a:solidFill>
          </a:ln>
        </p:spPr>
      </p:pic>
      <p:sp>
        <p:nvSpPr>
          <p:cNvPr id="16390" name="TextBox 5"/>
          <p:cNvSpPr txBox="1">
            <a:spLocks noChangeArrowheads="1"/>
          </p:cNvSpPr>
          <p:nvPr/>
        </p:nvSpPr>
        <p:spPr bwMode="auto">
          <a:xfrm>
            <a:off x="8059738" y="5507038"/>
            <a:ext cx="1084262" cy="369887"/>
          </a:xfrm>
          <a:prstGeom prst="rect">
            <a:avLst/>
          </a:prstGeom>
          <a:noFill/>
          <a:ln w="9525">
            <a:noFill/>
            <a:miter lim="800000"/>
            <a:headEnd/>
            <a:tailEnd/>
          </a:ln>
        </p:spPr>
        <p:txBody>
          <a:bodyPr>
            <a:spAutoFit/>
          </a:bodyPr>
          <a:lstStyle/>
          <a:p>
            <a:pPr algn="ctr"/>
            <a:r>
              <a:rPr lang="en-US" sz="1800">
                <a:solidFill>
                  <a:schemeClr val="bg1"/>
                </a:solidFill>
              </a:rPr>
              <a:t>Adults</a:t>
            </a:r>
          </a:p>
        </p:txBody>
      </p:sp>
    </p:spTree>
  </p:cSld>
  <p:clrMapOvr>
    <a:masterClrMapping/>
  </p:clrMapOvr>
  <p:transition advClick="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Content Placeholder 1"/>
          <p:cNvSpPr>
            <a:spLocks noGrp="1"/>
          </p:cNvSpPr>
          <p:nvPr>
            <p:ph idx="1"/>
          </p:nvPr>
        </p:nvSpPr>
        <p:spPr>
          <a:xfrm>
            <a:off x="501650" y="1535113"/>
            <a:ext cx="8642350" cy="4138612"/>
          </a:xfrm>
        </p:spPr>
        <p:txBody>
          <a:bodyPr/>
          <a:lstStyle/>
          <a:p>
            <a:pPr eaLnBrk="1" hangingPunct="1"/>
            <a:r>
              <a:rPr lang="en-US" smtClean="0"/>
              <a:t>Silverleaf Whitefly - </a:t>
            </a:r>
            <a:r>
              <a:rPr lang="en-US" i="1" smtClean="0"/>
              <a:t>Bemisia tabaci</a:t>
            </a:r>
          </a:p>
        </p:txBody>
      </p:sp>
      <p:sp>
        <p:nvSpPr>
          <p:cNvPr id="17411" name="Title 2"/>
          <p:cNvSpPr>
            <a:spLocks noGrp="1"/>
          </p:cNvSpPr>
          <p:nvPr>
            <p:ph type="title"/>
          </p:nvPr>
        </p:nvSpPr>
        <p:spPr/>
        <p:txBody>
          <a:bodyPr/>
          <a:lstStyle/>
          <a:p>
            <a:pPr eaLnBrk="1" hangingPunct="1"/>
            <a:r>
              <a:rPr lang="en-US" smtClean="0"/>
              <a:t>Other Problems with Whiteflies in Florida  </a:t>
            </a:r>
          </a:p>
        </p:txBody>
      </p:sp>
      <p:sp>
        <p:nvSpPr>
          <p:cNvPr id="17412" name="Text Box 13"/>
          <p:cNvSpPr txBox="1">
            <a:spLocks noChangeArrowheads="1"/>
          </p:cNvSpPr>
          <p:nvPr/>
        </p:nvSpPr>
        <p:spPr bwMode="auto">
          <a:xfrm>
            <a:off x="109538" y="6146800"/>
            <a:ext cx="3910012" cy="369888"/>
          </a:xfrm>
          <a:prstGeom prst="rect">
            <a:avLst/>
          </a:prstGeom>
          <a:noFill/>
          <a:ln w="9525">
            <a:noFill/>
            <a:miter lim="800000"/>
            <a:headEnd/>
            <a:tailEnd/>
          </a:ln>
        </p:spPr>
        <p:txBody>
          <a:bodyPr wrap="none">
            <a:spAutoFit/>
          </a:bodyPr>
          <a:lstStyle/>
          <a:p>
            <a:r>
              <a:rPr lang="en-US" sz="900">
                <a:solidFill>
                  <a:schemeClr val="bg1"/>
                </a:solidFill>
              </a:rPr>
              <a:t>Image credits:</a:t>
            </a:r>
          </a:p>
          <a:p>
            <a:r>
              <a:rPr lang="en-US" sz="900">
                <a:solidFill>
                  <a:schemeClr val="bg1"/>
                </a:solidFill>
              </a:rPr>
              <a:t>Lance Osborne, UF/IFAS, Mid-Florida Research and Education Center</a:t>
            </a:r>
          </a:p>
        </p:txBody>
      </p:sp>
      <p:pic>
        <p:nvPicPr>
          <p:cNvPr id="10" name="Picture 9" descr="DSCN1553.JPG"/>
          <p:cNvPicPr>
            <a:picLocks noChangeAspect="1"/>
          </p:cNvPicPr>
          <p:nvPr/>
        </p:nvPicPr>
        <p:blipFill>
          <a:blip r:embed="rId3" cstate="print">
            <a:lum bright="10000" contrast="10000"/>
          </a:blip>
          <a:stretch>
            <a:fillRect/>
          </a:stretch>
        </p:blipFill>
        <p:spPr>
          <a:xfrm>
            <a:off x="2194488" y="2245096"/>
            <a:ext cx="4748937" cy="3566160"/>
          </a:xfrm>
          <a:prstGeom prst="roundRect">
            <a:avLst/>
          </a:prstGeom>
          <a:ln>
            <a:solidFill>
              <a:schemeClr val="tx1"/>
            </a:solidFill>
          </a:ln>
        </p:spPr>
      </p:pic>
      <p:sp>
        <p:nvSpPr>
          <p:cNvPr id="17414" name="TextBox 5"/>
          <p:cNvSpPr txBox="1">
            <a:spLocks noChangeArrowheads="1"/>
          </p:cNvSpPr>
          <p:nvPr/>
        </p:nvSpPr>
        <p:spPr bwMode="auto">
          <a:xfrm>
            <a:off x="7974013" y="5507038"/>
            <a:ext cx="1169987" cy="369887"/>
          </a:xfrm>
          <a:prstGeom prst="rect">
            <a:avLst/>
          </a:prstGeom>
          <a:noFill/>
          <a:ln w="9525">
            <a:noFill/>
            <a:miter lim="800000"/>
            <a:headEnd/>
            <a:tailEnd/>
          </a:ln>
        </p:spPr>
        <p:txBody>
          <a:bodyPr>
            <a:spAutoFit/>
          </a:bodyPr>
          <a:lstStyle/>
          <a:p>
            <a:pPr algn="ctr"/>
            <a:r>
              <a:rPr lang="en-US" sz="1800">
                <a:solidFill>
                  <a:schemeClr val="bg1"/>
                </a:solidFill>
              </a:rPr>
              <a:t>Nymphs</a:t>
            </a:r>
          </a:p>
        </p:txBody>
      </p:sp>
    </p:spTree>
  </p:cSld>
  <p:clrMapOvr>
    <a:masterClrMapping/>
  </p:clrMapOvr>
  <p:transition advClick="0"/>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1005&quot;/&gt;&lt;/object&gt;&lt;object type=&quot;3&quot; unique_id=&quot;10005&quot;&gt;&lt;property id=&quot;20148&quot; value=&quot;5&quot;/&gt;&lt;property id=&quot;20300&quot; value=&quot;Slide 2 - &amp;quot;Outline&amp;quot;&quot;/&gt;&lt;property id=&quot;20307&quot; value=&quot;1163&quot;/&gt;&lt;/object&gt;&lt;object type=&quot;3&quot; unique_id=&quot;10006&quot;&gt;&lt;property id=&quot;20148&quot; value=&quot;5&quot;/&gt;&lt;property id=&quot;20300&quot; value=&quot;Slide 3 - &amp;quot;Overview of Whiteflies&amp;quot;&quot;/&gt;&lt;property id=&quot;20307&quot; value=&quot;938&quot;/&gt;&lt;/object&gt;&lt;object type=&quot;3&quot; unique_id=&quot;10007&quot;&gt;&lt;property id=&quot;20148&quot; value=&quot;5&quot;/&gt;&lt;property id=&quot;20300&quot; value=&quot;Slide 4 - &amp;quot;Typical Whitefly Life Cycle&amp;quot;&quot;/&gt;&lt;property id=&quot;20307&quot; value=&quot;1062&quot;/&gt;&lt;/object&gt;&lt;object type=&quot;3&quot; unique_id=&quot;10008&quot;&gt;&lt;property id=&quot;20148&quot; value=&quot;5&quot;/&gt;&lt;property id=&quot;20300&quot; value=&quot;Slide 5 - &amp;quot;Variability in Whitefly Immature Stages&amp;quot;&quot;/&gt;&lt;property id=&quot;20307&quot; value=&quot;1065&quot;/&gt;&lt;/object&gt;&lt;object type=&quot;3&quot; unique_id=&quot;10009&quot;&gt;&lt;property id=&quot;20148&quot; value=&quot;5&quot;/&gt;&lt;property id=&quot;20300&quot; value=&quot;Slide 6 - &amp;quot;Previous Problems with White Flies in Florida  &amp;quot;&quot;/&gt;&lt;property id=&quot;20307&quot; value=&quot;1164&quot;/&gt;&lt;/object&gt;&lt;object type=&quot;3&quot; unique_id=&quot;10010&quot;&gt;&lt;property id=&quot;20148&quot; value=&quot;5&quot;/&gt;&lt;property id=&quot;20300&quot; value=&quot;Slide 7 - &amp;quot;Recent Whitefly Issues in &amp;#x0D;&amp;#x0A;South Florida&amp;quot;&quot;/&gt;&lt;property id=&quot;20307&quot; value=&quot;1165&quot;/&gt;&lt;/object&gt;&lt;object type=&quot;3&quot; unique_id=&quot;10011&quot;&gt;&lt;property id=&quot;20148&quot; value=&quot;5&quot;/&gt;&lt;property id=&quot;20300&quot; value=&quot;Slide 8 - &amp;quot;Bondar’s Nesting Whitefly&amp;#x0D;&amp;#x0A;&amp;quot;&quot;/&gt;&lt;property id=&quot;20307&quot; value=&quot;1182&quot;/&gt;&lt;/object&gt;&lt;object type=&quot;3&quot; unique_id=&quot;10012&quot;&gt;&lt;property id=&quot;20148&quot; value=&quot;5&quot;/&gt;&lt;property id=&quot;20300&quot; value=&quot;Slide 9 - &amp;quot;Bondar’s Nesting Whitefly&amp;#x0D;&amp;#x0A;Paraleyrodes bondari&amp;quot;&quot;/&gt;&lt;property id=&quot;20307&quot; value=&quot;1181&quot;/&gt;&lt;/object&gt;&lt;object type=&quot;3&quot; unique_id=&quot;10013&quot;&gt;&lt;property id=&quot;20148&quot; value=&quot;5&quot;/&gt;&lt;property id=&quot;20300&quot; value=&quot;Slide 10 - &amp;quot;Bondar’s Nesting Whitefly&amp;#x0D;&amp;#x0A;Paraleyrodes bondari&amp;quot;&quot;/&gt;&lt;property id=&quot;20307&quot; value=&quot;1183&quot;/&gt;&lt;/object&gt;&lt;object type=&quot;3&quot; unique_id=&quot;10014&quot;&gt;&lt;property id=&quot;20148&quot; value=&quot;5&quot;/&gt;&lt;property id=&quot;20300&quot; value=&quot;Slide 11 - &amp;quot;Bondar’s Nesting Whitefly Hosts&amp;quot;&quot;/&gt;&lt;property id=&quot;20307&quot; value=&quot;1184&quot;/&gt;&lt;/object&gt;&lt;object type=&quot;3&quot; unique_id=&quot;10015&quot;&gt;&lt;property id=&quot;20148&quot; value=&quot;5&quot;/&gt;&lt;property id=&quot;20300&quot; value=&quot;Slide 12 - &amp;quot;Bondar’s Nesting Whitefly Damage&amp;quot;&quot;/&gt;&lt;property id=&quot;20307&quot; value=&quot;1221&quot;/&gt;&lt;/object&gt;&lt;object type=&quot;3&quot; unique_id=&quot;10016&quot;&gt;&lt;property id=&quot;20148&quot; value=&quot;5&quot;/&gt;&lt;property id=&quot;20300&quot; value=&quot;Slide 13 - &amp;quot;Ficus Whitefly&amp;#x0D;&amp;#x0A;&amp;quot;&quot;/&gt;&lt;property id=&quot;20307&quot; value=&quot;1167&quot;/&gt;&lt;/object&gt;&lt;object type=&quot;3&quot; unique_id=&quot;10017&quot;&gt;&lt;property id=&quot;20148&quot; value=&quot;5&quot;/&gt;&lt;property id=&quot;20300&quot; value=&quot;Slide 14 - &amp;quot;Ficus Whitefly&amp;#x0D;&amp;#x0A;Singhiella simplex&amp;quot;&quot;/&gt;&lt;property id=&quot;20307&quot; value=&quot;1168&quot;/&gt;&lt;/object&gt;&lt;object type=&quot;3&quot; unique_id=&quot;10018&quot;&gt;&lt;property id=&quot;20148&quot; value=&quot;5&quot;/&gt;&lt;property id=&quot;20300&quot; value=&quot;Slide 15 - &amp;quot;Ficus Whitefly&amp;#x0D;&amp;#x0A;Singhiella simplex&amp;quot;&quot;/&gt;&lt;property id=&quot;20307&quot; value=&quot;1172&quot;/&gt;&lt;/object&gt;&lt;object type=&quot;3&quot; unique_id=&quot;10019&quot;&gt;&lt;property id=&quot;20148&quot; value=&quot;5&quot;/&gt;&lt;property id=&quot;20300&quot; value=&quot;Slide 16 - &amp;quot;Ficus Whitefly&amp;#x0D;&amp;#x0A;Life Cycle&amp;quot;&quot;/&gt;&lt;property id=&quot;20307&quot; value=&quot;1220&quot;/&gt;&lt;/object&gt;&lt;object type=&quot;3&quot; unique_id=&quot;10020&quot;&gt;&lt;property id=&quot;20148&quot; value=&quot;5&quot;/&gt;&lt;property id=&quot;20300&quot; value=&quot;Slide 17 - &amp;quot;Ficus Whitefly -&amp;#x0D;&amp;#x0A;Singhiella simplex&amp;quot;&quot;/&gt;&lt;property id=&quot;20307&quot; value=&quot;1171&quot;/&gt;&lt;/object&gt;&lt;object type=&quot;3&quot; unique_id=&quot;10021&quot;&gt;&lt;property id=&quot;20148&quot; value=&quot;5&quot;/&gt;&lt;property id=&quot;20300&quot; value=&quot;Slide 18&quot;/&gt;&lt;property id=&quot;20307&quot; value=&quot;1169&quot;/&gt;&lt;/object&gt;&lt;object type=&quot;3&quot; unique_id=&quot;10022&quot;&gt;&lt;property id=&quot;20148&quot; value=&quot;5&quot;/&gt;&lt;property id=&quot;20300&quot; value=&quot;Slide 19&quot;/&gt;&lt;property id=&quot;20307&quot; value=&quot;1170&quot;/&gt;&lt;/object&gt;&lt;object type=&quot;3&quot; unique_id=&quot;10023&quot;&gt;&lt;property id=&quot;20148&quot; value=&quot;5&quot;/&gt;&lt;property id=&quot;20300&quot; value=&quot;Slide 20 - &amp;quot;Rugose Spiraling Whitefly&amp;#x0D;&amp;#x0A;&amp;quot;&quot;/&gt;&lt;property id=&quot;20307&quot; value=&quot;1180&quot;/&gt;&lt;/object&gt;&lt;object type=&quot;3&quot; unique_id=&quot;10024&quot;&gt;&lt;property id=&quot;20148&quot; value=&quot;5&quot;/&gt;&lt;property id=&quot;20300&quot; value=&quot;Slide 21 - &amp;quot;Rugose Spiraling Whitefly – &amp;#x0D;&amp;#x0A;Aleurodicus rugioperculatus &amp;quot;&quot;/&gt;&lt;property id=&quot;20307&quot; value=&quot;964&quot;/&gt;&lt;/object&gt;&lt;object type=&quot;3&quot; unique_id=&quot;10025&quot;&gt;&lt;property id=&quot;20148&quot; value=&quot;5&quot;/&gt;&lt;property id=&quot;20300&quot; value=&quot;Slide 22 - &amp;quot;Rugose Spiraling Whitefly – &amp;#x0D;&amp;#x0A;Aleurodicus rugioperculatus &amp;quot;&quot;/&gt;&lt;property id=&quot;20307&quot; value=&quot;1071&quot;/&gt;&lt;/object&gt;&lt;object type=&quot;3&quot; unique_id=&quot;10026&quot;&gt;&lt;property id=&quot;20148&quot; value=&quot;5&quot;/&gt;&lt;property id=&quot;20300&quot; value=&quot;Slide 23 - &amp;quot;Rugose Spiraling Whitefly – &amp;#x0D;&amp;#x0A;Aleurodicus rugioperculatus &amp;quot;&quot;/&gt;&lt;property id=&quot;20307&quot; value=&quot;1069&quot;/&gt;&lt;/object&gt;&lt;object type=&quot;3&quot; unique_id=&quot;10027&quot;&gt;&lt;property id=&quot;20148&quot; value=&quot;5&quot;/&gt;&lt;property id=&quot;20300&quot; value=&quot;Slide 24 - &amp;quot;Rugose Spiraling Whitefly – &amp;#x0D;&amp;#x0A;Aleurodicus rugioperculatus &amp;quot;&quot;/&gt;&lt;property id=&quot;20307&quot; value=&quot;1070&quot;/&gt;&lt;/object&gt;&lt;object type=&quot;3&quot; unique_id=&quot;10028&quot;&gt;&lt;property id=&quot;20148&quot; value=&quot;5&quot;/&gt;&lt;property id=&quot;20300&quot; value=&quot;Slide 25 - &amp;quot;Rugose Spiraling Whitefly – &amp;#x0D;&amp;#x0A;Aleurodicus rugioperculatus &amp;quot;&quot;/&gt;&lt;property id=&quot;20307&quot; value=&quot;1068&quot;/&gt;&lt;/object&gt;&lt;object type=&quot;3&quot; unique_id=&quot;10029&quot;&gt;&lt;property id=&quot;20148&quot; value=&quot;5&quot;/&gt;&lt;property id=&quot;20300&quot; value=&quot;Slide 26 - &amp;quot;Some plants hosts of landscape importance&amp;quot;&quot;/&gt;&lt;property id=&quot;20307&quot; value=&quot;1067&quot;/&gt;&lt;/object&gt;&lt;object type=&quot;3&quot; unique_id=&quot;10030&quot;&gt;&lt;property id=&quot;20148&quot; value=&quot;5&quot;/&gt;&lt;property id=&quot;20300&quot; value=&quot;Slide 27&quot;/&gt;&lt;property id=&quot;20307&quot; value=&quot;965&quot;/&gt;&lt;/object&gt;&lt;object type=&quot;3&quot; unique_id=&quot;10031&quot;&gt;&lt;property id=&quot;20148&quot; value=&quot;5&quot;/&gt;&lt;property id=&quot;20300&quot; value=&quot;Slide 28&quot;/&gt;&lt;property id=&quot;20307&quot; value=&quot;1161&quot;/&gt;&lt;/object&gt;&lt;object type=&quot;3&quot; unique_id=&quot;10032&quot;&gt;&lt;property id=&quot;20148&quot; value=&quot;5&quot;/&gt;&lt;property id=&quot;20300&quot; value=&quot;Slide 29&quot;/&gt;&lt;property id=&quot;20307&quot; value=&quot;1118&quot;/&gt;&lt;/object&gt;&lt;object type=&quot;3&quot; unique_id=&quot;10033&quot;&gt;&lt;property id=&quot;20148&quot; value=&quot;5&quot;/&gt;&lt;property id=&quot;20300&quot; value=&quot;Slide 30 - &amp;quot;Monitoring for these whiteflies&amp;quot;&quot;/&gt;&lt;property id=&quot;20307&quot; value=&quot;1196&quot;/&gt;&lt;/object&gt;&lt;object type=&quot;3&quot; unique_id=&quot;10034&quot;&gt;&lt;property id=&quot;20148&quot; value=&quot;5&quot;/&gt;&lt;property id=&quot;20300&quot; value=&quot;Slide 31 - &amp;quot;Monitoring for these whiteflies&amp;quot;&quot;/&gt;&lt;property id=&quot;20307&quot; value=&quot;1197&quot;/&gt;&lt;/object&gt;&lt;object type=&quot;3&quot; unique_id=&quot;10035&quot;&gt;&lt;property id=&quot;20148&quot; value=&quot;5&quot;/&gt;&lt;property id=&quot;20300&quot; value=&quot;Slide 32 - &amp;quot;Monitoring for these whiteflies&amp;quot;&quot;/&gt;&lt;property id=&quot;20307&quot; value=&quot;1195&quot;/&gt;&lt;/object&gt;&lt;object type=&quot;3&quot; unique_id=&quot;10036&quot;&gt;&lt;property id=&quot;20148&quot; value=&quot;5&quot;/&gt;&lt;property id=&quot;20300&quot; value=&quot;Slide 33 - &amp;quot;Monitoring for these whiteflies&amp;quot;&quot;/&gt;&lt;property id=&quot;20307&quot; value=&quot;1206&quot;/&gt;&lt;/object&gt;&lt;object type=&quot;3&quot; unique_id=&quot;10037&quot;&gt;&lt;property id=&quot;20148&quot; value=&quot;5&quot;/&gt;&lt;property id=&quot;20300&quot; value=&quot;Slide 34 - &amp;quot;Managing these whiteflies: &amp;#x0D;&amp;#x0A;Cultural Control&amp;quot;&quot;/&gt;&lt;property id=&quot;20307&quot; value=&quot;1055&quot;/&gt;&lt;/object&gt;&lt;object type=&quot;3&quot; unique_id=&quot;10038&quot;&gt;&lt;property id=&quot;20148&quot; value=&quot;5&quot;/&gt;&lt;property id=&quot;20300&quot; value=&quot;Slide 35 - &amp;quot;Managing these whiteflies: &amp;#x0D;&amp;#x0A;Biological Control&amp;quot;&quot;/&gt;&lt;property id=&quot;20307&quot; value=&quot;1193&quot;/&gt;&lt;/object&gt;&lt;object type=&quot;3&quot; unique_id=&quot;10039&quot;&gt;&lt;property id=&quot;20148&quot; value=&quot;5&quot;/&gt;&lt;property id=&quot;20300&quot; value=&quot;Slide 36 - &amp;quot;Parasitoids Collected in Miami on Ficus Infested with Whitefly&amp;quot;&quot;/&gt;&lt;property id=&quot;20307&quot; value=&quot;1198&quot;/&gt;&lt;/object&gt;&lt;object type=&quot;3&quot; unique_id=&quot;10040&quot;&gt;&lt;property id=&quot;20148&quot; value=&quot;5&quot;/&gt;&lt;property id=&quot;20300&quot; value=&quot;Slide 37 - &amp;quot;Predators Collected in Miami on Ficus Infested with Whitefly&amp;quot;&quot;/&gt;&lt;property id=&quot;20307&quot; value=&quot;1199&quot;/&gt;&lt;/object&gt;&lt;object type=&quot;3&quot; unique_id=&quot;10041&quot;&gt;&lt;property id=&quot;20148&quot; value=&quot;5&quot;/&gt;&lt;property id=&quot;20300&quot; value=&quot;Slide 38 - &amp;quot;Parasitoid associated with rugose spiraling whitefly&amp;quot;&quot;/&gt;&lt;property id=&quot;20307&quot; value=&quot;1201&quot;/&gt;&lt;/object&gt;&lt;object type=&quot;3&quot; unique_id=&quot;10042&quot;&gt;&lt;property id=&quot;20148&quot; value=&quot;5&quot;/&gt;&lt;property id=&quot;20300&quot; value=&quot;Slide 39 - &amp;quot;Predators associated with rugose spiraling whitefly&amp;quot;&quot;/&gt;&lt;property id=&quot;20307&quot; value=&quot;1202&quot;/&gt;&lt;/object&gt;&lt;object type=&quot;3&quot; unique_id=&quot;10043&quot;&gt;&lt;property id=&quot;20148&quot; value=&quot;5&quot;/&gt;&lt;property id=&quot;20300&quot; value=&quot;Slide 40 - &amp;quot;Managing these whiteflies: &amp;#x0D;&amp;#x0A;Chemical Control&amp;quot;&quot;/&gt;&lt;property id=&quot;20307&quot; value=&quot;1194&quot;/&gt;&lt;/object&gt;&lt;object type=&quot;3&quot; unique_id=&quot;10044&quot;&gt;&lt;property id=&quot;20148&quot; value=&quot;5&quot;/&gt;&lt;property id=&quot;20300&quot; value=&quot;Slide 41 - &amp;quot;Managing these whiteflies: &amp;#x0D;&amp;#x0A;Chemical Control&amp;quot;&quot;/&gt;&lt;property id=&quot;20307&quot; value=&quot;1203&quot;/&gt;&lt;/object&gt;&lt;object type=&quot;3&quot; unique_id=&quot;10045&quot;&gt;&lt;property id=&quot;20148&quot; value=&quot;5&quot;/&gt;&lt;property id=&quot;20300&quot; value=&quot;Slide 42 - &amp;quot;Managing these whiteflies: &amp;#x0D;&amp;#x0A;Chemical Control&amp;quot;&quot;/&gt;&lt;property id=&quot;20307&quot; value=&quot;1204&quot;/&gt;&lt;/object&gt;&lt;object type=&quot;3&quot; unique_id=&quot;10046&quot;&gt;&lt;property id=&quot;20148&quot; value=&quot;5&quot;/&gt;&lt;property id=&quot;20300&quot; value=&quot;Slide 43 - &amp;quot;Insecticide Selection&amp;#x0D;&amp;#x0A;Foliar Application&amp;#x0D;&amp;#x0A;Professional Use (Landscape and Nursery)&amp;quot;&quot;/&gt;&lt;property id=&quot;20307&quot; value=&quot;1207&quot;/&gt;&lt;/object&gt;&lt;object type=&quot;3&quot; unique_id=&quot;10047&quot;&gt;&lt;property id=&quot;20148&quot; value=&quot;5&quot;/&gt;&lt;property id=&quot;20300&quot; value=&quot;Slide 44&quot;/&gt;&lt;property id=&quot;20307&quot; value=&quot;1208&quot;/&gt;&lt;/object&gt;&lt;object type=&quot;3&quot; unique_id=&quot;10048&quot;&gt;&lt;property id=&quot;20148&quot; value=&quot;5&quot;/&gt;&lt;property id=&quot;20300&quot; value=&quot;Slide 45 - &amp;quot;Managing these whiteflies: &amp;#x0D;&amp;#x0A;Chemical Control&amp;quot;&quot;/&gt;&lt;property id=&quot;20307&quot; value=&quot;1205&quot;/&gt;&lt;/object&gt;&lt;object type=&quot;3&quot; unique_id=&quot;10049&quot;&gt;&lt;property id=&quot;20148&quot; value=&quot;5&quot;/&gt;&lt;property id=&quot;20300&quot; value=&quot;Slide 46&quot;/&gt;&lt;property id=&quot;20307&quot; value=&quot;1209&quot;/&gt;&lt;/object&gt;&lt;object type=&quot;3&quot; unique_id=&quot;10050&quot;&gt;&lt;property id=&quot;20148&quot; value=&quot;5&quot;/&gt;&lt;property id=&quot;20300&quot; value=&quot;Slide 47&quot;/&gt;&lt;property id=&quot;20307&quot; value=&quot;1210&quot;/&gt;&lt;/object&gt;&lt;object type=&quot;3&quot; unique_id=&quot;10051&quot;&gt;&lt;property id=&quot;20148&quot; value=&quot;5&quot;/&gt;&lt;property id=&quot;20300&quot; value=&quot;Slide 48 - &amp;quot;Managing these whiteflies: &amp;#x0D;&amp;#x0A;Chemical Control&amp;quot;&quot;/&gt;&lt;property id=&quot;20307&quot; value=&quot;1211&quot;/&gt;&lt;/object&gt;&lt;object type=&quot;3&quot; unique_id=&quot;10052&quot;&gt;&lt;property id=&quot;20148&quot; value=&quot;5&quot;/&gt;&lt;property id=&quot;20300&quot; value=&quot;Slide 49&quot;/&gt;&lt;property id=&quot;20307&quot; value=&quot;1139&quot;/&gt;&lt;/object&gt;&lt;object type=&quot;3&quot; unique_id=&quot;10053&quot;&gt;&lt;property id=&quot;20148&quot; value=&quot;5&quot;/&gt;&lt;property id=&quot;20300&quot; value=&quot;Slide 50 - &amp;quot;Conditions that affect management of these pests&amp;quot;&quot;/&gt;&lt;property id=&quot;20307&quot; value=&quot;1212&quot;/&gt;&lt;/object&gt;&lt;object type=&quot;3&quot; unique_id=&quot;10054&quot;&gt;&lt;property id=&quot;20148&quot; value=&quot;5&quot;/&gt;&lt;property id=&quot;20300&quot; value=&quot;Slide 51 - &amp;quot;Similar species&amp;quot;&quot;/&gt;&lt;property id=&quot;20307&quot; value=&quot;1213&quot;/&gt;&lt;/object&gt;&lt;object type=&quot;3&quot; unique_id=&quot;10055&quot;&gt;&lt;property id=&quot;20148&quot; value=&quot;5&quot;/&gt;&lt;property id=&quot;20300&quot; value=&quot;Slide 52 - &amp;quot;Questions?&amp;quot;&quot;/&gt;&lt;property id=&quot;20307&quot; value=&quot;1215&quot;/&gt;&lt;/object&gt;&lt;object type=&quot;3&quot; unique_id=&quot;10056&quot;&gt;&lt;property id=&quot;20148&quot; value=&quot;5&quot;/&gt;&lt;property id=&quot;20300&quot; value=&quot;Slide 53 - &amp;quot;Authors and Publication Date&amp;quot;&quot;/&gt;&lt;property id=&quot;20307&quot; value=&quot;1214&quot;/&gt;&lt;/object&gt;&lt;object type=&quot;3&quot; unique_id=&quot;10057&quot;&gt;&lt;property id=&quot;20148&quot; value=&quot;5&quot;/&gt;&lt;property id=&quot;20300&quot; value=&quot;Slide 54 - &amp;quot;Reviewers&amp;quot;&quot;/&gt;&lt;property id=&quot;20307&quot; value=&quot;1216&quot;/&gt;&lt;/object&gt;&lt;object type=&quot;3&quot; unique_id=&quot;10058&quot;&gt;&lt;property id=&quot;20148&quot; value=&quot;5&quot;/&gt;&lt;property id=&quot;20300&quot; value=&quot;Slide 55 - &amp;quot;Educational Disclaimer and Citation&amp;quot;&quot;/&gt;&lt;property id=&quot;20307&quot; value=&quot;1217&quot;/&gt;&lt;/object&gt;&lt;object type=&quot;3&quot; unique_id=&quot;10059&quot;&gt;&lt;property id=&quot;20148&quot; value=&quot;5&quot;/&gt;&lt;property id=&quot;20300&quot; value=&quot;Slide 56 - &amp;quot;Partnering Agencies&amp;quot;&quot;/&gt;&lt;property id=&quot;20307&quot; value=&quot;1218&quot;/&gt;&lt;/object&gt;&lt;object type=&quot;3&quot; unique_id=&quot;10060&quot;&gt;&lt;property id=&quot;20148&quot; value=&quot;5&quot;/&gt;&lt;property id=&quot;20300&quot; value=&quot;Slide 57 - &amp;quot;References&amp;quot;&quot;/&gt;&lt;property id=&quot;20307&quot; value=&quot;1219&quot;/&gt;&lt;/object&gt;&lt;/object&gt;&lt;/object&gt;&lt;/database&gt;"/>
  <p:tag name="SECTOMILLISECCONVERTED" val="1"/>
</p:tagLst>
</file>

<file path=ppt/theme/theme1.xml><?xml version="1.0" encoding="utf-8"?>
<a:theme xmlns:a="http://schemas.openxmlformats.org/drawingml/2006/main" name="Custom Design">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C000"/>
      </a:hlink>
      <a:folHlink>
        <a:srgbClr val="C0504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25246</TotalTime>
  <Words>13089</Words>
  <Application>Microsoft Office PowerPoint</Application>
  <PresentationFormat>On-screen Show (4:3)</PresentationFormat>
  <Paragraphs>1236</Paragraphs>
  <Slides>75</Slides>
  <Notes>65</Notes>
  <HiddenSlides>0</HiddenSlides>
  <MMClips>0</MMClips>
  <ScaleCrop>false</ScaleCrop>
  <HeadingPairs>
    <vt:vector size="4" baseType="variant">
      <vt:variant>
        <vt:lpstr>Theme</vt:lpstr>
      </vt:variant>
      <vt:variant>
        <vt:i4>2</vt:i4>
      </vt:variant>
      <vt:variant>
        <vt:lpstr>Slide Titles</vt:lpstr>
      </vt:variant>
      <vt:variant>
        <vt:i4>75</vt:i4>
      </vt:variant>
    </vt:vector>
  </HeadingPairs>
  <TitlesOfParts>
    <vt:vector size="77" baseType="lpstr">
      <vt:lpstr>Custom Design</vt:lpstr>
      <vt:lpstr>1_Custom Design</vt:lpstr>
      <vt:lpstr>Slide 1</vt:lpstr>
      <vt:lpstr>Outline</vt:lpstr>
      <vt:lpstr>Overview of Whiteflies</vt:lpstr>
      <vt:lpstr>Overview of Whiteflies</vt:lpstr>
      <vt:lpstr>Overview of Whiteflies</vt:lpstr>
      <vt:lpstr>Typical Whitefly Life Cycle</vt:lpstr>
      <vt:lpstr>Variability in Nymphal Stages</vt:lpstr>
      <vt:lpstr>Other Problems with Whiteflies in Florida  </vt:lpstr>
      <vt:lpstr>Other Problems with Whiteflies in Florida  </vt:lpstr>
      <vt:lpstr>Other Problems with Whiteflies in Florida  </vt:lpstr>
      <vt:lpstr>Other Problems with Whiteflies in Florida  </vt:lpstr>
      <vt:lpstr>Other Problems with Whiteflies in Florida  </vt:lpstr>
      <vt:lpstr>Other Problems with Whiteflies in Florida  </vt:lpstr>
      <vt:lpstr>Recent Whitefly Issues in  South Florida</vt:lpstr>
      <vt:lpstr>Bondar’s Nesting Whitefly </vt:lpstr>
      <vt:lpstr>Bondar’s Nesting Whitefly Paraleyrodes bondari</vt:lpstr>
      <vt:lpstr>Distribution Map of  Bondar’s Nesting Whitefly</vt:lpstr>
      <vt:lpstr>Bondar’s Nesting Whitefly Paraleyrodes bondari</vt:lpstr>
      <vt:lpstr>Bondar’s Nesting Whitefly Paraleyrodes bondari</vt:lpstr>
      <vt:lpstr>Bondar’s Nesting Whitefly Paraleyrodes bondari</vt:lpstr>
      <vt:lpstr>Bondar’s Nesting Whitefly Hosts</vt:lpstr>
      <vt:lpstr>Bondar’s Nesting Whitefly Damage</vt:lpstr>
      <vt:lpstr>Ficus Whitefly </vt:lpstr>
      <vt:lpstr>Ficus Whitefly Singhiella simplex</vt:lpstr>
      <vt:lpstr>Distribution Map of Ficus Whitefly</vt:lpstr>
      <vt:lpstr>Ficus Whitefly Singhiella simplex</vt:lpstr>
      <vt:lpstr>Ficus Whitefly Singhiella simplex</vt:lpstr>
      <vt:lpstr>Ficus Whitefly Life Cycle</vt:lpstr>
      <vt:lpstr>Ficus Whitefly  Damage</vt:lpstr>
      <vt:lpstr>Rugose Spiraling Whitefly </vt:lpstr>
      <vt:lpstr>Rugose Spiraling Whitefly   Aleurodicus rugioperculatus </vt:lpstr>
      <vt:lpstr>Distribution Map for  Rugose Spiraling Whitefly </vt:lpstr>
      <vt:lpstr>Rugose Spiraling Whitefly   Aleurodicus rugioperculatus </vt:lpstr>
      <vt:lpstr>Rugose Spiraling Whitefly   Aleurodicus rugioperculatus </vt:lpstr>
      <vt:lpstr>Rugose Spiraling Whitefly  Aleurodicus rugioperculatus </vt:lpstr>
      <vt:lpstr>Rugose Spiraling Whitefly  Aleurodicus rugioperculatus </vt:lpstr>
      <vt:lpstr>Some Rugose Spiraling Whitefly Hosts</vt:lpstr>
      <vt:lpstr>Slide 38</vt:lpstr>
      <vt:lpstr>Slide 39</vt:lpstr>
      <vt:lpstr>Monitoring Whiteflies</vt:lpstr>
      <vt:lpstr>Monitoring Whiteflies</vt:lpstr>
      <vt:lpstr>Slide 42</vt:lpstr>
      <vt:lpstr>Managing Whiteflies:  Cultural Control</vt:lpstr>
      <vt:lpstr>Managing Whiteflies:  Biological Control</vt:lpstr>
      <vt:lpstr>Parasitoids Associated with Ficus Whitefly</vt:lpstr>
      <vt:lpstr>Parasitoids Associated with Rugose Spiraling Whitefly</vt:lpstr>
      <vt:lpstr>How to Tell if the Nymphs have been Parasitized</vt:lpstr>
      <vt:lpstr>Predators Associated with Ficus Whitefly</vt:lpstr>
      <vt:lpstr>Predators Associated with Rugose Spiraling Whitefly</vt:lpstr>
      <vt:lpstr>Predators Associated with both Rugose Spiraling Whitefly and Ficus Whitefly</vt:lpstr>
      <vt:lpstr>Managing Whiteflies:  Chemical Control</vt:lpstr>
      <vt:lpstr>Managing Whiteflies:  Chemical Control</vt:lpstr>
      <vt:lpstr>Managing Whiteflies:  Chemical Control</vt:lpstr>
      <vt:lpstr>Insecticide Selection for Foliar Application Professional Use (Landscape and Nursery)</vt:lpstr>
      <vt:lpstr>Managing Whiteflies:  Chemical Control</vt:lpstr>
      <vt:lpstr>Managing Whiteflies:  Chemical Control</vt:lpstr>
      <vt:lpstr>Slide 57</vt:lpstr>
      <vt:lpstr>Slide 58</vt:lpstr>
      <vt:lpstr>Conditions that Affect Management of These Pests</vt:lpstr>
      <vt:lpstr>Addressing Damage to Plants Caused by Whiteflies</vt:lpstr>
      <vt:lpstr>Removing Honeydew  and Sooty Mold</vt:lpstr>
      <vt:lpstr>Content Contributors</vt:lpstr>
      <vt:lpstr>Educational Disclaimer and Citation</vt:lpstr>
      <vt:lpstr>Partnering Agencies</vt:lpstr>
      <vt:lpstr>References</vt:lpstr>
      <vt:lpstr>References</vt:lpstr>
      <vt:lpstr>References</vt:lpstr>
      <vt:lpstr>References</vt:lpstr>
      <vt:lpstr>References</vt:lpstr>
      <vt:lpstr>References</vt:lpstr>
      <vt:lpstr>References</vt:lpstr>
      <vt:lpstr>References</vt:lpstr>
      <vt:lpstr>References</vt:lpstr>
      <vt:lpstr>References</vt:lpstr>
      <vt:lpstr>References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Diaprepes Root Weevil</dc:title>
  <dc:creator>Valued Gateway Client</dc:creator>
  <cp:lastModifiedBy>Windows User</cp:lastModifiedBy>
  <cp:revision>2075</cp:revision>
  <dcterms:created xsi:type="dcterms:W3CDTF">2001-04-24T01:48:50Z</dcterms:created>
  <dcterms:modified xsi:type="dcterms:W3CDTF">2012-05-24T18:25:44Z</dcterms:modified>
</cp:coreProperties>
</file>