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2"/>
  </p:notesMasterIdLst>
  <p:sldIdLst>
    <p:sldId id="256" r:id="rId3"/>
    <p:sldId id="452" r:id="rId4"/>
    <p:sldId id="453" r:id="rId5"/>
    <p:sldId id="454" r:id="rId6"/>
    <p:sldId id="455" r:id="rId7"/>
    <p:sldId id="456" r:id="rId8"/>
    <p:sldId id="457" r:id="rId9"/>
    <p:sldId id="458" r:id="rId10"/>
    <p:sldId id="459" r:id="rId11"/>
    <p:sldId id="487" r:id="rId12"/>
    <p:sldId id="461" r:id="rId13"/>
    <p:sldId id="462" r:id="rId14"/>
    <p:sldId id="463" r:id="rId15"/>
    <p:sldId id="464" r:id="rId16"/>
    <p:sldId id="465" r:id="rId17"/>
    <p:sldId id="466" r:id="rId18"/>
    <p:sldId id="467" r:id="rId19"/>
    <p:sldId id="469" r:id="rId20"/>
    <p:sldId id="470" r:id="rId21"/>
    <p:sldId id="471" r:id="rId22"/>
    <p:sldId id="472" r:id="rId23"/>
    <p:sldId id="473" r:id="rId24"/>
    <p:sldId id="474" r:id="rId25"/>
    <p:sldId id="475" r:id="rId26"/>
    <p:sldId id="476" r:id="rId27"/>
    <p:sldId id="478" r:id="rId28"/>
    <p:sldId id="483" r:id="rId29"/>
    <p:sldId id="481" r:id="rId30"/>
    <p:sldId id="482" r:id="rId31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4572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9144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3716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1828800" algn="l" defTabSz="457200" rtl="0" fontAlgn="base">
      <a:lnSpc>
        <a:spcPct val="85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99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30" autoAdjust="0"/>
    <p:restoredTop sz="94630" autoAdjust="0"/>
  </p:normalViewPr>
  <p:slideViewPr>
    <p:cSldViewPr>
      <p:cViewPr varScale="1">
        <p:scale>
          <a:sx n="63" d="100"/>
          <a:sy n="63" d="100"/>
        </p:scale>
        <p:origin x="-48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84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0888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23825" y="8431213"/>
            <a:ext cx="3836988" cy="452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 anchor="b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Preserving Wildlife Habitat in Residential Developments (Part 2)</a:t>
            </a:r>
            <a:r>
              <a:rPr lang="x-none" sz="900">
                <a:solidFill>
                  <a:srgbClr val="000000"/>
                </a:solidFill>
                <a:latin typeface="Arial" charset="0"/>
              </a:rPr>
              <a:t>‏</a:t>
            </a:r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3776663" y="8429625"/>
            <a:ext cx="2973387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 anchor="b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© 2005 University of Florida</a:t>
            </a: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14313" y="412750"/>
            <a:ext cx="642937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214313" y="8597900"/>
            <a:ext cx="6429375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3770313" y="174625"/>
            <a:ext cx="295910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fld id="{A3C3A34D-41A7-4690-A80F-54EC7EC39D2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hdr"/>
          </p:nvPr>
        </p:nvSpPr>
        <p:spPr bwMode="auto">
          <a:xfrm>
            <a:off x="127000" y="171450"/>
            <a:ext cx="295910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720" tIns="45360" rIns="90720" bIns="4536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</a:lstStyle>
          <a:p>
            <a:r>
              <a:rPr lang="en-GB"/>
              <a:t>Build Green &amp; Profit</a:t>
            </a:r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96913" y="4286250"/>
            <a:ext cx="5473700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th-systems.co.uk/catalog/index.php?main_page=index&amp;cPath=75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tore.rainbird.com/shopexd.asp?id=695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A57C2C-A15D-4113-993B-E47F8D3B0196}" type="slidenum">
              <a:rPr lang="en-GB"/>
              <a:pPr/>
              <a:t>1</a:t>
            </a:fld>
            <a:endParaRPr lang="en-GB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GB"/>
              <a:t>Build Green &amp; Profit</a:t>
            </a:r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3770313" y="174625"/>
            <a:ext cx="2965450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5AD26C1-BCB8-4A7A-8A18-5D1C6489E6A5}" type="slidenum"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27000" y="171450"/>
            <a:ext cx="29654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t>Build Green &amp; Profit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3770313" y="174625"/>
            <a:ext cx="2970212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720" tIns="45360" rIns="90720" bIns="45360"/>
          <a:lstStyle/>
          <a:p>
            <a: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3379BBC-7AAB-4637-9A62-92EB3555269A}" type="slidenum">
              <a:rPr lang="en-GB" sz="900"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rPr>
              <a:pPr algn="r">
                <a:lnSpc>
                  <a:spcPct val="100000"/>
                </a:lnSpc>
                <a:buFont typeface="Arial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GB" sz="900">
              <a:solidFill>
                <a:srgbClr val="000000"/>
              </a:solidFill>
              <a:latin typeface="Arial" charset="0"/>
              <a:ea typeface="DejaVu Sans" charset="0"/>
              <a:cs typeface="DejaVu Sans" charset="0"/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96913" y="4286250"/>
            <a:ext cx="5475287" cy="4114800"/>
          </a:xfrm>
          <a:prstGeom prst="rect">
            <a:avLst/>
          </a:prstGeom>
          <a:solidFill>
            <a:srgbClr val="FFFFFF"/>
          </a:solidFill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FE75C-986B-4D24-90F4-320813FF309C}" type="slidenum">
              <a:rPr lang="en-US"/>
              <a:pPr/>
              <a:t>10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r>
              <a:rPr lang="en-US" baseline="0" dirty="0" smtClean="0"/>
              <a:t> gave this to me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I took this photo</a:t>
            </a:r>
            <a:r>
              <a:rPr lang="en-US" baseline="0" dirty="0" smtClean="0"/>
              <a:t> at the irrigation park.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I took this photo of a homeowner</a:t>
            </a:r>
            <a:r>
              <a:rPr lang="en-US" baseline="0" dirty="0" smtClean="0"/>
              <a:t> we considered for the ET controller study in Hillsborough County.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IAEF presentation titled power point audit 9-8.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Clip 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Clip 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b="0" dirty="0" smtClean="0">
                <a:solidFill>
                  <a:schemeClr val="tx1"/>
                </a:solidFill>
              </a:rPr>
              <a:t>Picture from:  </a:t>
            </a:r>
            <a:r>
              <a:rPr lang="en-US" b="0" dirty="0" smtClean="0">
                <a:solidFill>
                  <a:schemeClr val="tx1"/>
                </a:solidFill>
                <a:hlinkClick r:id="rId3"/>
              </a:rPr>
              <a:t>http://www.earth-systems.co.uk/catalog/index.php?main_page=index&amp;cPath=75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In-line tubing, bubbler, and drip emitter at: rainbird.com</a:t>
            </a:r>
          </a:p>
          <a:p>
            <a:r>
              <a:rPr lang="en-US" dirty="0" smtClean="0"/>
              <a:t>Micro-spray unable</a:t>
            </a:r>
            <a:r>
              <a:rPr lang="en-US" baseline="0" dirty="0" smtClean="0"/>
              <a:t> to locate origin.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Upper Right – Dr. Dukes’ presentation</a:t>
            </a:r>
          </a:p>
          <a:p>
            <a:r>
              <a:rPr lang="en-US" dirty="0" smtClean="0"/>
              <a:t>Lower</a:t>
            </a:r>
            <a:r>
              <a:rPr lang="en-US" baseline="0" dirty="0" smtClean="0"/>
              <a:t> left – unable to locate origin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From</a:t>
            </a:r>
            <a:r>
              <a:rPr lang="en-US" baseline="0" dirty="0" smtClean="0"/>
              <a:t> Dr. Dukes’ presentation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Pressure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regulators:</a:t>
            </a:r>
            <a:r>
              <a:rPr lang="en-US" dirty="0" err="1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err="1" smtClean="0">
                <a:hlinkClick r:id="rId3"/>
              </a:rPr>
              <a:t>store.rainbird.com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shopexd.asp?id</a:t>
            </a:r>
            <a:r>
              <a:rPr lang="en-US" dirty="0" smtClean="0">
                <a:hlinkClick r:id="rId3"/>
              </a:rPr>
              <a:t>=695</a:t>
            </a:r>
            <a:r>
              <a:rPr lang="en-US" dirty="0" smtClean="0"/>
              <a:t>   also seen on other websites</a:t>
            </a:r>
          </a:p>
          <a:p>
            <a:r>
              <a:rPr lang="en-US" dirty="0" smtClean="0"/>
              <a:t>Tech</a:t>
            </a:r>
            <a:r>
              <a:rPr lang="en-US" baseline="0" dirty="0" smtClean="0"/>
              <a:t> specs chart from rainbird.com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From Dr. Dukes’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From Dr. Dukes’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Clip 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Clip 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Taken</a:t>
            </a:r>
            <a:r>
              <a:rPr lang="en-US" baseline="0" dirty="0" smtClean="0"/>
              <a:t> from Dr. Dukes’ presentation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9825" y="685800"/>
            <a:ext cx="4567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I took this photo</a:t>
            </a:r>
            <a:r>
              <a:rPr lang="en-US" baseline="0" dirty="0" smtClean="0"/>
              <a:t> at an ET controller home in Hillsborough County during an audit.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5EEED-D61F-4249-BB58-7E92293966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FE75C-986B-4D24-90F4-320813FF309C}" type="slidenum">
              <a:rPr lang="en-US"/>
              <a:pPr/>
              <a:t>9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5800"/>
            <a:ext cx="4567238" cy="3427413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 made this.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82825" cy="646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97663" cy="646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152525"/>
            <a:ext cx="4243387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52525"/>
            <a:ext cx="4244975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0"/>
            <a:ext cx="2282825" cy="6462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697663" cy="6462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063" y="1152525"/>
            <a:ext cx="4243387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52525"/>
            <a:ext cx="4244975" cy="5310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7315200" y="6608701"/>
            <a:ext cx="19812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© University of Florida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>
            <a:lum bright="-10000" contrast="-10000"/>
          </a:blip>
          <a:srcRect/>
          <a:stretch>
            <a:fillRect/>
          </a:stretch>
        </p:blipFill>
        <p:spPr bwMode="auto">
          <a:xfrm>
            <a:off x="0" y="0"/>
            <a:ext cx="9140825" cy="1050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93663" y="6540500"/>
            <a:ext cx="1252537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52525"/>
            <a:ext cx="8640762" cy="531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2888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5pPr>
      <a:lvl6pPr marL="4572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6pPr>
      <a:lvl7pPr marL="9144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7pPr>
      <a:lvl8pPr marL="13716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8pPr>
      <a:lvl9pPr marL="18288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9pPr>
    </p:titleStyle>
    <p:bodyStyle>
      <a:lvl1pPr marL="331788" indent="-331788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1838" indent="-274638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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lum bright="-10000" contrast="-10000"/>
          </a:blip>
          <a:srcRect t="12500" b="125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>
            <a:lum bright="100000" contrast="-100000"/>
          </a:blip>
          <a:srcRect/>
          <a:stretch>
            <a:fillRect/>
          </a:stretch>
        </p:blipFill>
        <p:spPr bwMode="auto">
          <a:xfrm>
            <a:off x="2743200" y="533400"/>
            <a:ext cx="3656013" cy="6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063" y="1152525"/>
            <a:ext cx="8640762" cy="5310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32888" cy="104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2pPr>
      <a:lvl3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3pPr>
      <a:lvl4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4pPr>
      <a:lvl5pPr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5pPr>
      <a:lvl6pPr marL="4572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6pPr>
      <a:lvl7pPr marL="9144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7pPr>
      <a:lvl8pPr marL="13716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8pPr>
      <a:lvl9pPr marL="1828800" algn="ctr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buClr>
          <a:srgbClr val="FFFFFF"/>
        </a:buClr>
        <a:buSzPct val="100000"/>
        <a:buFont typeface="Trebuchet MS" pitchFamily="32" charset="0"/>
        <a:defRPr sz="3400" b="1">
          <a:solidFill>
            <a:srgbClr val="FFFFFF"/>
          </a:solidFill>
          <a:latin typeface="Trebuchet MS" pitchFamily="32" charset="0"/>
          <a:ea typeface="DejaVu Sans" charset="0"/>
          <a:cs typeface="DejaVu Sans" charset="0"/>
        </a:defRPr>
      </a:lvl9pPr>
    </p:titleStyle>
    <p:bodyStyle>
      <a:lvl1pPr marL="331788" indent="-331788" algn="l" defTabSz="457200" rtl="0" eaLnBrk="0" fontAlgn="base" hangingPunct="0">
        <a:lnSpc>
          <a:spcPct val="8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1838" indent="-274638" algn="l" defTabSz="457200" rtl="0" eaLnBrk="0" fontAlgn="base" hangingPunct="0">
        <a:lnSpc>
          <a:spcPct val="8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Wingdings" charset="2"/>
        <a:buChar char="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8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rebuchet MS" pitchFamily="32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57200" y="4495799"/>
            <a:ext cx="8096250" cy="218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Stacia Davis, M.</a:t>
            </a:r>
            <a:r>
              <a:rPr lang="en-GB" sz="32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E</a:t>
            </a:r>
            <a:r>
              <a:rPr lang="en-GB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. E.I.T.</a:t>
            </a:r>
            <a:endParaRPr lang="en-GB" sz="32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Agricultural </a:t>
            </a: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&amp; Biological Engineering</a:t>
            </a:r>
          </a:p>
          <a:p>
            <a:pPr algn="ctr">
              <a:lnSpc>
                <a:spcPct val="90000"/>
              </a:lnSpc>
              <a:spcBef>
                <a:spcPts val="52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Institute of Food and Agricultural Sciences (IFAS)</a:t>
            </a:r>
            <a:r>
              <a:rPr lang="x-none" sz="20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cs typeface="Arial" charset="0"/>
              </a:rPr>
              <a:t>‏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475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Landscape Fundamentals IST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Wimauma</a:t>
            </a:r>
            <a:r>
              <a:rPr lang="en-GB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DejaVu Sans" charset="0"/>
                <a:cs typeface="DejaVu Sans" charset="0"/>
              </a:rPr>
              <a:t>, FL Feb 10, 2009</a:t>
            </a:r>
            <a:endParaRPr lang="en-GB" sz="2000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ea typeface="DejaVu Sans" charset="0"/>
              <a:cs typeface="DejaVu Sans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1333500"/>
            <a:ext cx="8096250" cy="234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3333CC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8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DejaVu Sans" charset="0"/>
                <a:cs typeface="DejaVu Sans" charset="0"/>
              </a:rPr>
              <a:t>Proper Design and Installation</a:t>
            </a:r>
            <a:endParaRPr lang="en-GB" sz="4800" dirty="0">
              <a:solidFill>
                <a:srgbClr val="3333CC"/>
              </a:solidFill>
              <a:effectLst>
                <a:outerShdw blurRad="38100" dist="38100" dir="2700000" algn="tl">
                  <a:srgbClr val="FFFFFF"/>
                </a:outerShdw>
              </a:effectLst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52800" y="1066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5" name="Title 184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Efficiency and Uniformity</a:t>
            </a:r>
            <a:endParaRPr lang="en-US"/>
          </a:p>
        </p:txBody>
      </p:sp>
      <p:pic>
        <p:nvPicPr>
          <p:cNvPr id="6" name="Picture 3" descr="Picture2"/>
          <p:cNvPicPr>
            <a:picLocks noChangeAspect="1" noChangeArrowheads="1"/>
          </p:cNvPicPr>
          <p:nvPr/>
        </p:nvPicPr>
        <p:blipFill>
          <a:blip r:embed="rId3"/>
          <a:srcRect l="11079"/>
          <a:stretch>
            <a:fillRect/>
          </a:stretch>
        </p:blipFill>
        <p:spPr bwMode="auto">
          <a:xfrm>
            <a:off x="304800" y="2362200"/>
            <a:ext cx="42100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3"/>
          <p:cNvPicPr>
            <a:picLocks noChangeAspect="1" noChangeArrowheads="1"/>
          </p:cNvPicPr>
          <p:nvPr/>
        </p:nvPicPr>
        <p:blipFill>
          <a:blip r:embed="rId4"/>
          <a:srcRect l="11562"/>
          <a:stretch>
            <a:fillRect/>
          </a:stretch>
        </p:blipFill>
        <p:spPr bwMode="auto">
          <a:xfrm>
            <a:off x="4495800" y="2362200"/>
            <a:ext cx="40798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icture4"/>
          <p:cNvPicPr>
            <a:picLocks noChangeAspect="1" noChangeArrowheads="1"/>
          </p:cNvPicPr>
          <p:nvPr/>
        </p:nvPicPr>
        <p:blipFill>
          <a:blip r:embed="rId5"/>
          <a:srcRect l="6775"/>
          <a:stretch>
            <a:fillRect/>
          </a:stretch>
        </p:blipFill>
        <p:spPr bwMode="auto">
          <a:xfrm>
            <a:off x="304800" y="4225925"/>
            <a:ext cx="41941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Picture5"/>
          <p:cNvPicPr>
            <a:picLocks noChangeAspect="1" noChangeArrowheads="1"/>
          </p:cNvPicPr>
          <p:nvPr/>
        </p:nvPicPr>
        <p:blipFill>
          <a:blip r:embed="rId6"/>
          <a:srcRect l="11475"/>
          <a:stretch>
            <a:fillRect/>
          </a:stretch>
        </p:blipFill>
        <p:spPr bwMode="auto">
          <a:xfrm>
            <a:off x="4419600" y="4114800"/>
            <a:ext cx="4114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Picture1"/>
          <p:cNvPicPr>
            <a:picLocks noChangeAspect="1" noChangeArrowheads="1"/>
          </p:cNvPicPr>
          <p:nvPr/>
        </p:nvPicPr>
        <p:blipFill>
          <a:blip r:embed="rId7"/>
          <a:srcRect l="22215" t="14876" r="6693" b="19212"/>
          <a:stretch>
            <a:fillRect/>
          </a:stretch>
        </p:blipFill>
        <p:spPr bwMode="auto">
          <a:xfrm>
            <a:off x="2667000" y="11430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Efficiency and Uniformity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smtClean="0">
                <a:solidFill>
                  <a:srgbClr val="000000"/>
                </a:solidFill>
                <a:latin typeface="+mn-lt"/>
              </a:rPr>
              <a:t>How do you measure uniformity?</a:t>
            </a:r>
            <a:endParaRPr lang="en-US" sz="320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099" name="Picture 3" descr="C:\Users\stacia\Desktop\Research\Phase I\Pictures\DU Testing Irrigation Park\P4170013.JPG"/>
          <p:cNvPicPr>
            <a:picLocks noChangeAspect="1" noChangeArrowheads="1"/>
          </p:cNvPicPr>
          <p:nvPr/>
        </p:nvPicPr>
        <p:blipFill>
          <a:blip r:embed="rId3"/>
          <a:srcRect t="17291" b="9114"/>
          <a:stretch>
            <a:fillRect/>
          </a:stretch>
        </p:blipFill>
        <p:spPr bwMode="auto">
          <a:xfrm>
            <a:off x="844550" y="1752600"/>
            <a:ext cx="74549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5943600"/>
            <a:ext cx="166423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</a:t>
            </a:r>
            <a:r>
              <a:rPr lang="en-US" sz="1000" dirty="0" err="1" smtClean="0">
                <a:solidFill>
                  <a:schemeClr val="tx1"/>
                </a:solidFill>
              </a:rPr>
              <a:t>Stacia</a:t>
            </a:r>
            <a:r>
              <a:rPr lang="en-US" sz="1000" dirty="0" smtClean="0">
                <a:solidFill>
                  <a:schemeClr val="tx1"/>
                </a:solidFill>
              </a:rPr>
              <a:t> L. Davis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Efficiency and Uniformity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How do you measure uniformity?</a:t>
            </a:r>
            <a:endParaRPr lang="en-US" sz="32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t="16354" b="14140"/>
          <a:stretch>
            <a:fillRect/>
          </a:stretch>
        </p:blipFill>
        <p:spPr bwMode="auto">
          <a:xfrm>
            <a:off x="361078" y="1600200"/>
            <a:ext cx="8478122" cy="441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26695" y="6096000"/>
            <a:ext cx="166423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</a:t>
            </a:r>
            <a:r>
              <a:rPr lang="en-US" sz="1000" dirty="0" err="1" smtClean="0">
                <a:solidFill>
                  <a:schemeClr val="tx1"/>
                </a:solidFill>
              </a:rPr>
              <a:t>Stacia</a:t>
            </a:r>
            <a:r>
              <a:rPr lang="en-US" sz="1000" dirty="0" smtClean="0">
                <a:solidFill>
                  <a:schemeClr val="tx1"/>
                </a:solidFill>
              </a:rPr>
              <a:t> L. Davis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75688" cy="1044575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Section 2: Calculating Uniformity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5715000" y="1371600"/>
            <a:ext cx="914401" cy="1068388"/>
            <a:chOff x="914402" y="2057400"/>
            <a:chExt cx="914401" cy="1068388"/>
          </a:xfrm>
        </p:grpSpPr>
        <p:sp>
          <p:nvSpPr>
            <p:cNvPr id="165" name="Trapezoid 164"/>
            <p:cNvSpPr/>
            <p:nvPr/>
          </p:nvSpPr>
          <p:spPr bwMode="auto">
            <a:xfrm flipV="1">
              <a:off x="1219200" y="2590800"/>
              <a:ext cx="304800" cy="5334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16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16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171" name="Straight Connector 17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68" name="Straight Connector 16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0" name="Straight Connector 16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74" name="Group 173"/>
          <p:cNvGrpSpPr/>
          <p:nvPr/>
        </p:nvGrpSpPr>
        <p:grpSpPr>
          <a:xfrm>
            <a:off x="7696200" y="1371600"/>
            <a:ext cx="914401" cy="1068388"/>
            <a:chOff x="914402" y="2057400"/>
            <a:chExt cx="914401" cy="1068388"/>
          </a:xfrm>
        </p:grpSpPr>
        <p:sp>
          <p:nvSpPr>
            <p:cNvPr id="175" name="Trapezoid 174"/>
            <p:cNvSpPr/>
            <p:nvPr/>
          </p:nvSpPr>
          <p:spPr bwMode="auto">
            <a:xfrm flipV="1">
              <a:off x="1255778" y="2743200"/>
              <a:ext cx="228600" cy="3810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17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17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181" name="Straight Connector 18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2" name="Straight Connector 18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78" name="Straight Connector 17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84" name="Group 183"/>
          <p:cNvGrpSpPr/>
          <p:nvPr/>
        </p:nvGrpSpPr>
        <p:grpSpPr>
          <a:xfrm>
            <a:off x="1752600" y="1371600"/>
            <a:ext cx="914401" cy="1068388"/>
            <a:chOff x="914402" y="2057400"/>
            <a:chExt cx="914401" cy="1068388"/>
          </a:xfrm>
        </p:grpSpPr>
        <p:sp>
          <p:nvSpPr>
            <p:cNvPr id="185" name="Trapezoid 184"/>
            <p:cNvSpPr/>
            <p:nvPr/>
          </p:nvSpPr>
          <p:spPr bwMode="auto">
            <a:xfrm flipV="1">
              <a:off x="1271018" y="2819400"/>
              <a:ext cx="192024" cy="3048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18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18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2" name="Straight Connector 19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3" name="Straight Connector 19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88" name="Straight Connector 18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9" name="Straight Connector 18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94" name="Group 193"/>
          <p:cNvGrpSpPr/>
          <p:nvPr/>
        </p:nvGrpSpPr>
        <p:grpSpPr>
          <a:xfrm>
            <a:off x="2743200" y="1371600"/>
            <a:ext cx="914401" cy="1068388"/>
            <a:chOff x="914402" y="2057400"/>
            <a:chExt cx="914401" cy="1068388"/>
          </a:xfrm>
        </p:grpSpPr>
        <p:sp>
          <p:nvSpPr>
            <p:cNvPr id="195" name="Trapezoid 194"/>
            <p:cNvSpPr/>
            <p:nvPr/>
          </p:nvSpPr>
          <p:spPr bwMode="auto">
            <a:xfrm flipV="1">
              <a:off x="1219200" y="2590800"/>
              <a:ext cx="304800" cy="5334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19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19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201" name="Straight Connector 20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2" name="Straight Connector 20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3" name="Straight Connector 20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98" name="Straight Connector 19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9" name="Straight Connector 19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0" name="Straight Connector 19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04" name="Group 203"/>
          <p:cNvGrpSpPr/>
          <p:nvPr/>
        </p:nvGrpSpPr>
        <p:grpSpPr>
          <a:xfrm>
            <a:off x="3733800" y="1371600"/>
            <a:ext cx="914401" cy="1068388"/>
            <a:chOff x="914402" y="2057400"/>
            <a:chExt cx="914401" cy="1068388"/>
          </a:xfrm>
        </p:grpSpPr>
        <p:sp>
          <p:nvSpPr>
            <p:cNvPr id="205" name="Trapezoid 204"/>
            <p:cNvSpPr/>
            <p:nvPr/>
          </p:nvSpPr>
          <p:spPr bwMode="auto">
            <a:xfrm flipV="1">
              <a:off x="1143002" y="2286000"/>
              <a:ext cx="457200" cy="8382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20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20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211" name="Straight Connector 21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2" name="Straight Connector 21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3" name="Straight Connector 21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08" name="Straight Connector 20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9" name="Straight Connector 20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14" name="Group 213"/>
          <p:cNvGrpSpPr/>
          <p:nvPr/>
        </p:nvGrpSpPr>
        <p:grpSpPr>
          <a:xfrm>
            <a:off x="6705600" y="1371600"/>
            <a:ext cx="914401" cy="1068388"/>
            <a:chOff x="914402" y="2057400"/>
            <a:chExt cx="914401" cy="1068388"/>
          </a:xfrm>
        </p:grpSpPr>
        <p:sp>
          <p:nvSpPr>
            <p:cNvPr id="215" name="Trapezoid 214"/>
            <p:cNvSpPr/>
            <p:nvPr/>
          </p:nvSpPr>
          <p:spPr bwMode="auto">
            <a:xfrm flipV="1">
              <a:off x="1143002" y="2286000"/>
              <a:ext cx="457200" cy="8382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21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21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221" name="Straight Connector 22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2" name="Straight Connector 22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3" name="Straight Connector 22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18" name="Straight Connector 21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9" name="Straight Connector 21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0" name="Straight Connector 21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24" name="Group 223"/>
          <p:cNvGrpSpPr/>
          <p:nvPr/>
        </p:nvGrpSpPr>
        <p:grpSpPr>
          <a:xfrm>
            <a:off x="4724400" y="1371600"/>
            <a:ext cx="914401" cy="1068388"/>
            <a:chOff x="914402" y="2057400"/>
            <a:chExt cx="914401" cy="1068388"/>
          </a:xfrm>
        </p:grpSpPr>
        <p:sp>
          <p:nvSpPr>
            <p:cNvPr id="225" name="Trapezoid 224"/>
            <p:cNvSpPr/>
            <p:nvPr/>
          </p:nvSpPr>
          <p:spPr bwMode="auto">
            <a:xfrm flipV="1">
              <a:off x="1231394" y="2667000"/>
              <a:ext cx="292608" cy="4572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22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22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231" name="Straight Connector 23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2" name="Straight Connector 23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33" name="Straight Connector 23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28" name="Straight Connector 22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0" name="Straight Connector 22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34" name="Group 233"/>
          <p:cNvGrpSpPr/>
          <p:nvPr/>
        </p:nvGrpSpPr>
        <p:grpSpPr>
          <a:xfrm>
            <a:off x="762000" y="3097142"/>
            <a:ext cx="914401" cy="1068388"/>
            <a:chOff x="914402" y="2057400"/>
            <a:chExt cx="914401" cy="1068388"/>
          </a:xfrm>
        </p:grpSpPr>
        <p:sp>
          <p:nvSpPr>
            <p:cNvPr id="235" name="Trapezoid 234"/>
            <p:cNvSpPr/>
            <p:nvPr/>
          </p:nvSpPr>
          <p:spPr bwMode="auto">
            <a:xfrm flipV="1">
              <a:off x="1271018" y="2819400"/>
              <a:ext cx="192024" cy="3048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23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23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241" name="Straight Connector 24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3" name="Straight Connector 24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38" name="Straight Connector 23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44" name="Group 243"/>
          <p:cNvGrpSpPr/>
          <p:nvPr/>
        </p:nvGrpSpPr>
        <p:grpSpPr>
          <a:xfrm>
            <a:off x="1728216" y="3097142"/>
            <a:ext cx="914401" cy="1068388"/>
            <a:chOff x="914402" y="2057400"/>
            <a:chExt cx="914401" cy="1068388"/>
          </a:xfrm>
        </p:grpSpPr>
        <p:sp>
          <p:nvSpPr>
            <p:cNvPr id="245" name="Trapezoid 244"/>
            <p:cNvSpPr/>
            <p:nvPr/>
          </p:nvSpPr>
          <p:spPr bwMode="auto">
            <a:xfrm flipV="1">
              <a:off x="1255778" y="2743200"/>
              <a:ext cx="228600" cy="3810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24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24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251" name="Straight Connector 25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2" name="Straight Connector 25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3" name="Straight Connector 25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48" name="Straight Connector 24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9" name="Straight Connector 24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0" name="Straight Connector 24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54" name="Group 253"/>
          <p:cNvGrpSpPr/>
          <p:nvPr/>
        </p:nvGrpSpPr>
        <p:grpSpPr>
          <a:xfrm>
            <a:off x="2743200" y="3097142"/>
            <a:ext cx="914401" cy="1068388"/>
            <a:chOff x="914402" y="2057400"/>
            <a:chExt cx="914401" cy="1068388"/>
          </a:xfrm>
        </p:grpSpPr>
        <p:sp>
          <p:nvSpPr>
            <p:cNvPr id="255" name="Trapezoid 254"/>
            <p:cNvSpPr/>
            <p:nvPr/>
          </p:nvSpPr>
          <p:spPr bwMode="auto">
            <a:xfrm flipV="1">
              <a:off x="1231394" y="2667000"/>
              <a:ext cx="292608" cy="4572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25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25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261" name="Straight Connector 26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2" name="Straight Connector 26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3" name="Straight Connector 26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58" name="Straight Connector 25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9" name="Straight Connector 25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0" name="Straight Connector 25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64" name="Group 263"/>
          <p:cNvGrpSpPr/>
          <p:nvPr/>
        </p:nvGrpSpPr>
        <p:grpSpPr>
          <a:xfrm>
            <a:off x="3733800" y="3097142"/>
            <a:ext cx="914401" cy="1068388"/>
            <a:chOff x="914402" y="2057400"/>
            <a:chExt cx="914401" cy="1068388"/>
          </a:xfrm>
        </p:grpSpPr>
        <p:sp>
          <p:nvSpPr>
            <p:cNvPr id="265" name="Trapezoid 264"/>
            <p:cNvSpPr/>
            <p:nvPr/>
          </p:nvSpPr>
          <p:spPr bwMode="auto">
            <a:xfrm flipV="1">
              <a:off x="1219200" y="2590800"/>
              <a:ext cx="304800" cy="5334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26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26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271" name="Straight Connector 27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3" name="Straight Connector 27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68" name="Straight Connector 26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9" name="Straight Connector 26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74" name="Group 273"/>
          <p:cNvGrpSpPr/>
          <p:nvPr/>
        </p:nvGrpSpPr>
        <p:grpSpPr>
          <a:xfrm>
            <a:off x="4724400" y="3097142"/>
            <a:ext cx="914401" cy="1068388"/>
            <a:chOff x="914402" y="2057400"/>
            <a:chExt cx="914401" cy="1068388"/>
          </a:xfrm>
        </p:grpSpPr>
        <p:sp>
          <p:nvSpPr>
            <p:cNvPr id="275" name="Trapezoid 274"/>
            <p:cNvSpPr/>
            <p:nvPr/>
          </p:nvSpPr>
          <p:spPr bwMode="auto">
            <a:xfrm flipV="1">
              <a:off x="1219200" y="2590800"/>
              <a:ext cx="304800" cy="5334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27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27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281" name="Straight Connector 28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2" name="Straight Connector 28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3" name="Straight Connector 28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78" name="Straight Connector 27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9" name="Straight Connector 27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0" name="Straight Connector 27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84" name="Group 283"/>
          <p:cNvGrpSpPr/>
          <p:nvPr/>
        </p:nvGrpSpPr>
        <p:grpSpPr>
          <a:xfrm>
            <a:off x="5715002" y="3097142"/>
            <a:ext cx="914401" cy="1068388"/>
            <a:chOff x="914402" y="2057400"/>
            <a:chExt cx="914401" cy="1068388"/>
          </a:xfrm>
        </p:grpSpPr>
        <p:sp>
          <p:nvSpPr>
            <p:cNvPr id="285" name="Trapezoid 284"/>
            <p:cNvSpPr/>
            <p:nvPr/>
          </p:nvSpPr>
          <p:spPr bwMode="auto">
            <a:xfrm flipV="1">
              <a:off x="1191768" y="2438400"/>
              <a:ext cx="365760" cy="6858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28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28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291" name="Straight Connector 29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2" name="Straight Connector 29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" name="Straight Connector 29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88" name="Straight Connector 28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9" name="Straight Connector 28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0" name="Straight Connector 28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94" name="Group 293"/>
          <p:cNvGrpSpPr/>
          <p:nvPr/>
        </p:nvGrpSpPr>
        <p:grpSpPr>
          <a:xfrm>
            <a:off x="762000" y="1371600"/>
            <a:ext cx="914401" cy="1068388"/>
            <a:chOff x="914402" y="2057400"/>
            <a:chExt cx="914401" cy="1068388"/>
          </a:xfrm>
        </p:grpSpPr>
        <p:sp>
          <p:nvSpPr>
            <p:cNvPr id="295" name="Trapezoid 294"/>
            <p:cNvSpPr/>
            <p:nvPr/>
          </p:nvSpPr>
          <p:spPr bwMode="auto">
            <a:xfrm flipV="1">
              <a:off x="1191768" y="2438400"/>
              <a:ext cx="365760" cy="6858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29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29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301" name="Straight Connector 30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2" name="Straight Connector 30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3" name="Straight Connector 30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298" name="Straight Connector 29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9" name="Straight Connector 29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0" name="Straight Connector 29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04" name="Group 303"/>
          <p:cNvGrpSpPr/>
          <p:nvPr/>
        </p:nvGrpSpPr>
        <p:grpSpPr>
          <a:xfrm>
            <a:off x="6705600" y="3097142"/>
            <a:ext cx="914401" cy="1068388"/>
            <a:chOff x="914402" y="2057400"/>
            <a:chExt cx="914401" cy="1068388"/>
          </a:xfrm>
        </p:grpSpPr>
        <p:sp>
          <p:nvSpPr>
            <p:cNvPr id="305" name="Trapezoid 304"/>
            <p:cNvSpPr/>
            <p:nvPr/>
          </p:nvSpPr>
          <p:spPr bwMode="auto">
            <a:xfrm flipV="1">
              <a:off x="1143002" y="2286000"/>
              <a:ext cx="457200" cy="8382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30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30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311" name="Straight Connector 31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2" name="Straight Connector 31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" name="Straight Connector 31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08" name="Straight Connector 30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9" name="Straight Connector 30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0" name="Straight Connector 30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314" name="Group 313"/>
          <p:cNvGrpSpPr/>
          <p:nvPr/>
        </p:nvGrpSpPr>
        <p:grpSpPr>
          <a:xfrm>
            <a:off x="7696200" y="3097142"/>
            <a:ext cx="914401" cy="1068388"/>
            <a:chOff x="914402" y="2057400"/>
            <a:chExt cx="914401" cy="1068388"/>
          </a:xfrm>
        </p:grpSpPr>
        <p:sp>
          <p:nvSpPr>
            <p:cNvPr id="315" name="Trapezoid 314"/>
            <p:cNvSpPr/>
            <p:nvPr/>
          </p:nvSpPr>
          <p:spPr bwMode="auto">
            <a:xfrm flipV="1">
              <a:off x="1143002" y="2286000"/>
              <a:ext cx="457200" cy="838200"/>
            </a:xfrm>
            <a:prstGeom prst="trapezoid">
              <a:avLst>
                <a:gd name="adj" fmla="val 44047"/>
              </a:avLst>
            </a:prstGeom>
            <a:blipFill>
              <a:blip r:embed="rId3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grpSp>
          <p:nvGrpSpPr>
            <p:cNvPr id="316" name="Group 160"/>
            <p:cNvGrpSpPr/>
            <p:nvPr/>
          </p:nvGrpSpPr>
          <p:grpSpPr>
            <a:xfrm>
              <a:off x="914402" y="2057400"/>
              <a:ext cx="914401" cy="1068388"/>
              <a:chOff x="1981200" y="3276600"/>
              <a:chExt cx="1524000" cy="1982788"/>
            </a:xfrm>
          </p:grpSpPr>
          <p:grpSp>
            <p:nvGrpSpPr>
              <p:cNvPr id="317" name="Group 151"/>
              <p:cNvGrpSpPr/>
              <p:nvPr/>
            </p:nvGrpSpPr>
            <p:grpSpPr>
              <a:xfrm>
                <a:off x="2362199" y="3733800"/>
                <a:ext cx="762001" cy="1525588"/>
                <a:chOff x="2362199" y="2514601"/>
                <a:chExt cx="1219200" cy="2744787"/>
              </a:xfrm>
            </p:grpSpPr>
            <p:cxnSp>
              <p:nvCxnSpPr>
                <p:cNvPr id="321" name="Straight Connector 320"/>
                <p:cNvCxnSpPr/>
                <p:nvPr/>
              </p:nvCxnSpPr>
              <p:spPr bwMode="auto">
                <a:xfrm rot="16200000" flipH="1">
                  <a:off x="1264169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2" name="Straight Connector 321"/>
                <p:cNvCxnSpPr/>
                <p:nvPr/>
              </p:nvCxnSpPr>
              <p:spPr bwMode="auto">
                <a:xfrm rot="16200000" flipH="1" flipV="1">
                  <a:off x="1945938" y="3612631"/>
                  <a:ext cx="2733492" cy="537431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3" name="Straight Connector 322"/>
                <p:cNvCxnSpPr/>
                <p:nvPr/>
              </p:nvCxnSpPr>
              <p:spPr bwMode="auto">
                <a:xfrm>
                  <a:off x="2895600" y="5257800"/>
                  <a:ext cx="152400" cy="1588"/>
                </a:xfrm>
                <a:prstGeom prst="line">
                  <a:avLst/>
                </a:prstGeom>
                <a:solidFill>
                  <a:srgbClr val="00B8FF"/>
                </a:solidFill>
                <a:ln w="2159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318" name="Straight Connector 317"/>
              <p:cNvCxnSpPr/>
              <p:nvPr/>
            </p:nvCxnSpPr>
            <p:spPr bwMode="auto">
              <a:xfrm rot="16200000" flipV="1">
                <a:off x="1943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19" name="Straight Connector 318"/>
              <p:cNvCxnSpPr/>
              <p:nvPr/>
            </p:nvCxnSpPr>
            <p:spPr bwMode="auto">
              <a:xfrm rot="5400000" flipH="1" flipV="1">
                <a:off x="3086100" y="3314700"/>
                <a:ext cx="457200" cy="381000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0" name="Straight Connector 319"/>
              <p:cNvCxnSpPr/>
              <p:nvPr/>
            </p:nvCxnSpPr>
            <p:spPr bwMode="auto">
              <a:xfrm>
                <a:off x="1981200" y="3276600"/>
                <a:ext cx="1524000" cy="1588"/>
              </a:xfrm>
              <a:prstGeom prst="line">
                <a:avLst/>
              </a:prstGeom>
              <a:solidFill>
                <a:srgbClr val="00B8FF"/>
              </a:solidFill>
              <a:ln w="2159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25" name="TextBox 324"/>
          <p:cNvSpPr txBox="1"/>
          <p:nvPr/>
        </p:nvSpPr>
        <p:spPr>
          <a:xfrm>
            <a:off x="4495800" y="2804160"/>
            <a:ext cx="42098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Arranged by increasing depth collected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0" name="TextBox 339"/>
          <p:cNvSpPr txBox="1"/>
          <p:nvPr/>
        </p:nvSpPr>
        <p:spPr>
          <a:xfrm>
            <a:off x="609600" y="4397513"/>
            <a:ext cx="23457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Average = 0.5 inches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562600"/>
            <a:ext cx="3086100" cy="685800"/>
          </a:xfrm>
          <a:prstGeom prst="rect">
            <a:avLst/>
          </a:prstGeom>
          <a:noFill/>
        </p:spPr>
      </p:pic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5" name="TextBox 344"/>
          <p:cNvSpPr txBox="1"/>
          <p:nvPr/>
        </p:nvSpPr>
        <p:spPr>
          <a:xfrm>
            <a:off x="6172200" y="5105400"/>
            <a:ext cx="234570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Average = 0.8 inches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49" name="TextBox 348"/>
          <p:cNvSpPr txBox="1"/>
          <p:nvPr/>
        </p:nvSpPr>
        <p:spPr>
          <a:xfrm>
            <a:off x="990600" y="2804160"/>
            <a:ext cx="150233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Low Quarter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66" name="Group 365"/>
          <p:cNvGrpSpPr/>
          <p:nvPr/>
        </p:nvGrpSpPr>
        <p:grpSpPr>
          <a:xfrm>
            <a:off x="685800" y="2740152"/>
            <a:ext cx="2057400" cy="1755650"/>
            <a:chOff x="762000" y="2587752"/>
            <a:chExt cx="1905000" cy="1755650"/>
          </a:xfrm>
        </p:grpSpPr>
        <p:sp>
          <p:nvSpPr>
            <p:cNvPr id="328" name="Left Brace 327"/>
            <p:cNvSpPr/>
            <p:nvPr/>
          </p:nvSpPr>
          <p:spPr bwMode="auto">
            <a:xfrm rot="16200000">
              <a:off x="1524001" y="3200403"/>
              <a:ext cx="381002" cy="1904996"/>
            </a:xfrm>
            <a:prstGeom prst="leftBrace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cxnSp>
          <p:nvCxnSpPr>
            <p:cNvPr id="351" name="Straight Connector 350"/>
            <p:cNvCxnSpPr>
              <a:stCxn id="328" idx="0"/>
            </p:cNvCxnSpPr>
            <p:nvPr/>
          </p:nvCxnSpPr>
          <p:spPr bwMode="auto">
            <a:xfrm flipH="1" flipV="1">
              <a:off x="762002" y="2971800"/>
              <a:ext cx="2" cy="99060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3" name="Right Bracket 362"/>
            <p:cNvSpPr/>
            <p:nvPr/>
          </p:nvSpPr>
          <p:spPr bwMode="auto">
            <a:xfrm rot="16200000">
              <a:off x="1520952" y="1828800"/>
              <a:ext cx="384048" cy="1901952"/>
            </a:xfrm>
            <a:prstGeom prst="rightBracke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cxnSp>
          <p:nvCxnSpPr>
            <p:cNvPr id="365" name="Straight Connector 364"/>
            <p:cNvCxnSpPr>
              <a:stCxn id="328" idx="2"/>
              <a:endCxn id="363" idx="1"/>
            </p:cNvCxnSpPr>
            <p:nvPr/>
          </p:nvCxnSpPr>
          <p:spPr bwMode="auto">
            <a:xfrm rot="10800000">
              <a:off x="2663952" y="2971800"/>
              <a:ext cx="3048" cy="99060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8" name="Group 377"/>
          <p:cNvGrpSpPr/>
          <p:nvPr/>
        </p:nvGrpSpPr>
        <p:grpSpPr>
          <a:xfrm>
            <a:off x="533400" y="2590800"/>
            <a:ext cx="8229602" cy="2541656"/>
            <a:chOff x="533400" y="2514600"/>
            <a:chExt cx="8229602" cy="2541656"/>
          </a:xfrm>
        </p:grpSpPr>
        <p:sp>
          <p:nvSpPr>
            <p:cNvPr id="348" name="Left Brace 347"/>
            <p:cNvSpPr/>
            <p:nvPr/>
          </p:nvSpPr>
          <p:spPr bwMode="auto">
            <a:xfrm rot="16200000">
              <a:off x="4419600" y="712856"/>
              <a:ext cx="457201" cy="8229600"/>
            </a:xfrm>
            <a:prstGeom prst="leftBrace">
              <a:avLst>
                <a:gd name="adj1" fmla="val 8333"/>
                <a:gd name="adj2" fmla="val 82069"/>
              </a:avLst>
            </a:prstGeom>
            <a:noFill/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sp>
          <p:nvSpPr>
            <p:cNvPr id="367" name="Right Bracket 366"/>
            <p:cNvSpPr/>
            <p:nvPr/>
          </p:nvSpPr>
          <p:spPr bwMode="auto">
            <a:xfrm rot="16200000">
              <a:off x="4533900" y="-1485900"/>
              <a:ext cx="228600" cy="8229600"/>
            </a:xfrm>
            <a:prstGeom prst="rightBracket">
              <a:avLst/>
            </a:prstGeom>
            <a:noFill/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</a:endParaRPr>
            </a:p>
          </p:txBody>
        </p:sp>
        <p:cxnSp>
          <p:nvCxnSpPr>
            <p:cNvPr id="369" name="Straight Connector 368"/>
            <p:cNvCxnSpPr>
              <a:stCxn id="348" idx="2"/>
              <a:endCxn id="367" idx="1"/>
            </p:cNvCxnSpPr>
            <p:nvPr/>
          </p:nvCxnSpPr>
          <p:spPr bwMode="auto">
            <a:xfrm rot="10800000">
              <a:off x="8763001" y="2743201"/>
              <a:ext cx="1" cy="1855855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3" name="Straight Connector 372"/>
            <p:cNvCxnSpPr>
              <a:stCxn id="348" idx="0"/>
              <a:endCxn id="367" idx="0"/>
            </p:cNvCxnSpPr>
            <p:nvPr/>
          </p:nvCxnSpPr>
          <p:spPr bwMode="auto">
            <a:xfrm flipV="1">
              <a:off x="533400" y="2743200"/>
              <a:ext cx="1588" cy="1855856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Overview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56125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Efficiency and Uniformity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Sprinkler Spacing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Microirrigation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layout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Pressure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Piping and Wiring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tabLst>
                <a:tab pos="344488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Proper Design and Installation</a:t>
            </a:r>
            <a:endParaRPr lang="en-US" sz="3200" dirty="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Sprinkler Spacing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371600"/>
            <a:ext cx="518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smtClean="0">
                <a:solidFill>
                  <a:srgbClr val="000000"/>
                </a:solidFill>
                <a:latin typeface="+mj-lt"/>
              </a:rPr>
              <a:t>Spacing types</a:t>
            </a:r>
          </a:p>
          <a:p>
            <a:pPr marL="747713" lvl="1" indent="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+mj-lt"/>
              </a:rPr>
              <a:t>Square</a:t>
            </a:r>
          </a:p>
          <a:p>
            <a:pPr marL="747713" lvl="1" indent="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smtClean="0">
                <a:solidFill>
                  <a:srgbClr val="000000"/>
                </a:solidFill>
                <a:latin typeface="+mj-lt"/>
              </a:rPr>
              <a:t>Triangular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smtClean="0">
                <a:solidFill>
                  <a:srgbClr val="000000"/>
                </a:solidFill>
                <a:latin typeface="+mj-lt"/>
              </a:rPr>
              <a:t>Head-to-Head coverage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endParaRPr lang="en-US" sz="320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4" name="Group 218"/>
          <p:cNvGrpSpPr>
            <a:grpSpLocks/>
          </p:cNvGrpSpPr>
          <p:nvPr/>
        </p:nvGrpSpPr>
        <p:grpSpPr bwMode="auto">
          <a:xfrm>
            <a:off x="2286000" y="3962400"/>
            <a:ext cx="4567116" cy="954087"/>
            <a:chOff x="912" y="943"/>
            <a:chExt cx="1005" cy="384"/>
          </a:xfrm>
        </p:grpSpPr>
        <p:sp>
          <p:nvSpPr>
            <p:cNvPr id="6" name="Freeform 183"/>
            <p:cNvSpPr>
              <a:spLocks/>
            </p:cNvSpPr>
            <p:nvPr/>
          </p:nvSpPr>
          <p:spPr bwMode="auto">
            <a:xfrm rot="221304">
              <a:off x="913" y="943"/>
              <a:ext cx="503" cy="384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" name="Freeform 193"/>
            <p:cNvSpPr>
              <a:spLocks/>
            </p:cNvSpPr>
            <p:nvPr/>
          </p:nvSpPr>
          <p:spPr bwMode="auto">
            <a:xfrm rot="221304">
              <a:off x="912" y="947"/>
              <a:ext cx="629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" name="Freeform 194"/>
            <p:cNvSpPr>
              <a:spLocks/>
            </p:cNvSpPr>
            <p:nvPr/>
          </p:nvSpPr>
          <p:spPr bwMode="auto">
            <a:xfrm rot="221304">
              <a:off x="912" y="948"/>
              <a:ext cx="691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" name="Freeform 195"/>
            <p:cNvSpPr>
              <a:spLocks/>
            </p:cNvSpPr>
            <p:nvPr/>
          </p:nvSpPr>
          <p:spPr bwMode="auto">
            <a:xfrm rot="221304">
              <a:off x="912" y="950"/>
              <a:ext cx="754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Freeform 196"/>
            <p:cNvSpPr>
              <a:spLocks/>
            </p:cNvSpPr>
            <p:nvPr/>
          </p:nvSpPr>
          <p:spPr bwMode="auto">
            <a:xfrm rot="221304">
              <a:off x="912" y="952"/>
              <a:ext cx="816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" name="Freeform 197"/>
            <p:cNvSpPr>
              <a:spLocks/>
            </p:cNvSpPr>
            <p:nvPr/>
          </p:nvSpPr>
          <p:spPr bwMode="auto">
            <a:xfrm rot="221304">
              <a:off x="913" y="944"/>
              <a:ext cx="566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" name="Freeform 198"/>
            <p:cNvSpPr>
              <a:spLocks/>
            </p:cNvSpPr>
            <p:nvPr/>
          </p:nvSpPr>
          <p:spPr bwMode="auto">
            <a:xfrm rot="221304">
              <a:off x="912" y="954"/>
              <a:ext cx="880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Freeform 199"/>
            <p:cNvSpPr>
              <a:spLocks/>
            </p:cNvSpPr>
            <p:nvPr/>
          </p:nvSpPr>
          <p:spPr bwMode="auto">
            <a:xfrm rot="221304">
              <a:off x="912" y="958"/>
              <a:ext cx="945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Freeform 200"/>
            <p:cNvSpPr>
              <a:spLocks/>
            </p:cNvSpPr>
            <p:nvPr/>
          </p:nvSpPr>
          <p:spPr bwMode="auto">
            <a:xfrm rot="221304">
              <a:off x="912" y="959"/>
              <a:ext cx="1005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1219200" y="3886200"/>
            <a:ext cx="1154655" cy="2971800"/>
            <a:chOff x="1219200" y="3962400"/>
            <a:chExt cx="1154655" cy="2971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219200" y="4038600"/>
              <a:ext cx="1143000" cy="2895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48348" y="4249271"/>
              <a:ext cx="125507" cy="493059"/>
            </a:xfrm>
            <a:custGeom>
              <a:avLst/>
              <a:gdLst>
                <a:gd name="connsiteX0" fmla="*/ 107577 w 125507"/>
                <a:gd name="connsiteY0" fmla="*/ 32273 h 493059"/>
                <a:gd name="connsiteX1" fmla="*/ 0 w 125507"/>
                <a:gd name="connsiteY1" fmla="*/ 258183 h 493059"/>
                <a:gd name="connsiteX2" fmla="*/ 107577 w 125507"/>
                <a:gd name="connsiteY2" fmla="*/ 451821 h 493059"/>
                <a:gd name="connsiteX3" fmla="*/ 107577 w 125507"/>
                <a:gd name="connsiteY3" fmla="*/ 32273 h 4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07" h="493059">
                  <a:moveTo>
                    <a:pt x="107577" y="32273"/>
                  </a:moveTo>
                  <a:cubicBezTo>
                    <a:pt x="89648" y="0"/>
                    <a:pt x="0" y="188258"/>
                    <a:pt x="0" y="258183"/>
                  </a:cubicBezTo>
                  <a:cubicBezTo>
                    <a:pt x="0" y="328108"/>
                    <a:pt x="89647" y="493059"/>
                    <a:pt x="107577" y="451821"/>
                  </a:cubicBezTo>
                  <a:cubicBezTo>
                    <a:pt x="125507" y="410583"/>
                    <a:pt x="125506" y="64546"/>
                    <a:pt x="107577" y="3227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243138" y="4394994"/>
              <a:ext cx="67469" cy="211138"/>
            </a:xfrm>
            <a:custGeom>
              <a:avLst/>
              <a:gdLst>
                <a:gd name="connsiteX0" fmla="*/ 38100 w 67469"/>
                <a:gd name="connsiteY0" fmla="*/ 794 h 211138"/>
                <a:gd name="connsiteX1" fmla="*/ 66675 w 67469"/>
                <a:gd name="connsiteY1" fmla="*/ 100806 h 211138"/>
                <a:gd name="connsiteX2" fmla="*/ 33337 w 67469"/>
                <a:gd name="connsiteY2" fmla="*/ 210344 h 211138"/>
                <a:gd name="connsiteX3" fmla="*/ 0 w 67469"/>
                <a:gd name="connsiteY3" fmla="*/ 96044 h 211138"/>
                <a:gd name="connsiteX4" fmla="*/ 38100 w 67469"/>
                <a:gd name="connsiteY4" fmla="*/ 794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69" h="211138">
                  <a:moveTo>
                    <a:pt x="38100" y="794"/>
                  </a:moveTo>
                  <a:cubicBezTo>
                    <a:pt x="49212" y="1588"/>
                    <a:pt x="67469" y="65881"/>
                    <a:pt x="66675" y="100806"/>
                  </a:cubicBezTo>
                  <a:cubicBezTo>
                    <a:pt x="65881" y="135731"/>
                    <a:pt x="44449" y="211138"/>
                    <a:pt x="33337" y="210344"/>
                  </a:cubicBezTo>
                  <a:cubicBezTo>
                    <a:pt x="22225" y="209550"/>
                    <a:pt x="0" y="128588"/>
                    <a:pt x="0" y="96044"/>
                  </a:cubicBezTo>
                  <a:cubicBezTo>
                    <a:pt x="0" y="63500"/>
                    <a:pt x="26988" y="0"/>
                    <a:pt x="38100" y="79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219200" y="3962400"/>
              <a:ext cx="1143000" cy="1524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" name="Group 218"/>
          <p:cNvGrpSpPr>
            <a:grpSpLocks/>
          </p:cNvGrpSpPr>
          <p:nvPr/>
        </p:nvGrpSpPr>
        <p:grpSpPr bwMode="auto">
          <a:xfrm flipH="1">
            <a:off x="2286000" y="3962400"/>
            <a:ext cx="4567116" cy="954087"/>
            <a:chOff x="912" y="943"/>
            <a:chExt cx="1005" cy="384"/>
          </a:xfrm>
        </p:grpSpPr>
        <p:sp>
          <p:nvSpPr>
            <p:cNvPr id="29" name="Freeform 183"/>
            <p:cNvSpPr>
              <a:spLocks/>
            </p:cNvSpPr>
            <p:nvPr/>
          </p:nvSpPr>
          <p:spPr bwMode="auto">
            <a:xfrm rot="221304">
              <a:off x="913" y="943"/>
              <a:ext cx="503" cy="384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Freeform 193"/>
            <p:cNvSpPr>
              <a:spLocks/>
            </p:cNvSpPr>
            <p:nvPr/>
          </p:nvSpPr>
          <p:spPr bwMode="auto">
            <a:xfrm rot="221304">
              <a:off x="912" y="947"/>
              <a:ext cx="629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Freeform 194"/>
            <p:cNvSpPr>
              <a:spLocks/>
            </p:cNvSpPr>
            <p:nvPr/>
          </p:nvSpPr>
          <p:spPr bwMode="auto">
            <a:xfrm rot="221304">
              <a:off x="912" y="948"/>
              <a:ext cx="691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Freeform 195"/>
            <p:cNvSpPr>
              <a:spLocks/>
            </p:cNvSpPr>
            <p:nvPr/>
          </p:nvSpPr>
          <p:spPr bwMode="auto">
            <a:xfrm rot="221304">
              <a:off x="912" y="950"/>
              <a:ext cx="754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Freeform 196"/>
            <p:cNvSpPr>
              <a:spLocks/>
            </p:cNvSpPr>
            <p:nvPr/>
          </p:nvSpPr>
          <p:spPr bwMode="auto">
            <a:xfrm rot="221304">
              <a:off x="912" y="952"/>
              <a:ext cx="816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Freeform 197"/>
            <p:cNvSpPr>
              <a:spLocks/>
            </p:cNvSpPr>
            <p:nvPr/>
          </p:nvSpPr>
          <p:spPr bwMode="auto">
            <a:xfrm rot="221304">
              <a:off x="913" y="944"/>
              <a:ext cx="566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Freeform 198"/>
            <p:cNvSpPr>
              <a:spLocks/>
            </p:cNvSpPr>
            <p:nvPr/>
          </p:nvSpPr>
          <p:spPr bwMode="auto">
            <a:xfrm rot="221304">
              <a:off x="912" y="954"/>
              <a:ext cx="880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Freeform 199"/>
            <p:cNvSpPr>
              <a:spLocks/>
            </p:cNvSpPr>
            <p:nvPr/>
          </p:nvSpPr>
          <p:spPr bwMode="auto">
            <a:xfrm rot="221304">
              <a:off x="912" y="958"/>
              <a:ext cx="945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Freeform 200"/>
            <p:cNvSpPr>
              <a:spLocks/>
            </p:cNvSpPr>
            <p:nvPr/>
          </p:nvSpPr>
          <p:spPr bwMode="auto">
            <a:xfrm rot="221304">
              <a:off x="912" y="959"/>
              <a:ext cx="1005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7" name="Group 37"/>
          <p:cNvGrpSpPr/>
          <p:nvPr/>
        </p:nvGrpSpPr>
        <p:grpSpPr>
          <a:xfrm flipH="1">
            <a:off x="6858000" y="3886200"/>
            <a:ext cx="1154655" cy="2971800"/>
            <a:chOff x="1219200" y="3962400"/>
            <a:chExt cx="1154655" cy="2971800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219200" y="4038600"/>
              <a:ext cx="1143000" cy="2895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2248348" y="4249271"/>
              <a:ext cx="125507" cy="493059"/>
            </a:xfrm>
            <a:custGeom>
              <a:avLst/>
              <a:gdLst>
                <a:gd name="connsiteX0" fmla="*/ 107577 w 125507"/>
                <a:gd name="connsiteY0" fmla="*/ 32273 h 493059"/>
                <a:gd name="connsiteX1" fmla="*/ 0 w 125507"/>
                <a:gd name="connsiteY1" fmla="*/ 258183 h 493059"/>
                <a:gd name="connsiteX2" fmla="*/ 107577 w 125507"/>
                <a:gd name="connsiteY2" fmla="*/ 451821 h 493059"/>
                <a:gd name="connsiteX3" fmla="*/ 107577 w 125507"/>
                <a:gd name="connsiteY3" fmla="*/ 32273 h 4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07" h="493059">
                  <a:moveTo>
                    <a:pt x="107577" y="32273"/>
                  </a:moveTo>
                  <a:cubicBezTo>
                    <a:pt x="89648" y="0"/>
                    <a:pt x="0" y="188258"/>
                    <a:pt x="0" y="258183"/>
                  </a:cubicBezTo>
                  <a:cubicBezTo>
                    <a:pt x="0" y="328108"/>
                    <a:pt x="89647" y="493059"/>
                    <a:pt x="107577" y="451821"/>
                  </a:cubicBezTo>
                  <a:cubicBezTo>
                    <a:pt x="125507" y="410583"/>
                    <a:pt x="125506" y="64546"/>
                    <a:pt x="107577" y="3227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2243138" y="4394994"/>
              <a:ext cx="67469" cy="211138"/>
            </a:xfrm>
            <a:custGeom>
              <a:avLst/>
              <a:gdLst>
                <a:gd name="connsiteX0" fmla="*/ 38100 w 67469"/>
                <a:gd name="connsiteY0" fmla="*/ 794 h 211138"/>
                <a:gd name="connsiteX1" fmla="*/ 66675 w 67469"/>
                <a:gd name="connsiteY1" fmla="*/ 100806 h 211138"/>
                <a:gd name="connsiteX2" fmla="*/ 33337 w 67469"/>
                <a:gd name="connsiteY2" fmla="*/ 210344 h 211138"/>
                <a:gd name="connsiteX3" fmla="*/ 0 w 67469"/>
                <a:gd name="connsiteY3" fmla="*/ 96044 h 211138"/>
                <a:gd name="connsiteX4" fmla="*/ 38100 w 67469"/>
                <a:gd name="connsiteY4" fmla="*/ 794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69" h="211138">
                  <a:moveTo>
                    <a:pt x="38100" y="794"/>
                  </a:moveTo>
                  <a:cubicBezTo>
                    <a:pt x="49212" y="1588"/>
                    <a:pt x="67469" y="65881"/>
                    <a:pt x="66675" y="100806"/>
                  </a:cubicBezTo>
                  <a:cubicBezTo>
                    <a:pt x="65881" y="135731"/>
                    <a:pt x="44449" y="211138"/>
                    <a:pt x="33337" y="210344"/>
                  </a:cubicBezTo>
                  <a:cubicBezTo>
                    <a:pt x="22225" y="209550"/>
                    <a:pt x="0" y="128588"/>
                    <a:pt x="0" y="96044"/>
                  </a:cubicBezTo>
                  <a:cubicBezTo>
                    <a:pt x="0" y="63500"/>
                    <a:pt x="26988" y="0"/>
                    <a:pt x="38100" y="79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1219200" y="3962400"/>
              <a:ext cx="1143000" cy="1524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2819400" y="1143000"/>
            <a:ext cx="5943600" cy="4876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Sprinkler Spacing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2667000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Spacing type: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Square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2286000" y="1981200"/>
            <a:ext cx="4572000" cy="45720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reeform 13"/>
          <p:cNvSpPr>
            <a:spLocks noChangeAspect="1"/>
          </p:cNvSpPr>
          <p:nvPr/>
        </p:nvSpPr>
        <p:spPr bwMode="auto">
          <a:xfrm>
            <a:off x="4495800" y="1828800"/>
            <a:ext cx="4572000" cy="4572000"/>
          </a:xfrm>
          <a:custGeom>
            <a:avLst/>
            <a:gdLst>
              <a:gd name="connsiteX0" fmla="*/ 0 w 4572000"/>
              <a:gd name="connsiteY0" fmla="*/ 2286000 h 4572000"/>
              <a:gd name="connsiteX1" fmla="*/ 669556 w 4572000"/>
              <a:gd name="connsiteY1" fmla="*/ 669554 h 4572000"/>
              <a:gd name="connsiteX2" fmla="*/ 2286004 w 4572000"/>
              <a:gd name="connsiteY2" fmla="*/ 2 h 4572000"/>
              <a:gd name="connsiteX3" fmla="*/ 3902450 w 4572000"/>
              <a:gd name="connsiteY3" fmla="*/ 669558 h 4572000"/>
              <a:gd name="connsiteX4" fmla="*/ 4572002 w 4572000"/>
              <a:gd name="connsiteY4" fmla="*/ 2286006 h 4572000"/>
              <a:gd name="connsiteX5" fmla="*/ 3902448 w 4572000"/>
              <a:gd name="connsiteY5" fmla="*/ 3902453 h 4572000"/>
              <a:gd name="connsiteX6" fmla="*/ 2286001 w 4572000"/>
              <a:gd name="connsiteY6" fmla="*/ 4572006 h 4572000"/>
              <a:gd name="connsiteX7" fmla="*/ 669555 w 4572000"/>
              <a:gd name="connsiteY7" fmla="*/ 3902451 h 4572000"/>
              <a:gd name="connsiteX8" fmla="*/ 3 w 4572000"/>
              <a:gd name="connsiteY8" fmla="*/ 2286004 h 4572000"/>
              <a:gd name="connsiteX9" fmla="*/ 0 w 4572000"/>
              <a:gd name="connsiteY9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4572000">
                <a:moveTo>
                  <a:pt x="0" y="2286000"/>
                </a:moveTo>
                <a:cubicBezTo>
                  <a:pt x="1" y="1679715"/>
                  <a:pt x="240847" y="1098262"/>
                  <a:pt x="669556" y="669554"/>
                </a:cubicBezTo>
                <a:cubicBezTo>
                  <a:pt x="1098265" y="240846"/>
                  <a:pt x="1679719" y="1"/>
                  <a:pt x="2286004" y="2"/>
                </a:cubicBezTo>
                <a:cubicBezTo>
                  <a:pt x="2892289" y="3"/>
                  <a:pt x="3473742" y="240849"/>
                  <a:pt x="3902450" y="669558"/>
                </a:cubicBezTo>
                <a:cubicBezTo>
                  <a:pt x="4331158" y="1098267"/>
                  <a:pt x="4572003" y="1679721"/>
                  <a:pt x="4572002" y="2286006"/>
                </a:cubicBezTo>
                <a:cubicBezTo>
                  <a:pt x="4572002" y="2892291"/>
                  <a:pt x="4331156" y="3473744"/>
                  <a:pt x="3902448" y="3902453"/>
                </a:cubicBezTo>
                <a:cubicBezTo>
                  <a:pt x="3473740" y="4331161"/>
                  <a:pt x="2892286" y="4572007"/>
                  <a:pt x="2286001" y="4572006"/>
                </a:cubicBezTo>
                <a:cubicBezTo>
                  <a:pt x="1679716" y="4572006"/>
                  <a:pt x="1098263" y="4331159"/>
                  <a:pt x="669555" y="3902451"/>
                </a:cubicBezTo>
                <a:cubicBezTo>
                  <a:pt x="240847" y="3473742"/>
                  <a:pt x="2" y="2892289"/>
                  <a:pt x="3" y="2286004"/>
                </a:cubicBezTo>
                <a:cubicBezTo>
                  <a:pt x="2" y="2286003"/>
                  <a:pt x="1" y="2286001"/>
                  <a:pt x="0" y="2286000"/>
                </a:cubicBezTo>
                <a:close/>
              </a:path>
            </a:pathLst>
          </a:cu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Freeform 14"/>
          <p:cNvSpPr>
            <a:spLocks noChangeAspect="1"/>
          </p:cNvSpPr>
          <p:nvPr/>
        </p:nvSpPr>
        <p:spPr bwMode="auto">
          <a:xfrm>
            <a:off x="3581400" y="533400"/>
            <a:ext cx="4572000" cy="4572000"/>
          </a:xfrm>
          <a:custGeom>
            <a:avLst/>
            <a:gdLst>
              <a:gd name="connsiteX0" fmla="*/ 0 w 4572000"/>
              <a:gd name="connsiteY0" fmla="*/ 2286000 h 4572000"/>
              <a:gd name="connsiteX1" fmla="*/ 669556 w 4572000"/>
              <a:gd name="connsiteY1" fmla="*/ 669554 h 4572000"/>
              <a:gd name="connsiteX2" fmla="*/ 2286004 w 4572000"/>
              <a:gd name="connsiteY2" fmla="*/ 2 h 4572000"/>
              <a:gd name="connsiteX3" fmla="*/ 3902450 w 4572000"/>
              <a:gd name="connsiteY3" fmla="*/ 669558 h 4572000"/>
              <a:gd name="connsiteX4" fmla="*/ 4572002 w 4572000"/>
              <a:gd name="connsiteY4" fmla="*/ 2286006 h 4572000"/>
              <a:gd name="connsiteX5" fmla="*/ 3902448 w 4572000"/>
              <a:gd name="connsiteY5" fmla="*/ 3902453 h 4572000"/>
              <a:gd name="connsiteX6" fmla="*/ 2286001 w 4572000"/>
              <a:gd name="connsiteY6" fmla="*/ 4572006 h 4572000"/>
              <a:gd name="connsiteX7" fmla="*/ 669555 w 4572000"/>
              <a:gd name="connsiteY7" fmla="*/ 3902451 h 4572000"/>
              <a:gd name="connsiteX8" fmla="*/ 3 w 4572000"/>
              <a:gd name="connsiteY8" fmla="*/ 2286004 h 4572000"/>
              <a:gd name="connsiteX9" fmla="*/ 0 w 4572000"/>
              <a:gd name="connsiteY9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4572000">
                <a:moveTo>
                  <a:pt x="0" y="2286000"/>
                </a:moveTo>
                <a:cubicBezTo>
                  <a:pt x="1" y="1679715"/>
                  <a:pt x="240847" y="1098262"/>
                  <a:pt x="669556" y="669554"/>
                </a:cubicBezTo>
                <a:cubicBezTo>
                  <a:pt x="1098265" y="240846"/>
                  <a:pt x="1679719" y="1"/>
                  <a:pt x="2286004" y="2"/>
                </a:cubicBezTo>
                <a:cubicBezTo>
                  <a:pt x="2892289" y="3"/>
                  <a:pt x="3473742" y="240849"/>
                  <a:pt x="3902450" y="669558"/>
                </a:cubicBezTo>
                <a:cubicBezTo>
                  <a:pt x="4331158" y="1098267"/>
                  <a:pt x="4572003" y="1679721"/>
                  <a:pt x="4572002" y="2286006"/>
                </a:cubicBezTo>
                <a:cubicBezTo>
                  <a:pt x="4572002" y="2892291"/>
                  <a:pt x="4331156" y="3473744"/>
                  <a:pt x="3902448" y="3902453"/>
                </a:cubicBezTo>
                <a:cubicBezTo>
                  <a:pt x="3473740" y="4331161"/>
                  <a:pt x="2892286" y="4572007"/>
                  <a:pt x="2286001" y="4572006"/>
                </a:cubicBezTo>
                <a:cubicBezTo>
                  <a:pt x="1679716" y="4572006"/>
                  <a:pt x="1098263" y="4331159"/>
                  <a:pt x="669555" y="3902451"/>
                </a:cubicBezTo>
                <a:cubicBezTo>
                  <a:pt x="240847" y="3473742"/>
                  <a:pt x="2" y="2892289"/>
                  <a:pt x="3" y="2286004"/>
                </a:cubicBezTo>
                <a:cubicBezTo>
                  <a:pt x="2" y="2286003"/>
                  <a:pt x="1" y="2286001"/>
                  <a:pt x="0" y="2286000"/>
                </a:cubicBezTo>
                <a:close/>
              </a:path>
            </a:pathLst>
          </a:cu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Freeform 15"/>
          <p:cNvSpPr>
            <a:spLocks noChangeAspect="1"/>
          </p:cNvSpPr>
          <p:nvPr/>
        </p:nvSpPr>
        <p:spPr bwMode="auto">
          <a:xfrm>
            <a:off x="1371600" y="609600"/>
            <a:ext cx="4572000" cy="4572000"/>
          </a:xfrm>
          <a:custGeom>
            <a:avLst/>
            <a:gdLst>
              <a:gd name="connsiteX0" fmla="*/ 0 w 4572000"/>
              <a:gd name="connsiteY0" fmla="*/ 2286000 h 4572000"/>
              <a:gd name="connsiteX1" fmla="*/ 669556 w 4572000"/>
              <a:gd name="connsiteY1" fmla="*/ 669554 h 4572000"/>
              <a:gd name="connsiteX2" fmla="*/ 2286004 w 4572000"/>
              <a:gd name="connsiteY2" fmla="*/ 2 h 4572000"/>
              <a:gd name="connsiteX3" fmla="*/ 3902450 w 4572000"/>
              <a:gd name="connsiteY3" fmla="*/ 669558 h 4572000"/>
              <a:gd name="connsiteX4" fmla="*/ 4572002 w 4572000"/>
              <a:gd name="connsiteY4" fmla="*/ 2286006 h 4572000"/>
              <a:gd name="connsiteX5" fmla="*/ 3902448 w 4572000"/>
              <a:gd name="connsiteY5" fmla="*/ 3902453 h 4572000"/>
              <a:gd name="connsiteX6" fmla="*/ 2286001 w 4572000"/>
              <a:gd name="connsiteY6" fmla="*/ 4572006 h 4572000"/>
              <a:gd name="connsiteX7" fmla="*/ 669555 w 4572000"/>
              <a:gd name="connsiteY7" fmla="*/ 3902451 h 4572000"/>
              <a:gd name="connsiteX8" fmla="*/ 3 w 4572000"/>
              <a:gd name="connsiteY8" fmla="*/ 2286004 h 4572000"/>
              <a:gd name="connsiteX9" fmla="*/ 0 w 4572000"/>
              <a:gd name="connsiteY9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4572000">
                <a:moveTo>
                  <a:pt x="0" y="2286000"/>
                </a:moveTo>
                <a:cubicBezTo>
                  <a:pt x="1" y="1679715"/>
                  <a:pt x="240847" y="1098262"/>
                  <a:pt x="669556" y="669554"/>
                </a:cubicBezTo>
                <a:cubicBezTo>
                  <a:pt x="1098265" y="240846"/>
                  <a:pt x="1679719" y="1"/>
                  <a:pt x="2286004" y="2"/>
                </a:cubicBezTo>
                <a:cubicBezTo>
                  <a:pt x="2892289" y="3"/>
                  <a:pt x="3473742" y="240849"/>
                  <a:pt x="3902450" y="669558"/>
                </a:cubicBezTo>
                <a:cubicBezTo>
                  <a:pt x="4331158" y="1098267"/>
                  <a:pt x="4572003" y="1679721"/>
                  <a:pt x="4572002" y="2286006"/>
                </a:cubicBezTo>
                <a:cubicBezTo>
                  <a:pt x="4572002" y="2892291"/>
                  <a:pt x="4331156" y="3473744"/>
                  <a:pt x="3902448" y="3902453"/>
                </a:cubicBezTo>
                <a:cubicBezTo>
                  <a:pt x="3473740" y="4331161"/>
                  <a:pt x="2892286" y="4572007"/>
                  <a:pt x="2286001" y="4572006"/>
                </a:cubicBezTo>
                <a:cubicBezTo>
                  <a:pt x="1679716" y="4572006"/>
                  <a:pt x="1098263" y="4331159"/>
                  <a:pt x="669555" y="3902451"/>
                </a:cubicBezTo>
                <a:cubicBezTo>
                  <a:pt x="240847" y="3473742"/>
                  <a:pt x="2" y="2892289"/>
                  <a:pt x="3" y="2286004"/>
                </a:cubicBezTo>
                <a:cubicBezTo>
                  <a:pt x="2" y="2286003"/>
                  <a:pt x="1" y="2286001"/>
                  <a:pt x="0" y="2286000"/>
                </a:cubicBezTo>
                <a:close/>
              </a:path>
            </a:pathLst>
          </a:cu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25"/>
          <p:cNvGrpSpPr/>
          <p:nvPr/>
        </p:nvGrpSpPr>
        <p:grpSpPr>
          <a:xfrm>
            <a:off x="4419600" y="4038600"/>
            <a:ext cx="76199" cy="228600"/>
            <a:chOff x="1219200" y="3962400"/>
            <a:chExt cx="1154655" cy="2971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219200" y="4038600"/>
              <a:ext cx="1143000" cy="2895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48348" y="4249271"/>
              <a:ext cx="125507" cy="493059"/>
            </a:xfrm>
            <a:custGeom>
              <a:avLst/>
              <a:gdLst>
                <a:gd name="connsiteX0" fmla="*/ 107577 w 125507"/>
                <a:gd name="connsiteY0" fmla="*/ 32273 h 493059"/>
                <a:gd name="connsiteX1" fmla="*/ 0 w 125507"/>
                <a:gd name="connsiteY1" fmla="*/ 258183 h 493059"/>
                <a:gd name="connsiteX2" fmla="*/ 107577 w 125507"/>
                <a:gd name="connsiteY2" fmla="*/ 451821 h 493059"/>
                <a:gd name="connsiteX3" fmla="*/ 107577 w 125507"/>
                <a:gd name="connsiteY3" fmla="*/ 32273 h 4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07" h="493059">
                  <a:moveTo>
                    <a:pt x="107577" y="32273"/>
                  </a:moveTo>
                  <a:cubicBezTo>
                    <a:pt x="89648" y="0"/>
                    <a:pt x="0" y="188258"/>
                    <a:pt x="0" y="258183"/>
                  </a:cubicBezTo>
                  <a:cubicBezTo>
                    <a:pt x="0" y="328108"/>
                    <a:pt x="89647" y="493059"/>
                    <a:pt x="107577" y="451821"/>
                  </a:cubicBezTo>
                  <a:cubicBezTo>
                    <a:pt x="125507" y="410583"/>
                    <a:pt x="125506" y="64546"/>
                    <a:pt x="107577" y="3227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243138" y="4394994"/>
              <a:ext cx="67469" cy="211138"/>
            </a:xfrm>
            <a:custGeom>
              <a:avLst/>
              <a:gdLst>
                <a:gd name="connsiteX0" fmla="*/ 38100 w 67469"/>
                <a:gd name="connsiteY0" fmla="*/ 794 h 211138"/>
                <a:gd name="connsiteX1" fmla="*/ 66675 w 67469"/>
                <a:gd name="connsiteY1" fmla="*/ 100806 h 211138"/>
                <a:gd name="connsiteX2" fmla="*/ 33337 w 67469"/>
                <a:gd name="connsiteY2" fmla="*/ 210344 h 211138"/>
                <a:gd name="connsiteX3" fmla="*/ 0 w 67469"/>
                <a:gd name="connsiteY3" fmla="*/ 96044 h 211138"/>
                <a:gd name="connsiteX4" fmla="*/ 38100 w 67469"/>
                <a:gd name="connsiteY4" fmla="*/ 794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69" h="211138">
                  <a:moveTo>
                    <a:pt x="38100" y="794"/>
                  </a:moveTo>
                  <a:cubicBezTo>
                    <a:pt x="49212" y="1588"/>
                    <a:pt x="67469" y="65881"/>
                    <a:pt x="66675" y="100806"/>
                  </a:cubicBezTo>
                  <a:cubicBezTo>
                    <a:pt x="65881" y="135731"/>
                    <a:pt x="44449" y="211138"/>
                    <a:pt x="33337" y="210344"/>
                  </a:cubicBezTo>
                  <a:cubicBezTo>
                    <a:pt x="22225" y="209550"/>
                    <a:pt x="0" y="128588"/>
                    <a:pt x="0" y="96044"/>
                  </a:cubicBezTo>
                  <a:cubicBezTo>
                    <a:pt x="0" y="63500"/>
                    <a:pt x="26988" y="0"/>
                    <a:pt x="38100" y="79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219200" y="3962400"/>
              <a:ext cx="1143000" cy="1524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3505200" y="2819400"/>
            <a:ext cx="76199" cy="228600"/>
            <a:chOff x="1219200" y="3962400"/>
            <a:chExt cx="1154655" cy="2971800"/>
          </a:xfrm>
        </p:grpSpPr>
        <p:sp>
          <p:nvSpPr>
            <p:cNvPr id="36" name="Rectangle 35"/>
            <p:cNvSpPr/>
            <p:nvPr/>
          </p:nvSpPr>
          <p:spPr bwMode="auto">
            <a:xfrm>
              <a:off x="1219200" y="4038600"/>
              <a:ext cx="1143000" cy="2895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248348" y="4249271"/>
              <a:ext cx="125507" cy="493059"/>
            </a:xfrm>
            <a:custGeom>
              <a:avLst/>
              <a:gdLst>
                <a:gd name="connsiteX0" fmla="*/ 107577 w 125507"/>
                <a:gd name="connsiteY0" fmla="*/ 32273 h 493059"/>
                <a:gd name="connsiteX1" fmla="*/ 0 w 125507"/>
                <a:gd name="connsiteY1" fmla="*/ 258183 h 493059"/>
                <a:gd name="connsiteX2" fmla="*/ 107577 w 125507"/>
                <a:gd name="connsiteY2" fmla="*/ 451821 h 493059"/>
                <a:gd name="connsiteX3" fmla="*/ 107577 w 125507"/>
                <a:gd name="connsiteY3" fmla="*/ 32273 h 4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07" h="493059">
                  <a:moveTo>
                    <a:pt x="107577" y="32273"/>
                  </a:moveTo>
                  <a:cubicBezTo>
                    <a:pt x="89648" y="0"/>
                    <a:pt x="0" y="188258"/>
                    <a:pt x="0" y="258183"/>
                  </a:cubicBezTo>
                  <a:cubicBezTo>
                    <a:pt x="0" y="328108"/>
                    <a:pt x="89647" y="493059"/>
                    <a:pt x="107577" y="451821"/>
                  </a:cubicBezTo>
                  <a:cubicBezTo>
                    <a:pt x="125507" y="410583"/>
                    <a:pt x="125506" y="64546"/>
                    <a:pt x="107577" y="3227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2243138" y="4394994"/>
              <a:ext cx="67469" cy="211138"/>
            </a:xfrm>
            <a:custGeom>
              <a:avLst/>
              <a:gdLst>
                <a:gd name="connsiteX0" fmla="*/ 38100 w 67469"/>
                <a:gd name="connsiteY0" fmla="*/ 794 h 211138"/>
                <a:gd name="connsiteX1" fmla="*/ 66675 w 67469"/>
                <a:gd name="connsiteY1" fmla="*/ 100806 h 211138"/>
                <a:gd name="connsiteX2" fmla="*/ 33337 w 67469"/>
                <a:gd name="connsiteY2" fmla="*/ 210344 h 211138"/>
                <a:gd name="connsiteX3" fmla="*/ 0 w 67469"/>
                <a:gd name="connsiteY3" fmla="*/ 96044 h 211138"/>
                <a:gd name="connsiteX4" fmla="*/ 38100 w 67469"/>
                <a:gd name="connsiteY4" fmla="*/ 794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69" h="211138">
                  <a:moveTo>
                    <a:pt x="38100" y="794"/>
                  </a:moveTo>
                  <a:cubicBezTo>
                    <a:pt x="49212" y="1588"/>
                    <a:pt x="67469" y="65881"/>
                    <a:pt x="66675" y="100806"/>
                  </a:cubicBezTo>
                  <a:cubicBezTo>
                    <a:pt x="65881" y="135731"/>
                    <a:pt x="44449" y="211138"/>
                    <a:pt x="33337" y="210344"/>
                  </a:cubicBezTo>
                  <a:cubicBezTo>
                    <a:pt x="22225" y="209550"/>
                    <a:pt x="0" y="128588"/>
                    <a:pt x="0" y="96044"/>
                  </a:cubicBezTo>
                  <a:cubicBezTo>
                    <a:pt x="0" y="63500"/>
                    <a:pt x="26988" y="0"/>
                    <a:pt x="38100" y="79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1219200" y="3962400"/>
              <a:ext cx="1143000" cy="1524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oup 25"/>
          <p:cNvGrpSpPr/>
          <p:nvPr/>
        </p:nvGrpSpPr>
        <p:grpSpPr>
          <a:xfrm flipH="1">
            <a:off x="6858000" y="3810000"/>
            <a:ext cx="76199" cy="228600"/>
            <a:chOff x="1219200" y="3962400"/>
            <a:chExt cx="1154655" cy="297180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1219200" y="4038600"/>
              <a:ext cx="1143000" cy="2895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2248348" y="4249271"/>
              <a:ext cx="125507" cy="493059"/>
            </a:xfrm>
            <a:custGeom>
              <a:avLst/>
              <a:gdLst>
                <a:gd name="connsiteX0" fmla="*/ 107577 w 125507"/>
                <a:gd name="connsiteY0" fmla="*/ 32273 h 493059"/>
                <a:gd name="connsiteX1" fmla="*/ 0 w 125507"/>
                <a:gd name="connsiteY1" fmla="*/ 258183 h 493059"/>
                <a:gd name="connsiteX2" fmla="*/ 107577 w 125507"/>
                <a:gd name="connsiteY2" fmla="*/ 451821 h 493059"/>
                <a:gd name="connsiteX3" fmla="*/ 107577 w 125507"/>
                <a:gd name="connsiteY3" fmla="*/ 32273 h 4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07" h="493059">
                  <a:moveTo>
                    <a:pt x="107577" y="32273"/>
                  </a:moveTo>
                  <a:cubicBezTo>
                    <a:pt x="89648" y="0"/>
                    <a:pt x="0" y="188258"/>
                    <a:pt x="0" y="258183"/>
                  </a:cubicBezTo>
                  <a:cubicBezTo>
                    <a:pt x="0" y="328108"/>
                    <a:pt x="89647" y="493059"/>
                    <a:pt x="107577" y="451821"/>
                  </a:cubicBezTo>
                  <a:cubicBezTo>
                    <a:pt x="125507" y="410583"/>
                    <a:pt x="125506" y="64546"/>
                    <a:pt x="107577" y="3227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2243138" y="4394994"/>
              <a:ext cx="67469" cy="211138"/>
            </a:xfrm>
            <a:custGeom>
              <a:avLst/>
              <a:gdLst>
                <a:gd name="connsiteX0" fmla="*/ 38100 w 67469"/>
                <a:gd name="connsiteY0" fmla="*/ 794 h 211138"/>
                <a:gd name="connsiteX1" fmla="*/ 66675 w 67469"/>
                <a:gd name="connsiteY1" fmla="*/ 100806 h 211138"/>
                <a:gd name="connsiteX2" fmla="*/ 33337 w 67469"/>
                <a:gd name="connsiteY2" fmla="*/ 210344 h 211138"/>
                <a:gd name="connsiteX3" fmla="*/ 0 w 67469"/>
                <a:gd name="connsiteY3" fmla="*/ 96044 h 211138"/>
                <a:gd name="connsiteX4" fmla="*/ 38100 w 67469"/>
                <a:gd name="connsiteY4" fmla="*/ 794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69" h="211138">
                  <a:moveTo>
                    <a:pt x="38100" y="794"/>
                  </a:moveTo>
                  <a:cubicBezTo>
                    <a:pt x="49212" y="1588"/>
                    <a:pt x="67469" y="65881"/>
                    <a:pt x="66675" y="100806"/>
                  </a:cubicBezTo>
                  <a:cubicBezTo>
                    <a:pt x="65881" y="135731"/>
                    <a:pt x="44449" y="211138"/>
                    <a:pt x="33337" y="210344"/>
                  </a:cubicBezTo>
                  <a:cubicBezTo>
                    <a:pt x="22225" y="209550"/>
                    <a:pt x="0" y="128588"/>
                    <a:pt x="0" y="96044"/>
                  </a:cubicBezTo>
                  <a:cubicBezTo>
                    <a:pt x="0" y="63500"/>
                    <a:pt x="26988" y="0"/>
                    <a:pt x="38100" y="79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219200" y="3962400"/>
              <a:ext cx="1143000" cy="1524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oup 25"/>
          <p:cNvGrpSpPr/>
          <p:nvPr/>
        </p:nvGrpSpPr>
        <p:grpSpPr>
          <a:xfrm>
            <a:off x="5943600" y="2590800"/>
            <a:ext cx="76199" cy="228600"/>
            <a:chOff x="1219200" y="3962400"/>
            <a:chExt cx="1154655" cy="29718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219200" y="4038600"/>
              <a:ext cx="1143000" cy="2895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248348" y="4249271"/>
              <a:ext cx="125507" cy="493059"/>
            </a:xfrm>
            <a:custGeom>
              <a:avLst/>
              <a:gdLst>
                <a:gd name="connsiteX0" fmla="*/ 107577 w 125507"/>
                <a:gd name="connsiteY0" fmla="*/ 32273 h 493059"/>
                <a:gd name="connsiteX1" fmla="*/ 0 w 125507"/>
                <a:gd name="connsiteY1" fmla="*/ 258183 h 493059"/>
                <a:gd name="connsiteX2" fmla="*/ 107577 w 125507"/>
                <a:gd name="connsiteY2" fmla="*/ 451821 h 493059"/>
                <a:gd name="connsiteX3" fmla="*/ 107577 w 125507"/>
                <a:gd name="connsiteY3" fmla="*/ 32273 h 4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07" h="493059">
                  <a:moveTo>
                    <a:pt x="107577" y="32273"/>
                  </a:moveTo>
                  <a:cubicBezTo>
                    <a:pt x="89648" y="0"/>
                    <a:pt x="0" y="188258"/>
                    <a:pt x="0" y="258183"/>
                  </a:cubicBezTo>
                  <a:cubicBezTo>
                    <a:pt x="0" y="328108"/>
                    <a:pt x="89647" y="493059"/>
                    <a:pt x="107577" y="451821"/>
                  </a:cubicBezTo>
                  <a:cubicBezTo>
                    <a:pt x="125507" y="410583"/>
                    <a:pt x="125506" y="64546"/>
                    <a:pt x="107577" y="3227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243138" y="4394994"/>
              <a:ext cx="67469" cy="211138"/>
            </a:xfrm>
            <a:custGeom>
              <a:avLst/>
              <a:gdLst>
                <a:gd name="connsiteX0" fmla="*/ 38100 w 67469"/>
                <a:gd name="connsiteY0" fmla="*/ 794 h 211138"/>
                <a:gd name="connsiteX1" fmla="*/ 66675 w 67469"/>
                <a:gd name="connsiteY1" fmla="*/ 100806 h 211138"/>
                <a:gd name="connsiteX2" fmla="*/ 33337 w 67469"/>
                <a:gd name="connsiteY2" fmla="*/ 210344 h 211138"/>
                <a:gd name="connsiteX3" fmla="*/ 0 w 67469"/>
                <a:gd name="connsiteY3" fmla="*/ 96044 h 211138"/>
                <a:gd name="connsiteX4" fmla="*/ 38100 w 67469"/>
                <a:gd name="connsiteY4" fmla="*/ 794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69" h="211138">
                  <a:moveTo>
                    <a:pt x="38100" y="794"/>
                  </a:moveTo>
                  <a:cubicBezTo>
                    <a:pt x="49212" y="1588"/>
                    <a:pt x="67469" y="65881"/>
                    <a:pt x="66675" y="100806"/>
                  </a:cubicBezTo>
                  <a:cubicBezTo>
                    <a:pt x="65881" y="135731"/>
                    <a:pt x="44449" y="211138"/>
                    <a:pt x="33337" y="210344"/>
                  </a:cubicBezTo>
                  <a:cubicBezTo>
                    <a:pt x="22225" y="209550"/>
                    <a:pt x="0" y="128588"/>
                    <a:pt x="0" y="96044"/>
                  </a:cubicBezTo>
                  <a:cubicBezTo>
                    <a:pt x="0" y="63500"/>
                    <a:pt x="26988" y="0"/>
                    <a:pt x="38100" y="79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219200" y="3962400"/>
              <a:ext cx="1143000" cy="1524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oup 218"/>
          <p:cNvGrpSpPr>
            <a:grpSpLocks/>
          </p:cNvGrpSpPr>
          <p:nvPr/>
        </p:nvGrpSpPr>
        <p:grpSpPr bwMode="auto">
          <a:xfrm>
            <a:off x="5943600" y="2310924"/>
            <a:ext cx="2133600" cy="660876"/>
            <a:chOff x="912" y="943"/>
            <a:chExt cx="1005" cy="384"/>
          </a:xfrm>
        </p:grpSpPr>
        <p:sp>
          <p:nvSpPr>
            <p:cNvPr id="73" name="Freeform 183"/>
            <p:cNvSpPr>
              <a:spLocks/>
            </p:cNvSpPr>
            <p:nvPr/>
          </p:nvSpPr>
          <p:spPr bwMode="auto">
            <a:xfrm rot="221304">
              <a:off x="913" y="943"/>
              <a:ext cx="503" cy="384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4" name="Freeform 193"/>
            <p:cNvSpPr>
              <a:spLocks/>
            </p:cNvSpPr>
            <p:nvPr/>
          </p:nvSpPr>
          <p:spPr bwMode="auto">
            <a:xfrm rot="221304">
              <a:off x="912" y="947"/>
              <a:ext cx="629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5" name="Freeform 194"/>
            <p:cNvSpPr>
              <a:spLocks/>
            </p:cNvSpPr>
            <p:nvPr/>
          </p:nvSpPr>
          <p:spPr bwMode="auto">
            <a:xfrm rot="221304">
              <a:off x="912" y="948"/>
              <a:ext cx="691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6" name="Freeform 195"/>
            <p:cNvSpPr>
              <a:spLocks/>
            </p:cNvSpPr>
            <p:nvPr/>
          </p:nvSpPr>
          <p:spPr bwMode="auto">
            <a:xfrm rot="221304">
              <a:off x="912" y="950"/>
              <a:ext cx="754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7" name="Freeform 196"/>
            <p:cNvSpPr>
              <a:spLocks/>
            </p:cNvSpPr>
            <p:nvPr/>
          </p:nvSpPr>
          <p:spPr bwMode="auto">
            <a:xfrm rot="221304">
              <a:off x="912" y="952"/>
              <a:ext cx="816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8" name="Freeform 197"/>
            <p:cNvSpPr>
              <a:spLocks/>
            </p:cNvSpPr>
            <p:nvPr/>
          </p:nvSpPr>
          <p:spPr bwMode="auto">
            <a:xfrm rot="221304">
              <a:off x="913" y="944"/>
              <a:ext cx="566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9" name="Freeform 198"/>
            <p:cNvSpPr>
              <a:spLocks/>
            </p:cNvSpPr>
            <p:nvPr/>
          </p:nvSpPr>
          <p:spPr bwMode="auto">
            <a:xfrm rot="221304">
              <a:off x="912" y="954"/>
              <a:ext cx="880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0" name="Freeform 199"/>
            <p:cNvSpPr>
              <a:spLocks/>
            </p:cNvSpPr>
            <p:nvPr/>
          </p:nvSpPr>
          <p:spPr bwMode="auto">
            <a:xfrm rot="221304">
              <a:off x="912" y="958"/>
              <a:ext cx="945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1" name="Freeform 200"/>
            <p:cNvSpPr>
              <a:spLocks/>
            </p:cNvSpPr>
            <p:nvPr/>
          </p:nvSpPr>
          <p:spPr bwMode="auto">
            <a:xfrm rot="221304">
              <a:off x="912" y="959"/>
              <a:ext cx="1005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218"/>
          <p:cNvGrpSpPr>
            <a:grpSpLocks/>
          </p:cNvGrpSpPr>
          <p:nvPr/>
        </p:nvGrpSpPr>
        <p:grpSpPr bwMode="auto">
          <a:xfrm rot="2209169" flipH="1">
            <a:off x="5230881" y="2991363"/>
            <a:ext cx="1783869" cy="579234"/>
            <a:chOff x="912" y="943"/>
            <a:chExt cx="1005" cy="384"/>
          </a:xfrm>
        </p:grpSpPr>
        <p:sp>
          <p:nvSpPr>
            <p:cNvPr id="93" name="Freeform 183"/>
            <p:cNvSpPr>
              <a:spLocks/>
            </p:cNvSpPr>
            <p:nvPr/>
          </p:nvSpPr>
          <p:spPr bwMode="auto">
            <a:xfrm rot="221304">
              <a:off x="913" y="943"/>
              <a:ext cx="503" cy="384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4" name="Freeform 193"/>
            <p:cNvSpPr>
              <a:spLocks/>
            </p:cNvSpPr>
            <p:nvPr/>
          </p:nvSpPr>
          <p:spPr bwMode="auto">
            <a:xfrm rot="221304">
              <a:off x="912" y="947"/>
              <a:ext cx="629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5" name="Freeform 194"/>
            <p:cNvSpPr>
              <a:spLocks/>
            </p:cNvSpPr>
            <p:nvPr/>
          </p:nvSpPr>
          <p:spPr bwMode="auto">
            <a:xfrm rot="221304">
              <a:off x="912" y="948"/>
              <a:ext cx="691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6" name="Freeform 195"/>
            <p:cNvSpPr>
              <a:spLocks/>
            </p:cNvSpPr>
            <p:nvPr/>
          </p:nvSpPr>
          <p:spPr bwMode="auto">
            <a:xfrm rot="221304">
              <a:off x="912" y="950"/>
              <a:ext cx="754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7" name="Freeform 196"/>
            <p:cNvSpPr>
              <a:spLocks/>
            </p:cNvSpPr>
            <p:nvPr/>
          </p:nvSpPr>
          <p:spPr bwMode="auto">
            <a:xfrm rot="221304">
              <a:off x="912" y="952"/>
              <a:ext cx="816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8" name="Freeform 197"/>
            <p:cNvSpPr>
              <a:spLocks/>
            </p:cNvSpPr>
            <p:nvPr/>
          </p:nvSpPr>
          <p:spPr bwMode="auto">
            <a:xfrm rot="221304">
              <a:off x="913" y="944"/>
              <a:ext cx="566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99" name="Freeform 198"/>
            <p:cNvSpPr>
              <a:spLocks/>
            </p:cNvSpPr>
            <p:nvPr/>
          </p:nvSpPr>
          <p:spPr bwMode="auto">
            <a:xfrm rot="221304">
              <a:off x="912" y="954"/>
              <a:ext cx="880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0" name="Freeform 199"/>
            <p:cNvSpPr>
              <a:spLocks/>
            </p:cNvSpPr>
            <p:nvPr/>
          </p:nvSpPr>
          <p:spPr bwMode="auto">
            <a:xfrm rot="221304">
              <a:off x="912" y="958"/>
              <a:ext cx="945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1" name="Freeform 200"/>
            <p:cNvSpPr>
              <a:spLocks/>
            </p:cNvSpPr>
            <p:nvPr/>
          </p:nvSpPr>
          <p:spPr bwMode="auto">
            <a:xfrm rot="221304">
              <a:off x="912" y="959"/>
              <a:ext cx="1005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38100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cxnSp>
        <p:nvCxnSpPr>
          <p:cNvPr id="106" name="Straight Arrow Connector 105"/>
          <p:cNvCxnSpPr/>
          <p:nvPr/>
        </p:nvCxnSpPr>
        <p:spPr bwMode="auto">
          <a:xfrm flipV="1">
            <a:off x="4572000" y="4038600"/>
            <a:ext cx="22098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 rot="16200000" flipH="1">
            <a:off x="3390900" y="3238500"/>
            <a:ext cx="1066800" cy="838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3581400" y="358140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R</a:t>
            </a:r>
            <a:endParaRPr lang="en-US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5000" y="4095690"/>
            <a:ext cx="457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</a:rPr>
              <a:t>R</a:t>
            </a:r>
            <a:endParaRPr lang="en-US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867400" y="2819400"/>
            <a:ext cx="2286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3429000" y="3048000"/>
            <a:ext cx="2286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4343400" y="4267200"/>
            <a:ext cx="2286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6781800" y="4038600"/>
            <a:ext cx="2286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Rectangle 56"/>
          <p:cNvSpPr/>
          <p:nvPr/>
        </p:nvSpPr>
        <p:spPr>
          <a:xfrm rot="16200000">
            <a:off x="7961350" y="2178712"/>
            <a:ext cx="1837362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Microsoft Clip Art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3334 L 1.11022E-16 -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3.33333E-6 4.44444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11" grpId="0"/>
      <p:bldP spid="1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 bwMode="auto">
          <a:xfrm>
            <a:off x="2819400" y="1143000"/>
            <a:ext cx="5943600" cy="4876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Sprinkler Spacing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2971800" cy="101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Spacing type: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Triangular</a:t>
            </a:r>
          </a:p>
        </p:txBody>
      </p:sp>
      <p:sp>
        <p:nvSpPr>
          <p:cNvPr id="14" name="Freeform 13"/>
          <p:cNvSpPr>
            <a:spLocks noChangeAspect="1"/>
          </p:cNvSpPr>
          <p:nvPr/>
        </p:nvSpPr>
        <p:spPr bwMode="auto">
          <a:xfrm>
            <a:off x="4267200" y="1828800"/>
            <a:ext cx="4572000" cy="4572000"/>
          </a:xfrm>
          <a:custGeom>
            <a:avLst/>
            <a:gdLst>
              <a:gd name="connsiteX0" fmla="*/ 0 w 4572000"/>
              <a:gd name="connsiteY0" fmla="*/ 2286000 h 4572000"/>
              <a:gd name="connsiteX1" fmla="*/ 669556 w 4572000"/>
              <a:gd name="connsiteY1" fmla="*/ 669554 h 4572000"/>
              <a:gd name="connsiteX2" fmla="*/ 2286004 w 4572000"/>
              <a:gd name="connsiteY2" fmla="*/ 2 h 4572000"/>
              <a:gd name="connsiteX3" fmla="*/ 3902450 w 4572000"/>
              <a:gd name="connsiteY3" fmla="*/ 669558 h 4572000"/>
              <a:gd name="connsiteX4" fmla="*/ 4572002 w 4572000"/>
              <a:gd name="connsiteY4" fmla="*/ 2286006 h 4572000"/>
              <a:gd name="connsiteX5" fmla="*/ 3902448 w 4572000"/>
              <a:gd name="connsiteY5" fmla="*/ 3902453 h 4572000"/>
              <a:gd name="connsiteX6" fmla="*/ 2286001 w 4572000"/>
              <a:gd name="connsiteY6" fmla="*/ 4572006 h 4572000"/>
              <a:gd name="connsiteX7" fmla="*/ 669555 w 4572000"/>
              <a:gd name="connsiteY7" fmla="*/ 3902451 h 4572000"/>
              <a:gd name="connsiteX8" fmla="*/ 3 w 4572000"/>
              <a:gd name="connsiteY8" fmla="*/ 2286004 h 4572000"/>
              <a:gd name="connsiteX9" fmla="*/ 0 w 4572000"/>
              <a:gd name="connsiteY9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4572000">
                <a:moveTo>
                  <a:pt x="0" y="2286000"/>
                </a:moveTo>
                <a:cubicBezTo>
                  <a:pt x="1" y="1679715"/>
                  <a:pt x="240847" y="1098262"/>
                  <a:pt x="669556" y="669554"/>
                </a:cubicBezTo>
                <a:cubicBezTo>
                  <a:pt x="1098265" y="240846"/>
                  <a:pt x="1679719" y="1"/>
                  <a:pt x="2286004" y="2"/>
                </a:cubicBezTo>
                <a:cubicBezTo>
                  <a:pt x="2892289" y="3"/>
                  <a:pt x="3473742" y="240849"/>
                  <a:pt x="3902450" y="669558"/>
                </a:cubicBezTo>
                <a:cubicBezTo>
                  <a:pt x="4331158" y="1098267"/>
                  <a:pt x="4572003" y="1679721"/>
                  <a:pt x="4572002" y="2286006"/>
                </a:cubicBezTo>
                <a:cubicBezTo>
                  <a:pt x="4572002" y="2892291"/>
                  <a:pt x="4331156" y="3473744"/>
                  <a:pt x="3902448" y="3902453"/>
                </a:cubicBezTo>
                <a:cubicBezTo>
                  <a:pt x="3473740" y="4331161"/>
                  <a:pt x="2892286" y="4572007"/>
                  <a:pt x="2286001" y="4572006"/>
                </a:cubicBezTo>
                <a:cubicBezTo>
                  <a:pt x="1679716" y="4572006"/>
                  <a:pt x="1098263" y="4331159"/>
                  <a:pt x="669555" y="3902451"/>
                </a:cubicBezTo>
                <a:cubicBezTo>
                  <a:pt x="240847" y="3473742"/>
                  <a:pt x="2" y="2892289"/>
                  <a:pt x="3" y="2286004"/>
                </a:cubicBezTo>
                <a:cubicBezTo>
                  <a:pt x="2" y="2286003"/>
                  <a:pt x="1" y="2286001"/>
                  <a:pt x="0" y="2286000"/>
                </a:cubicBezTo>
                <a:close/>
              </a:path>
            </a:pathLst>
          </a:cu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oup 25"/>
          <p:cNvGrpSpPr/>
          <p:nvPr/>
        </p:nvGrpSpPr>
        <p:grpSpPr>
          <a:xfrm>
            <a:off x="4191000" y="3429000"/>
            <a:ext cx="76199" cy="228600"/>
            <a:chOff x="1219200" y="3962400"/>
            <a:chExt cx="1154655" cy="2971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219200" y="4038600"/>
              <a:ext cx="1143000" cy="2895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2248348" y="4249271"/>
              <a:ext cx="125507" cy="493059"/>
            </a:xfrm>
            <a:custGeom>
              <a:avLst/>
              <a:gdLst>
                <a:gd name="connsiteX0" fmla="*/ 107577 w 125507"/>
                <a:gd name="connsiteY0" fmla="*/ 32273 h 493059"/>
                <a:gd name="connsiteX1" fmla="*/ 0 w 125507"/>
                <a:gd name="connsiteY1" fmla="*/ 258183 h 493059"/>
                <a:gd name="connsiteX2" fmla="*/ 107577 w 125507"/>
                <a:gd name="connsiteY2" fmla="*/ 451821 h 493059"/>
                <a:gd name="connsiteX3" fmla="*/ 107577 w 125507"/>
                <a:gd name="connsiteY3" fmla="*/ 32273 h 4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07" h="493059">
                  <a:moveTo>
                    <a:pt x="107577" y="32273"/>
                  </a:moveTo>
                  <a:cubicBezTo>
                    <a:pt x="89648" y="0"/>
                    <a:pt x="0" y="188258"/>
                    <a:pt x="0" y="258183"/>
                  </a:cubicBezTo>
                  <a:cubicBezTo>
                    <a:pt x="0" y="328108"/>
                    <a:pt x="89647" y="493059"/>
                    <a:pt x="107577" y="451821"/>
                  </a:cubicBezTo>
                  <a:cubicBezTo>
                    <a:pt x="125507" y="410583"/>
                    <a:pt x="125506" y="64546"/>
                    <a:pt x="107577" y="3227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2243138" y="4394994"/>
              <a:ext cx="67469" cy="211138"/>
            </a:xfrm>
            <a:custGeom>
              <a:avLst/>
              <a:gdLst>
                <a:gd name="connsiteX0" fmla="*/ 38100 w 67469"/>
                <a:gd name="connsiteY0" fmla="*/ 794 h 211138"/>
                <a:gd name="connsiteX1" fmla="*/ 66675 w 67469"/>
                <a:gd name="connsiteY1" fmla="*/ 100806 h 211138"/>
                <a:gd name="connsiteX2" fmla="*/ 33337 w 67469"/>
                <a:gd name="connsiteY2" fmla="*/ 210344 h 211138"/>
                <a:gd name="connsiteX3" fmla="*/ 0 w 67469"/>
                <a:gd name="connsiteY3" fmla="*/ 96044 h 211138"/>
                <a:gd name="connsiteX4" fmla="*/ 38100 w 67469"/>
                <a:gd name="connsiteY4" fmla="*/ 794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69" h="211138">
                  <a:moveTo>
                    <a:pt x="38100" y="794"/>
                  </a:moveTo>
                  <a:cubicBezTo>
                    <a:pt x="49212" y="1588"/>
                    <a:pt x="67469" y="65881"/>
                    <a:pt x="66675" y="100806"/>
                  </a:cubicBezTo>
                  <a:cubicBezTo>
                    <a:pt x="65881" y="135731"/>
                    <a:pt x="44449" y="211138"/>
                    <a:pt x="33337" y="210344"/>
                  </a:cubicBezTo>
                  <a:cubicBezTo>
                    <a:pt x="22225" y="209550"/>
                    <a:pt x="0" y="128588"/>
                    <a:pt x="0" y="96044"/>
                  </a:cubicBezTo>
                  <a:cubicBezTo>
                    <a:pt x="0" y="63500"/>
                    <a:pt x="26988" y="0"/>
                    <a:pt x="38100" y="79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219200" y="3962400"/>
              <a:ext cx="1143000" cy="1524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 flipH="1">
            <a:off x="6629400" y="3810000"/>
            <a:ext cx="76199" cy="228600"/>
            <a:chOff x="1219200" y="3962400"/>
            <a:chExt cx="1154655" cy="297180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1219200" y="4038600"/>
              <a:ext cx="1143000" cy="2895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2248348" y="4249271"/>
              <a:ext cx="125507" cy="493059"/>
            </a:xfrm>
            <a:custGeom>
              <a:avLst/>
              <a:gdLst>
                <a:gd name="connsiteX0" fmla="*/ 107577 w 125507"/>
                <a:gd name="connsiteY0" fmla="*/ 32273 h 493059"/>
                <a:gd name="connsiteX1" fmla="*/ 0 w 125507"/>
                <a:gd name="connsiteY1" fmla="*/ 258183 h 493059"/>
                <a:gd name="connsiteX2" fmla="*/ 107577 w 125507"/>
                <a:gd name="connsiteY2" fmla="*/ 451821 h 493059"/>
                <a:gd name="connsiteX3" fmla="*/ 107577 w 125507"/>
                <a:gd name="connsiteY3" fmla="*/ 32273 h 4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07" h="493059">
                  <a:moveTo>
                    <a:pt x="107577" y="32273"/>
                  </a:moveTo>
                  <a:cubicBezTo>
                    <a:pt x="89648" y="0"/>
                    <a:pt x="0" y="188258"/>
                    <a:pt x="0" y="258183"/>
                  </a:cubicBezTo>
                  <a:cubicBezTo>
                    <a:pt x="0" y="328108"/>
                    <a:pt x="89647" y="493059"/>
                    <a:pt x="107577" y="451821"/>
                  </a:cubicBezTo>
                  <a:cubicBezTo>
                    <a:pt x="125507" y="410583"/>
                    <a:pt x="125506" y="64546"/>
                    <a:pt x="107577" y="3227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2243138" y="4394994"/>
              <a:ext cx="67469" cy="211138"/>
            </a:xfrm>
            <a:custGeom>
              <a:avLst/>
              <a:gdLst>
                <a:gd name="connsiteX0" fmla="*/ 38100 w 67469"/>
                <a:gd name="connsiteY0" fmla="*/ 794 h 211138"/>
                <a:gd name="connsiteX1" fmla="*/ 66675 w 67469"/>
                <a:gd name="connsiteY1" fmla="*/ 100806 h 211138"/>
                <a:gd name="connsiteX2" fmla="*/ 33337 w 67469"/>
                <a:gd name="connsiteY2" fmla="*/ 210344 h 211138"/>
                <a:gd name="connsiteX3" fmla="*/ 0 w 67469"/>
                <a:gd name="connsiteY3" fmla="*/ 96044 h 211138"/>
                <a:gd name="connsiteX4" fmla="*/ 38100 w 67469"/>
                <a:gd name="connsiteY4" fmla="*/ 794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69" h="211138">
                  <a:moveTo>
                    <a:pt x="38100" y="794"/>
                  </a:moveTo>
                  <a:cubicBezTo>
                    <a:pt x="49212" y="1588"/>
                    <a:pt x="67469" y="65881"/>
                    <a:pt x="66675" y="100806"/>
                  </a:cubicBezTo>
                  <a:cubicBezTo>
                    <a:pt x="65881" y="135731"/>
                    <a:pt x="44449" y="211138"/>
                    <a:pt x="33337" y="210344"/>
                  </a:cubicBezTo>
                  <a:cubicBezTo>
                    <a:pt x="22225" y="209550"/>
                    <a:pt x="0" y="128588"/>
                    <a:pt x="0" y="96044"/>
                  </a:cubicBezTo>
                  <a:cubicBezTo>
                    <a:pt x="0" y="63500"/>
                    <a:pt x="26988" y="0"/>
                    <a:pt x="38100" y="79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1219200" y="3962400"/>
              <a:ext cx="1143000" cy="1524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oup 25"/>
          <p:cNvGrpSpPr/>
          <p:nvPr/>
        </p:nvGrpSpPr>
        <p:grpSpPr>
          <a:xfrm>
            <a:off x="5715000" y="2590800"/>
            <a:ext cx="76199" cy="228600"/>
            <a:chOff x="1219200" y="3962400"/>
            <a:chExt cx="1154655" cy="29718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219200" y="4038600"/>
              <a:ext cx="1143000" cy="28956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248348" y="4249271"/>
              <a:ext cx="125507" cy="493059"/>
            </a:xfrm>
            <a:custGeom>
              <a:avLst/>
              <a:gdLst>
                <a:gd name="connsiteX0" fmla="*/ 107577 w 125507"/>
                <a:gd name="connsiteY0" fmla="*/ 32273 h 493059"/>
                <a:gd name="connsiteX1" fmla="*/ 0 w 125507"/>
                <a:gd name="connsiteY1" fmla="*/ 258183 h 493059"/>
                <a:gd name="connsiteX2" fmla="*/ 107577 w 125507"/>
                <a:gd name="connsiteY2" fmla="*/ 451821 h 493059"/>
                <a:gd name="connsiteX3" fmla="*/ 107577 w 125507"/>
                <a:gd name="connsiteY3" fmla="*/ 32273 h 493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07" h="493059">
                  <a:moveTo>
                    <a:pt x="107577" y="32273"/>
                  </a:moveTo>
                  <a:cubicBezTo>
                    <a:pt x="89648" y="0"/>
                    <a:pt x="0" y="188258"/>
                    <a:pt x="0" y="258183"/>
                  </a:cubicBezTo>
                  <a:cubicBezTo>
                    <a:pt x="0" y="328108"/>
                    <a:pt x="89647" y="493059"/>
                    <a:pt x="107577" y="451821"/>
                  </a:cubicBezTo>
                  <a:cubicBezTo>
                    <a:pt x="125507" y="410583"/>
                    <a:pt x="125506" y="64546"/>
                    <a:pt x="107577" y="3227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2243138" y="4394994"/>
              <a:ext cx="67469" cy="211138"/>
            </a:xfrm>
            <a:custGeom>
              <a:avLst/>
              <a:gdLst>
                <a:gd name="connsiteX0" fmla="*/ 38100 w 67469"/>
                <a:gd name="connsiteY0" fmla="*/ 794 h 211138"/>
                <a:gd name="connsiteX1" fmla="*/ 66675 w 67469"/>
                <a:gd name="connsiteY1" fmla="*/ 100806 h 211138"/>
                <a:gd name="connsiteX2" fmla="*/ 33337 w 67469"/>
                <a:gd name="connsiteY2" fmla="*/ 210344 h 211138"/>
                <a:gd name="connsiteX3" fmla="*/ 0 w 67469"/>
                <a:gd name="connsiteY3" fmla="*/ 96044 h 211138"/>
                <a:gd name="connsiteX4" fmla="*/ 38100 w 67469"/>
                <a:gd name="connsiteY4" fmla="*/ 794 h 21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469" h="211138">
                  <a:moveTo>
                    <a:pt x="38100" y="794"/>
                  </a:moveTo>
                  <a:cubicBezTo>
                    <a:pt x="49212" y="1588"/>
                    <a:pt x="67469" y="65881"/>
                    <a:pt x="66675" y="100806"/>
                  </a:cubicBezTo>
                  <a:cubicBezTo>
                    <a:pt x="65881" y="135731"/>
                    <a:pt x="44449" y="211138"/>
                    <a:pt x="33337" y="210344"/>
                  </a:cubicBezTo>
                  <a:cubicBezTo>
                    <a:pt x="22225" y="209550"/>
                    <a:pt x="0" y="128588"/>
                    <a:pt x="0" y="96044"/>
                  </a:cubicBezTo>
                  <a:cubicBezTo>
                    <a:pt x="0" y="63500"/>
                    <a:pt x="26988" y="0"/>
                    <a:pt x="38100" y="79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1219200" y="3962400"/>
              <a:ext cx="1143000" cy="152400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3" name="Freeform 52"/>
          <p:cNvSpPr>
            <a:spLocks noChangeAspect="1"/>
          </p:cNvSpPr>
          <p:nvPr/>
        </p:nvSpPr>
        <p:spPr bwMode="auto">
          <a:xfrm>
            <a:off x="1981200" y="1600200"/>
            <a:ext cx="4572000" cy="4572000"/>
          </a:xfrm>
          <a:custGeom>
            <a:avLst/>
            <a:gdLst>
              <a:gd name="connsiteX0" fmla="*/ 0 w 4572000"/>
              <a:gd name="connsiteY0" fmla="*/ 2286000 h 4572000"/>
              <a:gd name="connsiteX1" fmla="*/ 669556 w 4572000"/>
              <a:gd name="connsiteY1" fmla="*/ 669554 h 4572000"/>
              <a:gd name="connsiteX2" fmla="*/ 2286004 w 4572000"/>
              <a:gd name="connsiteY2" fmla="*/ 2 h 4572000"/>
              <a:gd name="connsiteX3" fmla="*/ 3902450 w 4572000"/>
              <a:gd name="connsiteY3" fmla="*/ 669558 h 4572000"/>
              <a:gd name="connsiteX4" fmla="*/ 4572002 w 4572000"/>
              <a:gd name="connsiteY4" fmla="*/ 2286006 h 4572000"/>
              <a:gd name="connsiteX5" fmla="*/ 3902448 w 4572000"/>
              <a:gd name="connsiteY5" fmla="*/ 3902453 h 4572000"/>
              <a:gd name="connsiteX6" fmla="*/ 2286001 w 4572000"/>
              <a:gd name="connsiteY6" fmla="*/ 4572006 h 4572000"/>
              <a:gd name="connsiteX7" fmla="*/ 669555 w 4572000"/>
              <a:gd name="connsiteY7" fmla="*/ 3902451 h 4572000"/>
              <a:gd name="connsiteX8" fmla="*/ 3 w 4572000"/>
              <a:gd name="connsiteY8" fmla="*/ 2286004 h 4572000"/>
              <a:gd name="connsiteX9" fmla="*/ 0 w 4572000"/>
              <a:gd name="connsiteY9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4572000">
                <a:moveTo>
                  <a:pt x="0" y="2286000"/>
                </a:moveTo>
                <a:cubicBezTo>
                  <a:pt x="1" y="1679715"/>
                  <a:pt x="240847" y="1098262"/>
                  <a:pt x="669556" y="669554"/>
                </a:cubicBezTo>
                <a:cubicBezTo>
                  <a:pt x="1098265" y="240846"/>
                  <a:pt x="1679719" y="1"/>
                  <a:pt x="2286004" y="2"/>
                </a:cubicBezTo>
                <a:cubicBezTo>
                  <a:pt x="2892289" y="3"/>
                  <a:pt x="3473742" y="240849"/>
                  <a:pt x="3902450" y="669558"/>
                </a:cubicBezTo>
                <a:cubicBezTo>
                  <a:pt x="4331158" y="1098267"/>
                  <a:pt x="4572003" y="1679721"/>
                  <a:pt x="4572002" y="2286006"/>
                </a:cubicBezTo>
                <a:cubicBezTo>
                  <a:pt x="4572002" y="2892291"/>
                  <a:pt x="4331156" y="3473744"/>
                  <a:pt x="3902448" y="3902453"/>
                </a:cubicBezTo>
                <a:cubicBezTo>
                  <a:pt x="3473740" y="4331161"/>
                  <a:pt x="2892286" y="4572007"/>
                  <a:pt x="2286001" y="4572006"/>
                </a:cubicBezTo>
                <a:cubicBezTo>
                  <a:pt x="1679716" y="4572006"/>
                  <a:pt x="1098263" y="4331159"/>
                  <a:pt x="669555" y="3902451"/>
                </a:cubicBezTo>
                <a:cubicBezTo>
                  <a:pt x="240847" y="3473742"/>
                  <a:pt x="2" y="2892289"/>
                  <a:pt x="3" y="2286004"/>
                </a:cubicBezTo>
                <a:cubicBezTo>
                  <a:pt x="2" y="2286003"/>
                  <a:pt x="1" y="2286001"/>
                  <a:pt x="0" y="2286000"/>
                </a:cubicBezTo>
                <a:close/>
              </a:path>
            </a:pathLst>
          </a:cu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Freeform 53"/>
          <p:cNvSpPr>
            <a:spLocks noChangeAspect="1"/>
          </p:cNvSpPr>
          <p:nvPr/>
        </p:nvSpPr>
        <p:spPr bwMode="auto">
          <a:xfrm>
            <a:off x="3657600" y="457200"/>
            <a:ext cx="4572000" cy="4572000"/>
          </a:xfrm>
          <a:custGeom>
            <a:avLst/>
            <a:gdLst>
              <a:gd name="connsiteX0" fmla="*/ 0 w 4572000"/>
              <a:gd name="connsiteY0" fmla="*/ 2286000 h 4572000"/>
              <a:gd name="connsiteX1" fmla="*/ 669556 w 4572000"/>
              <a:gd name="connsiteY1" fmla="*/ 669554 h 4572000"/>
              <a:gd name="connsiteX2" fmla="*/ 2286004 w 4572000"/>
              <a:gd name="connsiteY2" fmla="*/ 2 h 4572000"/>
              <a:gd name="connsiteX3" fmla="*/ 3902450 w 4572000"/>
              <a:gd name="connsiteY3" fmla="*/ 669558 h 4572000"/>
              <a:gd name="connsiteX4" fmla="*/ 4572002 w 4572000"/>
              <a:gd name="connsiteY4" fmla="*/ 2286006 h 4572000"/>
              <a:gd name="connsiteX5" fmla="*/ 3902448 w 4572000"/>
              <a:gd name="connsiteY5" fmla="*/ 3902453 h 4572000"/>
              <a:gd name="connsiteX6" fmla="*/ 2286001 w 4572000"/>
              <a:gd name="connsiteY6" fmla="*/ 4572006 h 4572000"/>
              <a:gd name="connsiteX7" fmla="*/ 669555 w 4572000"/>
              <a:gd name="connsiteY7" fmla="*/ 3902451 h 4572000"/>
              <a:gd name="connsiteX8" fmla="*/ 3 w 4572000"/>
              <a:gd name="connsiteY8" fmla="*/ 2286004 h 4572000"/>
              <a:gd name="connsiteX9" fmla="*/ 0 w 4572000"/>
              <a:gd name="connsiteY9" fmla="*/ 2286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0" h="4572000">
                <a:moveTo>
                  <a:pt x="0" y="2286000"/>
                </a:moveTo>
                <a:cubicBezTo>
                  <a:pt x="1" y="1679715"/>
                  <a:pt x="240847" y="1098262"/>
                  <a:pt x="669556" y="669554"/>
                </a:cubicBezTo>
                <a:cubicBezTo>
                  <a:pt x="1098265" y="240846"/>
                  <a:pt x="1679719" y="1"/>
                  <a:pt x="2286004" y="2"/>
                </a:cubicBezTo>
                <a:cubicBezTo>
                  <a:pt x="2892289" y="3"/>
                  <a:pt x="3473742" y="240849"/>
                  <a:pt x="3902450" y="669558"/>
                </a:cubicBezTo>
                <a:cubicBezTo>
                  <a:pt x="4331158" y="1098267"/>
                  <a:pt x="4572003" y="1679721"/>
                  <a:pt x="4572002" y="2286006"/>
                </a:cubicBezTo>
                <a:cubicBezTo>
                  <a:pt x="4572002" y="2892291"/>
                  <a:pt x="4331156" y="3473744"/>
                  <a:pt x="3902448" y="3902453"/>
                </a:cubicBezTo>
                <a:cubicBezTo>
                  <a:pt x="3473740" y="4331161"/>
                  <a:pt x="2892286" y="4572007"/>
                  <a:pt x="2286001" y="4572006"/>
                </a:cubicBezTo>
                <a:cubicBezTo>
                  <a:pt x="1679716" y="4572006"/>
                  <a:pt x="1098263" y="4331159"/>
                  <a:pt x="669555" y="3902451"/>
                </a:cubicBezTo>
                <a:cubicBezTo>
                  <a:pt x="240847" y="3473742"/>
                  <a:pt x="2" y="2892289"/>
                  <a:pt x="3" y="2286004"/>
                </a:cubicBezTo>
                <a:cubicBezTo>
                  <a:pt x="2" y="2286003"/>
                  <a:pt x="1" y="2286001"/>
                  <a:pt x="0" y="2286000"/>
                </a:cubicBezTo>
                <a:close/>
              </a:path>
            </a:pathLst>
          </a:cu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114800" y="3657600"/>
            <a:ext cx="2286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5638800" y="2819400"/>
            <a:ext cx="2286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6553200" y="4038600"/>
            <a:ext cx="228600" cy="76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 rot="16200000">
            <a:off x="7961350" y="2331112"/>
            <a:ext cx="1837362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Microsoft Clip Art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3334 L 1.11022E-16 -2.2222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3.33333E-6 4.44444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222 L 3.33333E-6 -6.66667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3" grpId="0" animBg="1"/>
      <p:bldP spid="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Overview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56125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Efficiency and Uniformity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Sprinkler Spacing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Microirrigation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layout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Pressure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Piping and Wiring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8229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tabLst>
                <a:tab pos="344488" algn="l"/>
              </a:tabLst>
            </a:pPr>
            <a:r>
              <a:rPr lang="en-US" sz="3600" smtClean="0">
                <a:latin typeface="+mn-lt"/>
              </a:rPr>
              <a:t>Proper Design and Installation</a:t>
            </a:r>
            <a:endParaRPr lang="en-US" sz="320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Section 2: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Microirrigation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Layout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8534400" cy="446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Sometimes called “Low Volume Irrigation”</a:t>
            </a:r>
          </a:p>
          <a:p>
            <a:pPr marL="290513" indent="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Targets root ball of plant being watered</a:t>
            </a:r>
          </a:p>
          <a:p>
            <a:pPr marL="290513" indent="17145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Most efficient type of irrigation </a:t>
            </a:r>
          </a:p>
          <a:p>
            <a:pPr marL="290513" indent="1714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Decreases water loss from ET, wind, and runoff</a:t>
            </a:r>
          </a:p>
          <a:p>
            <a:pPr marL="290513" indent="1714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Minimizes the following problems</a:t>
            </a:r>
          </a:p>
          <a:p>
            <a:pPr marL="1828800" lvl="6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Pests</a:t>
            </a:r>
          </a:p>
          <a:p>
            <a:pPr marL="1828800" lvl="6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Weeds</a:t>
            </a:r>
          </a:p>
          <a:p>
            <a:pPr marL="1828800" lvl="6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Disease</a:t>
            </a:r>
          </a:p>
          <a:p>
            <a:pPr marL="1828800" lvl="6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+mj-lt"/>
              </a:rPr>
              <a:t>Erosion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Overview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56125"/>
            <a:ext cx="518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Efficiency and Uniformity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Sprinkler Spacing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Microirrigation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layout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Pressure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Piping and Wiring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tabLst>
                <a:tab pos="344488" algn="l"/>
              </a:tabLst>
            </a:pPr>
            <a:r>
              <a:rPr lang="en-US" sz="3600" smtClean="0">
                <a:solidFill>
                  <a:srgbClr val="000000"/>
                </a:solidFill>
                <a:latin typeface="+mn-lt"/>
              </a:rPr>
              <a:t>Proper Design and Installation</a:t>
            </a:r>
            <a:endParaRPr lang="en-US" sz="320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Section 2: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Microirrigation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Layout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066800"/>
            <a:ext cx="8153400" cy="3331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Emitter Types</a:t>
            </a:r>
          </a:p>
          <a:p>
            <a:pPr lvl="1" indent="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In-line tubing</a:t>
            </a:r>
          </a:p>
          <a:p>
            <a:pPr lvl="1" indent="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Drip emitters</a:t>
            </a:r>
          </a:p>
          <a:p>
            <a:pPr lvl="1" indent="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Micro-sprays</a:t>
            </a:r>
          </a:p>
          <a:p>
            <a:pPr lvl="1" indent="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Bubblers</a:t>
            </a:r>
          </a:p>
          <a:p>
            <a:pPr>
              <a:spcAft>
                <a:spcPts val="1200"/>
              </a:spcAft>
            </a:pPr>
            <a:endParaRPr lang="en-US" sz="28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1947" y="6248400"/>
            <a:ext cx="2081019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by Jeff </a:t>
            </a:r>
            <a:r>
              <a:rPr lang="en-US" sz="1000" dirty="0" err="1" smtClean="0">
                <a:solidFill>
                  <a:schemeClr val="tx1"/>
                </a:solidFill>
              </a:rPr>
              <a:t>Vanuga</a:t>
            </a:r>
            <a:r>
              <a:rPr lang="en-US" sz="1000" dirty="0" smtClean="0">
                <a:solidFill>
                  <a:schemeClr val="tx1"/>
                </a:solidFill>
              </a:rPr>
              <a:t>, USDA NRCS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10" name="Picture 9" descr="drip USDA,nRCS.jpg"/>
          <p:cNvPicPr>
            <a:picLocks noChangeAspect="1"/>
          </p:cNvPicPr>
          <p:nvPr/>
        </p:nvPicPr>
        <p:blipFill>
          <a:blip r:embed="rId3"/>
          <a:srcRect l="9921" t="11112" r="12698" b="5555"/>
          <a:stretch>
            <a:fillRect/>
          </a:stretch>
        </p:blipFill>
        <p:spPr>
          <a:xfrm>
            <a:off x="2362200" y="3962400"/>
            <a:ext cx="2971800" cy="2286000"/>
          </a:xfrm>
          <a:prstGeom prst="rect">
            <a:avLst/>
          </a:prstGeom>
        </p:spPr>
      </p:pic>
      <p:pic>
        <p:nvPicPr>
          <p:cNvPr id="12" name="Picture 11" descr="bubblerUSDA-NRCS.jpg"/>
          <p:cNvPicPr>
            <a:picLocks noChangeAspect="1"/>
          </p:cNvPicPr>
          <p:nvPr/>
        </p:nvPicPr>
        <p:blipFill>
          <a:blip r:embed="rId4"/>
          <a:srcRect l="5556" t="7778"/>
          <a:stretch>
            <a:fillRect/>
          </a:stretch>
        </p:blipFill>
        <p:spPr>
          <a:xfrm>
            <a:off x="4724400" y="1295400"/>
            <a:ext cx="4114800" cy="286998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62600" y="4191000"/>
            <a:ext cx="2020105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by Lynn Betts, USDA NRCS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Section 2: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</a:rPr>
              <a:t>Microirrigation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 Layout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Picture 3" descr="C:\Users\MDD\Desktop\Drip tubing wett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668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1200" y="4495800"/>
            <a:ext cx="181492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Michael D. Dukes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9" name="Picture 8" descr="Micro-NRCS, USD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" y="2133600"/>
            <a:ext cx="4724400" cy="35881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2872" y="5715000"/>
            <a:ext cx="1837362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courtesy of USDA NRCS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Section 2: Pop Quiz – Is this efficient?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5" name="Picture 1028" descr="zones_not separated"/>
          <p:cNvPicPr>
            <a:picLocks noChangeAspect="1" noChangeArrowheads="1"/>
          </p:cNvPicPr>
          <p:nvPr/>
        </p:nvPicPr>
        <p:blipFill>
          <a:blip r:embed="rId3"/>
          <a:srcRect l="21610" t="24112" r="25000" b="22033"/>
          <a:stretch>
            <a:fillRect/>
          </a:stretch>
        </p:blipFill>
        <p:spPr bwMode="auto">
          <a:xfrm>
            <a:off x="1295400" y="1110520"/>
            <a:ext cx="6553200" cy="4957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29000" y="6096000"/>
            <a:ext cx="181492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Michael D. Dukes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Overview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56125"/>
            <a:ext cx="5410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Efficiency and Uniformity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Sprinkler Spacing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Microirrigation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layout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Pressure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Piping and Wiring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tabLst>
                <a:tab pos="344488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Proper Design and Installation</a:t>
            </a:r>
            <a:endParaRPr lang="en-US" sz="3200" dirty="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Pressure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99330" name="Picture 2" descr="http://www.rainbird.com/about/imagelibrary/drip/images/PSI-L30XM4050X-075100.jpg"/>
          <p:cNvPicPr>
            <a:picLocks noChangeAspect="1" noChangeArrowheads="1"/>
          </p:cNvPicPr>
          <p:nvPr/>
        </p:nvPicPr>
        <p:blipFill>
          <a:blip r:embed="rId3" cstate="print"/>
          <a:srcRect t="2574" b="11219"/>
          <a:stretch>
            <a:fillRect/>
          </a:stretch>
        </p:blipFill>
        <p:spPr bwMode="auto">
          <a:xfrm>
            <a:off x="2438400" y="2971800"/>
            <a:ext cx="4364867" cy="27160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219200"/>
            <a:ext cx="8077200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No more than 10% pressure loss through 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5791200"/>
            <a:ext cx="1364476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</a:t>
            </a:r>
            <a:r>
              <a:rPr lang="en-US" sz="1000" dirty="0" smtClean="0">
                <a:solidFill>
                  <a:schemeClr val="tx1"/>
                </a:solidFill>
              </a:rPr>
              <a:t>IAEF.org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Section 2: Pop Quiz – Is this efficient?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" name="Picture 1027" descr="low_pressure_sprink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4599" y="1066800"/>
            <a:ext cx="6604001" cy="4953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52800" y="6019800"/>
            <a:ext cx="181492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Michael D. Dukes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Overview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56125"/>
            <a:ext cx="548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Efficiency and Uniformity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Sprinkler Spacing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Microirrigation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layout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Pressure</a:t>
            </a:r>
          </a:p>
          <a:p>
            <a:pPr marL="290513" indent="171450">
              <a:spcAft>
                <a:spcPts val="18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Piping and Wiring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8229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tabLst>
                <a:tab pos="344488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+mn-lt"/>
              </a:rPr>
              <a:t>Proper Design and Installation</a:t>
            </a:r>
            <a:endParaRPr lang="en-US" sz="3200" dirty="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Piping and Wiring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086600" cy="3496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Piping should be sized to handle the maximum pressure of the source.</a:t>
            </a:r>
          </a:p>
          <a:p>
            <a:pPr>
              <a:spcAft>
                <a:spcPts val="1800"/>
              </a:spcAft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Piping should be buried ~ 3 feet below the soil surface.  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Generally, this does not happen in Florida.</a:t>
            </a:r>
          </a:p>
          <a:p>
            <a:pPr>
              <a:spcAft>
                <a:spcPts val="1800"/>
              </a:spcAft>
            </a:pPr>
            <a:r>
              <a:rPr lang="en-US" sz="3200" dirty="0" smtClean="0">
                <a:solidFill>
                  <a:srgbClr val="000000"/>
                </a:solidFill>
                <a:latin typeface="+mj-lt"/>
              </a:rPr>
              <a:t>Wiring should be run underneath the piping to avoid accidents.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Section 2: Pop Quiz – Is this efficient?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8224463" cy="4968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val 5"/>
          <p:cNvSpPr/>
          <p:nvPr/>
        </p:nvSpPr>
        <p:spPr bwMode="auto">
          <a:xfrm>
            <a:off x="5791200" y="3200400"/>
            <a:ext cx="2362200" cy="1295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019800"/>
            <a:ext cx="181492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Michael D. Dukes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Questions?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075" name="Picture 3" descr="C:\Documents and Settings\Mary\Local Settings\Temporary Internet Files\Content.IE5\KD67Q3GT\MPj0262753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752600"/>
            <a:ext cx="6277094" cy="4195191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" name="Rectangle 3"/>
          <p:cNvSpPr/>
          <p:nvPr/>
        </p:nvSpPr>
        <p:spPr>
          <a:xfrm rot="16200000">
            <a:off x="7117688" y="3855112"/>
            <a:ext cx="1837362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Microsoft Clip Art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Efficiency and Uniformity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2296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tabLst>
                <a:tab pos="344488" algn="l"/>
              </a:tabLst>
            </a:pPr>
            <a:r>
              <a:rPr lang="en-US" sz="3200" smtClean="0">
                <a:solidFill>
                  <a:srgbClr val="000000"/>
                </a:solidFill>
                <a:latin typeface="+mn-lt"/>
              </a:rPr>
              <a:t>What is efficiency?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8077200" cy="98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Ratio of water used beneficially to water applied</a:t>
            </a:r>
          </a:p>
          <a:p>
            <a:pPr marL="0" lvl="1">
              <a:spcBef>
                <a:spcPts val="1200"/>
              </a:spcBef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Beneficial use 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Wingdings" pitchFamily="2" charset="2"/>
              </a:rPr>
              <a:t>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Wingdings" pitchFamily="2" charset="2"/>
              </a:rPr>
              <a:t> Water utilized for plant growth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152400" y="3200400"/>
            <a:ext cx="8991600" cy="2863861"/>
            <a:chOff x="152400" y="3252787"/>
            <a:chExt cx="8991600" cy="2863861"/>
          </a:xfrm>
        </p:grpSpPr>
        <p:sp>
          <p:nvSpPr>
            <p:cNvPr id="5" name="Rectangle 4"/>
            <p:cNvSpPr/>
            <p:nvPr/>
          </p:nvSpPr>
          <p:spPr>
            <a:xfrm>
              <a:off x="152400" y="3252787"/>
              <a:ext cx="8991600" cy="2863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+mn-lt"/>
                </a:rPr>
                <a:t>Example: An empty lot</a:t>
              </a:r>
            </a:p>
            <a:p>
              <a:pPr marL="623888" lvl="2">
                <a:spcBef>
                  <a:spcPts val="0"/>
                </a:spcBef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+mn-lt"/>
                </a:rPr>
                <a:t>Goal: </a:t>
              </a: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Apply ½ inch of water to ¼ acre lot</a:t>
              </a:r>
            </a:p>
            <a:p>
              <a:pPr marL="3175" lvl="2">
                <a:spcBef>
                  <a:spcPts val="0"/>
                </a:spcBef>
                <a:spcAft>
                  <a:spcPts val="600"/>
                </a:spcAft>
              </a:pPr>
              <a:r>
                <a:rPr lang="en-US" sz="22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Vol</a:t>
              </a:r>
              <a:r>
                <a:rPr lang="en-US" sz="2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of water required = 0.5 in*0.25 ac*(27154 gal/ac-in) = 3,400 gal</a:t>
              </a:r>
            </a:p>
            <a:p>
              <a:pPr marL="173038" lvl="2">
                <a:spcBef>
                  <a:spcPts val="0"/>
                </a:spcBef>
                <a:spcAft>
                  <a:spcPts val="600"/>
                </a:spcAft>
              </a:pPr>
              <a:r>
                <a:rPr lang="en-US" sz="24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Vol</a:t>
              </a: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of water applied = 4,000 gal</a:t>
              </a:r>
            </a:p>
            <a:p>
              <a:pPr marL="1544638" lvl="2">
                <a:spcBef>
                  <a:spcPts val="0"/>
                </a:spcBef>
                <a:spcAft>
                  <a:spcPts val="600"/>
                </a:spcAft>
              </a:pPr>
              <a:endPara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  <a:p>
              <a:pPr marL="1544638" lvl="2">
                <a:spcBef>
                  <a:spcPts val="0"/>
                </a:spcBef>
                <a:spcAft>
                  <a:spcPts val="600"/>
                </a:spcAft>
              </a:pP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Efficiency =  </a:t>
              </a: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3,400 gal  = 0.85 = 85%</a:t>
              </a:r>
            </a:p>
            <a:p>
              <a:pPr marL="2916238" lvl="2">
                <a:spcBef>
                  <a:spcPts val="0"/>
                </a:spcBef>
                <a:spcAft>
                  <a:spcPts val="600"/>
                </a:spcAft>
              </a:pPr>
              <a:r>
                <a:rPr lang="en-US" sz="2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   4,000 gal</a:t>
              </a: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3505200" y="5691187"/>
              <a:ext cx="13716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Efficiency and Uniformity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2296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tabLst>
                <a:tab pos="344488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+mn-lt"/>
              </a:rPr>
              <a:t>Efficiency for residential 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736229"/>
            <a:ext cx="769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indent="23653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100% efficiency is not practical</a:t>
            </a:r>
          </a:p>
          <a:p>
            <a:pPr marL="53975" indent="23653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70%-90% is a good target</a:t>
            </a:r>
          </a:p>
          <a:p>
            <a:pPr marL="53975" indent="23653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Commonly seen as low as 15%-50%</a:t>
            </a:r>
          </a:p>
        </p:txBody>
      </p:sp>
      <p:pic>
        <p:nvPicPr>
          <p:cNvPr id="2056" name="Picture 8" descr="C:\Users\stacia\AppData\Local\Microsoft\Windows\Temporary Internet Files\Content.IE5\NTTT4F2H\MPj0285142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581400"/>
            <a:ext cx="3657600" cy="2401824"/>
          </a:xfrm>
          <a:prstGeom prst="rect">
            <a:avLst/>
          </a:prstGeom>
          <a:noFill/>
        </p:spPr>
      </p:pic>
      <p:pic>
        <p:nvPicPr>
          <p:cNvPr id="2057" name="Picture 9" descr="C:\Users\stacia\AppData\Local\Microsoft\Windows\Temporary Internet Files\Content.IE5\P5JBYOA5\MPj0178805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581400"/>
            <a:ext cx="3657600" cy="24018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57600" y="5943600"/>
            <a:ext cx="1837362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Microsoft Clip Art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tacia\AppData\Local\Microsoft\Windows\Temporary Internet Files\Content.IE5\NTTT4F2H\MPj043727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85262" y="2743200"/>
            <a:ext cx="2958738" cy="411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Efficiency and Uniformity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2296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tabLst>
                <a:tab pos="344488" algn="l"/>
              </a:tabLst>
            </a:pPr>
            <a:r>
              <a:rPr lang="en-US" sz="3200" smtClean="0">
                <a:solidFill>
                  <a:srgbClr val="000000"/>
                </a:solidFill>
                <a:latin typeface="+mn-lt"/>
              </a:rPr>
              <a:t>What is the big deal?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989653"/>
            <a:ext cx="7696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" indent="23653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Large volumes of wasted water</a:t>
            </a:r>
          </a:p>
          <a:p>
            <a:pPr marL="53975" indent="23653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Increased water bills</a:t>
            </a:r>
          </a:p>
          <a:p>
            <a:pPr marL="53975" indent="23653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Increased demand on the resource</a:t>
            </a:r>
          </a:p>
          <a:p>
            <a:pPr marL="53975" indent="236538">
              <a:spcBef>
                <a:spcPts val="1200"/>
              </a:spcBef>
            </a:pPr>
            <a:r>
              <a:rPr lang="en-US" sz="280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	Water supply is limited!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7879688" y="4693312"/>
            <a:ext cx="1837362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Microsoft Clip Art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Efficiency and Uniformity</a:t>
            </a: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2296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tabLst>
                <a:tab pos="344488" algn="l"/>
              </a:tabLst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Components of Efficiency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752600"/>
            <a:ext cx="8077200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225425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44488" algn="l"/>
                <a:tab pos="623888" algn="l"/>
              </a:tabLst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Even application</a:t>
            </a:r>
          </a:p>
          <a:p>
            <a:pPr marL="398463" indent="225425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44488" algn="l"/>
                <a:tab pos="623888" algn="l"/>
              </a:tabLst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Wind drift</a:t>
            </a:r>
          </a:p>
          <a:p>
            <a:pPr marL="398463" indent="225425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44488" algn="l"/>
                <a:tab pos="623888" algn="l"/>
              </a:tabLst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Broken equipment</a:t>
            </a:r>
          </a:p>
          <a:p>
            <a:pPr marL="398463" indent="225425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44488" algn="l"/>
                <a:tab pos="623888" algn="l"/>
              </a:tabLst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Equipment not adjusted properly</a:t>
            </a:r>
          </a:p>
          <a:p>
            <a:pPr marL="398463" indent="225425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44488" algn="l"/>
                <a:tab pos="623888" algn="l"/>
              </a:tabLst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Separation of plant materials with different 	water requirements</a:t>
            </a:r>
          </a:p>
          <a:p>
            <a:pPr marL="398463" indent="225425">
              <a:lnSpc>
                <a:spcPct val="90000"/>
              </a:lnSpc>
              <a:spcBef>
                <a:spcPts val="1200"/>
              </a:spcBef>
              <a:buFont typeface="Arial" pitchFamily="34" charset="0"/>
              <a:buChar char="•"/>
              <a:tabLst>
                <a:tab pos="344488" algn="l"/>
                <a:tab pos="623888" algn="l"/>
              </a:tabLst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Pressure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Section 2: Pop Quiz – Is this efficient?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3" descr="sprinkler_overspray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1270000" y="1085850"/>
            <a:ext cx="6578600" cy="4933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26695" y="6096000"/>
            <a:ext cx="1814920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Michael D. Dukes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/>
          <a:lstStyle/>
          <a:p>
            <a:pPr algn="l"/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Section 2: Pop Quiz – Is this efficient?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066800"/>
            <a:ext cx="6642100" cy="498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26695" y="6096000"/>
            <a:ext cx="1664238" cy="223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Photo credit: </a:t>
            </a:r>
            <a:r>
              <a:rPr lang="en-US" sz="1000" dirty="0" err="1" smtClean="0">
                <a:solidFill>
                  <a:schemeClr val="tx1"/>
                </a:solidFill>
              </a:rPr>
              <a:t>Stacia</a:t>
            </a:r>
            <a:r>
              <a:rPr lang="en-US" sz="1000" dirty="0" smtClean="0">
                <a:solidFill>
                  <a:schemeClr val="tx1"/>
                </a:solidFill>
              </a:rPr>
              <a:t> L. Davis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971798" y="2039937"/>
            <a:ext cx="5029200" cy="1770063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93" name="Freeform 29"/>
          <p:cNvSpPr>
            <a:spLocks/>
          </p:cNvSpPr>
          <p:nvPr/>
        </p:nvSpPr>
        <p:spPr bwMode="auto">
          <a:xfrm>
            <a:off x="2971799" y="3144202"/>
            <a:ext cx="5029200" cy="771525"/>
          </a:xfrm>
          <a:custGeom>
            <a:avLst/>
            <a:gdLst/>
            <a:ahLst/>
            <a:cxnLst>
              <a:cxn ang="0">
                <a:pos x="0" y="240"/>
              </a:cxn>
              <a:cxn ang="0">
                <a:pos x="48" y="192"/>
              </a:cxn>
              <a:cxn ang="0">
                <a:pos x="48" y="96"/>
              </a:cxn>
              <a:cxn ang="0">
                <a:pos x="48" y="240"/>
              </a:cxn>
              <a:cxn ang="0">
                <a:pos x="96" y="48"/>
              </a:cxn>
              <a:cxn ang="0">
                <a:pos x="96" y="240"/>
              </a:cxn>
              <a:cxn ang="0">
                <a:pos x="144" y="0"/>
              </a:cxn>
              <a:cxn ang="0">
                <a:pos x="144" y="240"/>
              </a:cxn>
              <a:cxn ang="0">
                <a:pos x="192" y="144"/>
              </a:cxn>
              <a:cxn ang="0">
                <a:pos x="240" y="240"/>
              </a:cxn>
              <a:cxn ang="0">
                <a:pos x="192" y="0"/>
              </a:cxn>
              <a:cxn ang="0">
                <a:pos x="288" y="240"/>
              </a:cxn>
              <a:cxn ang="0">
                <a:pos x="336" y="96"/>
              </a:cxn>
              <a:cxn ang="0">
                <a:pos x="336" y="240"/>
              </a:cxn>
              <a:cxn ang="0">
                <a:pos x="432" y="0"/>
              </a:cxn>
              <a:cxn ang="0">
                <a:pos x="432" y="240"/>
              </a:cxn>
              <a:cxn ang="0">
                <a:pos x="528" y="0"/>
              </a:cxn>
              <a:cxn ang="0">
                <a:pos x="480" y="240"/>
              </a:cxn>
              <a:cxn ang="0">
                <a:pos x="528" y="96"/>
              </a:cxn>
              <a:cxn ang="0">
                <a:pos x="528" y="240"/>
              </a:cxn>
              <a:cxn ang="0">
                <a:pos x="576" y="192"/>
              </a:cxn>
              <a:cxn ang="0">
                <a:pos x="624" y="240"/>
              </a:cxn>
              <a:cxn ang="0">
                <a:pos x="576" y="0"/>
              </a:cxn>
              <a:cxn ang="0">
                <a:pos x="672" y="240"/>
              </a:cxn>
              <a:cxn ang="0">
                <a:pos x="624" y="48"/>
              </a:cxn>
              <a:cxn ang="0">
                <a:pos x="720" y="240"/>
              </a:cxn>
              <a:cxn ang="0">
                <a:pos x="768" y="48"/>
              </a:cxn>
              <a:cxn ang="0">
                <a:pos x="816" y="240"/>
              </a:cxn>
              <a:cxn ang="0">
                <a:pos x="864" y="96"/>
              </a:cxn>
              <a:cxn ang="0">
                <a:pos x="912" y="240"/>
              </a:cxn>
              <a:cxn ang="0">
                <a:pos x="912" y="0"/>
              </a:cxn>
              <a:cxn ang="0">
                <a:pos x="1008" y="240"/>
              </a:cxn>
              <a:cxn ang="0">
                <a:pos x="1104" y="96"/>
              </a:cxn>
              <a:cxn ang="0">
                <a:pos x="1056" y="240"/>
              </a:cxn>
              <a:cxn ang="0">
                <a:pos x="1152" y="96"/>
              </a:cxn>
              <a:cxn ang="0">
                <a:pos x="1104" y="240"/>
              </a:cxn>
              <a:cxn ang="0">
                <a:pos x="1152" y="192"/>
              </a:cxn>
              <a:cxn ang="0">
                <a:pos x="1152" y="240"/>
              </a:cxn>
            </a:cxnLst>
            <a:rect l="0" t="0" r="r" b="b"/>
            <a:pathLst>
              <a:path w="1160" h="272">
                <a:moveTo>
                  <a:pt x="0" y="240"/>
                </a:moveTo>
                <a:cubicBezTo>
                  <a:pt x="20" y="228"/>
                  <a:pt x="40" y="216"/>
                  <a:pt x="48" y="192"/>
                </a:cubicBezTo>
                <a:cubicBezTo>
                  <a:pt x="56" y="168"/>
                  <a:pt x="48" y="88"/>
                  <a:pt x="48" y="96"/>
                </a:cubicBezTo>
                <a:cubicBezTo>
                  <a:pt x="48" y="104"/>
                  <a:pt x="40" y="248"/>
                  <a:pt x="48" y="240"/>
                </a:cubicBezTo>
                <a:cubicBezTo>
                  <a:pt x="56" y="232"/>
                  <a:pt x="88" y="48"/>
                  <a:pt x="96" y="48"/>
                </a:cubicBezTo>
                <a:cubicBezTo>
                  <a:pt x="104" y="48"/>
                  <a:pt x="88" y="248"/>
                  <a:pt x="96" y="240"/>
                </a:cubicBezTo>
                <a:cubicBezTo>
                  <a:pt x="104" y="232"/>
                  <a:pt x="136" y="0"/>
                  <a:pt x="144" y="0"/>
                </a:cubicBezTo>
                <a:cubicBezTo>
                  <a:pt x="152" y="0"/>
                  <a:pt x="136" y="216"/>
                  <a:pt x="144" y="240"/>
                </a:cubicBezTo>
                <a:cubicBezTo>
                  <a:pt x="152" y="264"/>
                  <a:pt x="176" y="144"/>
                  <a:pt x="192" y="144"/>
                </a:cubicBezTo>
                <a:cubicBezTo>
                  <a:pt x="208" y="144"/>
                  <a:pt x="240" y="264"/>
                  <a:pt x="240" y="240"/>
                </a:cubicBezTo>
                <a:cubicBezTo>
                  <a:pt x="240" y="216"/>
                  <a:pt x="184" y="0"/>
                  <a:pt x="192" y="0"/>
                </a:cubicBezTo>
                <a:cubicBezTo>
                  <a:pt x="200" y="0"/>
                  <a:pt x="264" y="224"/>
                  <a:pt x="288" y="240"/>
                </a:cubicBezTo>
                <a:cubicBezTo>
                  <a:pt x="312" y="256"/>
                  <a:pt x="328" y="96"/>
                  <a:pt x="336" y="96"/>
                </a:cubicBezTo>
                <a:cubicBezTo>
                  <a:pt x="344" y="96"/>
                  <a:pt x="320" y="256"/>
                  <a:pt x="336" y="240"/>
                </a:cubicBezTo>
                <a:cubicBezTo>
                  <a:pt x="352" y="224"/>
                  <a:pt x="416" y="0"/>
                  <a:pt x="432" y="0"/>
                </a:cubicBezTo>
                <a:cubicBezTo>
                  <a:pt x="448" y="0"/>
                  <a:pt x="416" y="240"/>
                  <a:pt x="432" y="240"/>
                </a:cubicBezTo>
                <a:cubicBezTo>
                  <a:pt x="448" y="240"/>
                  <a:pt x="520" y="0"/>
                  <a:pt x="528" y="0"/>
                </a:cubicBezTo>
                <a:cubicBezTo>
                  <a:pt x="536" y="0"/>
                  <a:pt x="480" y="224"/>
                  <a:pt x="480" y="240"/>
                </a:cubicBezTo>
                <a:cubicBezTo>
                  <a:pt x="480" y="256"/>
                  <a:pt x="520" y="96"/>
                  <a:pt x="528" y="96"/>
                </a:cubicBezTo>
                <a:cubicBezTo>
                  <a:pt x="536" y="96"/>
                  <a:pt x="520" y="224"/>
                  <a:pt x="528" y="240"/>
                </a:cubicBezTo>
                <a:cubicBezTo>
                  <a:pt x="536" y="256"/>
                  <a:pt x="560" y="192"/>
                  <a:pt x="576" y="192"/>
                </a:cubicBezTo>
                <a:cubicBezTo>
                  <a:pt x="592" y="192"/>
                  <a:pt x="624" y="272"/>
                  <a:pt x="624" y="240"/>
                </a:cubicBezTo>
                <a:cubicBezTo>
                  <a:pt x="624" y="208"/>
                  <a:pt x="568" y="0"/>
                  <a:pt x="576" y="0"/>
                </a:cubicBezTo>
                <a:cubicBezTo>
                  <a:pt x="584" y="0"/>
                  <a:pt x="664" y="232"/>
                  <a:pt x="672" y="240"/>
                </a:cubicBezTo>
                <a:cubicBezTo>
                  <a:pt x="680" y="248"/>
                  <a:pt x="616" y="48"/>
                  <a:pt x="624" y="48"/>
                </a:cubicBezTo>
                <a:cubicBezTo>
                  <a:pt x="632" y="48"/>
                  <a:pt x="696" y="240"/>
                  <a:pt x="720" y="240"/>
                </a:cubicBezTo>
                <a:cubicBezTo>
                  <a:pt x="744" y="240"/>
                  <a:pt x="752" y="48"/>
                  <a:pt x="768" y="48"/>
                </a:cubicBezTo>
                <a:cubicBezTo>
                  <a:pt x="784" y="48"/>
                  <a:pt x="800" y="232"/>
                  <a:pt x="816" y="240"/>
                </a:cubicBezTo>
                <a:cubicBezTo>
                  <a:pt x="832" y="248"/>
                  <a:pt x="848" y="96"/>
                  <a:pt x="864" y="96"/>
                </a:cubicBezTo>
                <a:cubicBezTo>
                  <a:pt x="880" y="96"/>
                  <a:pt x="904" y="256"/>
                  <a:pt x="912" y="240"/>
                </a:cubicBezTo>
                <a:cubicBezTo>
                  <a:pt x="920" y="224"/>
                  <a:pt x="896" y="0"/>
                  <a:pt x="912" y="0"/>
                </a:cubicBezTo>
                <a:cubicBezTo>
                  <a:pt x="928" y="0"/>
                  <a:pt x="976" y="224"/>
                  <a:pt x="1008" y="240"/>
                </a:cubicBezTo>
                <a:cubicBezTo>
                  <a:pt x="1040" y="256"/>
                  <a:pt x="1096" y="96"/>
                  <a:pt x="1104" y="96"/>
                </a:cubicBezTo>
                <a:cubicBezTo>
                  <a:pt x="1112" y="96"/>
                  <a:pt x="1048" y="240"/>
                  <a:pt x="1056" y="240"/>
                </a:cubicBezTo>
                <a:cubicBezTo>
                  <a:pt x="1064" y="240"/>
                  <a:pt x="1144" y="96"/>
                  <a:pt x="1152" y="96"/>
                </a:cubicBezTo>
                <a:cubicBezTo>
                  <a:pt x="1160" y="96"/>
                  <a:pt x="1104" y="224"/>
                  <a:pt x="1104" y="240"/>
                </a:cubicBezTo>
                <a:cubicBezTo>
                  <a:pt x="1104" y="256"/>
                  <a:pt x="1144" y="192"/>
                  <a:pt x="1152" y="192"/>
                </a:cubicBezTo>
                <a:cubicBezTo>
                  <a:pt x="1160" y="192"/>
                  <a:pt x="1156" y="216"/>
                  <a:pt x="1152" y="240"/>
                </a:cubicBezTo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9" name="Content Placeholder 2"/>
          <p:cNvSpPr>
            <a:spLocks noGrp="1"/>
          </p:cNvSpPr>
          <p:nvPr>
            <p:ph sz="quarter" idx="1"/>
          </p:nvPr>
        </p:nvSpPr>
        <p:spPr>
          <a:xfrm>
            <a:off x="536448" y="1219200"/>
            <a:ext cx="8153400" cy="4495800"/>
          </a:xfrm>
        </p:spPr>
        <p:txBody>
          <a:bodyPr/>
          <a:lstStyle/>
          <a:p>
            <a:r>
              <a:rPr lang="en-US" dirty="0" smtClean="0"/>
              <a:t>Over-irrigation = wasted water</a:t>
            </a:r>
            <a:endParaRPr lang="en-US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52800" y="1066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487" name="Freeform 223"/>
          <p:cNvSpPr>
            <a:spLocks/>
          </p:cNvSpPr>
          <p:nvPr/>
        </p:nvSpPr>
        <p:spPr bwMode="auto">
          <a:xfrm>
            <a:off x="4876800" y="3429000"/>
            <a:ext cx="2140230" cy="36933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144"/>
              </a:cxn>
              <a:cxn ang="0">
                <a:pos x="240" y="96"/>
              </a:cxn>
              <a:cxn ang="0">
                <a:pos x="624" y="144"/>
              </a:cxn>
              <a:cxn ang="0">
                <a:pos x="816" y="96"/>
              </a:cxn>
              <a:cxn ang="0">
                <a:pos x="1152" y="144"/>
              </a:cxn>
            </a:cxnLst>
            <a:rect l="0" t="0" r="r" b="b"/>
            <a:pathLst>
              <a:path w="1152" h="160">
                <a:moveTo>
                  <a:pt x="0" y="0"/>
                </a:moveTo>
                <a:cubicBezTo>
                  <a:pt x="4" y="64"/>
                  <a:pt x="8" y="128"/>
                  <a:pt x="48" y="144"/>
                </a:cubicBezTo>
                <a:cubicBezTo>
                  <a:pt x="88" y="160"/>
                  <a:pt x="144" y="96"/>
                  <a:pt x="240" y="96"/>
                </a:cubicBezTo>
                <a:cubicBezTo>
                  <a:pt x="336" y="96"/>
                  <a:pt x="528" y="144"/>
                  <a:pt x="624" y="144"/>
                </a:cubicBezTo>
                <a:cubicBezTo>
                  <a:pt x="720" y="144"/>
                  <a:pt x="728" y="96"/>
                  <a:pt x="816" y="96"/>
                </a:cubicBezTo>
                <a:cubicBezTo>
                  <a:pt x="904" y="96"/>
                  <a:pt x="1096" y="136"/>
                  <a:pt x="1152" y="144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240"/>
          <p:cNvGrpSpPr>
            <a:grpSpLocks/>
          </p:cNvGrpSpPr>
          <p:nvPr/>
        </p:nvGrpSpPr>
        <p:grpSpPr bwMode="auto">
          <a:xfrm>
            <a:off x="2971799" y="3810000"/>
            <a:ext cx="5029200" cy="1635125"/>
            <a:chOff x="1901" y="2103"/>
            <a:chExt cx="1872" cy="1030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1901" y="2103"/>
              <a:ext cx="1872" cy="1030"/>
            </a:xfrm>
            <a:prstGeom prst="rect">
              <a:avLst/>
            </a:prstGeom>
            <a:gradFill rotWithShape="1">
              <a:gsLst>
                <a:gs pos="0">
                  <a:srgbClr val="D1A32F"/>
                </a:gs>
                <a:gs pos="100000">
                  <a:srgbClr val="D1A32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>
              <a:off x="1901" y="3133"/>
              <a:ext cx="18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1901" y="2103"/>
              <a:ext cx="1859" cy="1030"/>
              <a:chOff x="1872" y="1536"/>
              <a:chExt cx="1170" cy="603"/>
            </a:xfrm>
          </p:grpSpPr>
          <p:grpSp>
            <p:nvGrpSpPr>
              <p:cNvPr id="4" name="Group 38"/>
              <p:cNvGrpSpPr>
                <a:grpSpLocks/>
              </p:cNvGrpSpPr>
              <p:nvPr/>
            </p:nvGrpSpPr>
            <p:grpSpPr bwMode="auto">
              <a:xfrm>
                <a:off x="2256" y="1536"/>
                <a:ext cx="450" cy="603"/>
                <a:chOff x="912" y="2016"/>
                <a:chExt cx="450" cy="603"/>
              </a:xfrm>
            </p:grpSpPr>
            <p:sp>
              <p:nvSpPr>
                <p:cNvPr id="11303" name="Freeform 39"/>
                <p:cNvSpPr>
                  <a:spLocks/>
                </p:cNvSpPr>
                <p:nvPr/>
              </p:nvSpPr>
              <p:spPr bwMode="auto">
                <a:xfrm>
                  <a:off x="1137" y="2037"/>
                  <a:ext cx="210" cy="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1" y="39"/>
                    </a:cxn>
                    <a:cxn ang="0">
                      <a:pos x="186" y="54"/>
                    </a:cxn>
                    <a:cxn ang="0">
                      <a:pos x="207" y="60"/>
                    </a:cxn>
                    <a:cxn ang="0">
                      <a:pos x="210" y="69"/>
                    </a:cxn>
                  </a:cxnLst>
                  <a:rect l="0" t="0" r="r" b="b"/>
                  <a:pathLst>
                    <a:path w="210" h="69">
                      <a:moveTo>
                        <a:pt x="0" y="0"/>
                      </a:moveTo>
                      <a:cubicBezTo>
                        <a:pt x="44" y="44"/>
                        <a:pt x="115" y="37"/>
                        <a:pt x="171" y="39"/>
                      </a:cubicBezTo>
                      <a:cubicBezTo>
                        <a:pt x="177" y="43"/>
                        <a:pt x="180" y="50"/>
                        <a:pt x="186" y="54"/>
                      </a:cubicBezTo>
                      <a:cubicBezTo>
                        <a:pt x="192" y="58"/>
                        <a:pt x="200" y="58"/>
                        <a:pt x="207" y="60"/>
                      </a:cubicBezTo>
                      <a:cubicBezTo>
                        <a:pt x="208" y="63"/>
                        <a:pt x="210" y="69"/>
                        <a:pt x="210" y="6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4" name="Freeform 40"/>
                <p:cNvSpPr>
                  <a:spLocks/>
                </p:cNvSpPr>
                <p:nvPr/>
              </p:nvSpPr>
              <p:spPr bwMode="auto">
                <a:xfrm>
                  <a:off x="1020" y="2028"/>
                  <a:ext cx="111" cy="18"/>
                </a:xfrm>
                <a:custGeom>
                  <a:avLst/>
                  <a:gdLst/>
                  <a:ahLst/>
                  <a:cxnLst>
                    <a:cxn ang="0">
                      <a:pos x="111" y="0"/>
                    </a:cxn>
                    <a:cxn ang="0">
                      <a:pos x="21" y="3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11" h="18">
                      <a:moveTo>
                        <a:pt x="111" y="0"/>
                      </a:moveTo>
                      <a:cubicBezTo>
                        <a:pt x="84" y="9"/>
                        <a:pt x="50" y="0"/>
                        <a:pt x="21" y="3"/>
                      </a:cubicBezTo>
                      <a:cubicBezTo>
                        <a:pt x="2" y="16"/>
                        <a:pt x="8" y="10"/>
                        <a:pt x="0" y="18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5" name="Freeform 41"/>
                <p:cNvSpPr>
                  <a:spLocks/>
                </p:cNvSpPr>
                <p:nvPr/>
              </p:nvSpPr>
              <p:spPr bwMode="auto">
                <a:xfrm>
                  <a:off x="1134" y="2025"/>
                  <a:ext cx="210" cy="3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72"/>
                    </a:cxn>
                    <a:cxn ang="0">
                      <a:pos x="63" y="189"/>
                    </a:cxn>
                    <a:cxn ang="0">
                      <a:pos x="117" y="237"/>
                    </a:cxn>
                    <a:cxn ang="0">
                      <a:pos x="144" y="270"/>
                    </a:cxn>
                    <a:cxn ang="0">
                      <a:pos x="153" y="288"/>
                    </a:cxn>
                    <a:cxn ang="0">
                      <a:pos x="171" y="336"/>
                    </a:cxn>
                    <a:cxn ang="0">
                      <a:pos x="210" y="381"/>
                    </a:cxn>
                  </a:cxnLst>
                  <a:rect l="0" t="0" r="r" b="b"/>
                  <a:pathLst>
                    <a:path w="210" h="381">
                      <a:moveTo>
                        <a:pt x="0" y="0"/>
                      </a:moveTo>
                      <a:cubicBezTo>
                        <a:pt x="3" y="28"/>
                        <a:pt x="1" y="55"/>
                        <a:pt x="27" y="72"/>
                      </a:cubicBezTo>
                      <a:cubicBezTo>
                        <a:pt x="53" y="111"/>
                        <a:pt x="25" y="151"/>
                        <a:pt x="63" y="189"/>
                      </a:cubicBezTo>
                      <a:cubicBezTo>
                        <a:pt x="69" y="206"/>
                        <a:pt x="102" y="225"/>
                        <a:pt x="117" y="237"/>
                      </a:cubicBezTo>
                      <a:cubicBezTo>
                        <a:pt x="128" y="246"/>
                        <a:pt x="144" y="270"/>
                        <a:pt x="144" y="270"/>
                      </a:cubicBezTo>
                      <a:cubicBezTo>
                        <a:pt x="146" y="276"/>
                        <a:pt x="152" y="281"/>
                        <a:pt x="153" y="288"/>
                      </a:cubicBezTo>
                      <a:cubicBezTo>
                        <a:pt x="159" y="317"/>
                        <a:pt x="149" y="322"/>
                        <a:pt x="171" y="336"/>
                      </a:cubicBezTo>
                      <a:cubicBezTo>
                        <a:pt x="180" y="349"/>
                        <a:pt x="210" y="375"/>
                        <a:pt x="210" y="381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6" name="Freeform 42"/>
                <p:cNvSpPr>
                  <a:spLocks/>
                </p:cNvSpPr>
                <p:nvPr/>
              </p:nvSpPr>
              <p:spPr bwMode="auto">
                <a:xfrm>
                  <a:off x="945" y="2016"/>
                  <a:ext cx="189" cy="312"/>
                </a:xfrm>
                <a:custGeom>
                  <a:avLst/>
                  <a:gdLst/>
                  <a:ahLst/>
                  <a:cxnLst>
                    <a:cxn ang="0">
                      <a:pos x="189" y="0"/>
                    </a:cxn>
                    <a:cxn ang="0">
                      <a:pos x="186" y="48"/>
                    </a:cxn>
                    <a:cxn ang="0">
                      <a:pos x="165" y="75"/>
                    </a:cxn>
                    <a:cxn ang="0">
                      <a:pos x="126" y="150"/>
                    </a:cxn>
                    <a:cxn ang="0">
                      <a:pos x="93" y="180"/>
                    </a:cxn>
                    <a:cxn ang="0">
                      <a:pos x="69" y="204"/>
                    </a:cxn>
                    <a:cxn ang="0">
                      <a:pos x="24" y="237"/>
                    </a:cxn>
                    <a:cxn ang="0">
                      <a:pos x="0" y="312"/>
                    </a:cxn>
                  </a:cxnLst>
                  <a:rect l="0" t="0" r="r" b="b"/>
                  <a:pathLst>
                    <a:path w="189" h="312">
                      <a:moveTo>
                        <a:pt x="189" y="0"/>
                      </a:moveTo>
                      <a:cubicBezTo>
                        <a:pt x="188" y="16"/>
                        <a:pt x="189" y="32"/>
                        <a:pt x="186" y="48"/>
                      </a:cubicBezTo>
                      <a:cubicBezTo>
                        <a:pt x="184" y="58"/>
                        <a:pt x="170" y="66"/>
                        <a:pt x="165" y="75"/>
                      </a:cubicBezTo>
                      <a:cubicBezTo>
                        <a:pt x="153" y="100"/>
                        <a:pt x="150" y="134"/>
                        <a:pt x="126" y="150"/>
                      </a:cubicBezTo>
                      <a:cubicBezTo>
                        <a:pt x="114" y="168"/>
                        <a:pt x="112" y="170"/>
                        <a:pt x="93" y="180"/>
                      </a:cubicBezTo>
                      <a:cubicBezTo>
                        <a:pt x="86" y="190"/>
                        <a:pt x="79" y="197"/>
                        <a:pt x="69" y="204"/>
                      </a:cubicBezTo>
                      <a:cubicBezTo>
                        <a:pt x="58" y="221"/>
                        <a:pt x="40" y="226"/>
                        <a:pt x="24" y="237"/>
                      </a:cubicBezTo>
                      <a:cubicBezTo>
                        <a:pt x="12" y="255"/>
                        <a:pt x="0" y="289"/>
                        <a:pt x="0" y="31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7" name="Freeform 43"/>
                <p:cNvSpPr>
                  <a:spLocks/>
                </p:cNvSpPr>
                <p:nvPr/>
              </p:nvSpPr>
              <p:spPr bwMode="auto">
                <a:xfrm>
                  <a:off x="1074" y="2058"/>
                  <a:ext cx="69" cy="40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69" y="180"/>
                    </a:cxn>
                    <a:cxn ang="0">
                      <a:pos x="54" y="258"/>
                    </a:cxn>
                    <a:cxn ang="0">
                      <a:pos x="45" y="333"/>
                    </a:cxn>
                    <a:cxn ang="0">
                      <a:pos x="27" y="342"/>
                    </a:cxn>
                    <a:cxn ang="0">
                      <a:pos x="9" y="360"/>
                    </a:cxn>
                    <a:cxn ang="0">
                      <a:pos x="3" y="405"/>
                    </a:cxn>
                  </a:cxnLst>
                  <a:rect l="0" t="0" r="r" b="b"/>
                  <a:pathLst>
                    <a:path w="69" h="405">
                      <a:moveTo>
                        <a:pt x="60" y="0"/>
                      </a:moveTo>
                      <a:cubicBezTo>
                        <a:pt x="58" y="45"/>
                        <a:pt x="39" y="136"/>
                        <a:pt x="69" y="180"/>
                      </a:cubicBezTo>
                      <a:cubicBezTo>
                        <a:pt x="66" y="223"/>
                        <a:pt x="65" y="225"/>
                        <a:pt x="54" y="258"/>
                      </a:cubicBezTo>
                      <a:cubicBezTo>
                        <a:pt x="52" y="283"/>
                        <a:pt x="63" y="315"/>
                        <a:pt x="45" y="333"/>
                      </a:cubicBezTo>
                      <a:cubicBezTo>
                        <a:pt x="40" y="338"/>
                        <a:pt x="32" y="338"/>
                        <a:pt x="27" y="342"/>
                      </a:cubicBezTo>
                      <a:cubicBezTo>
                        <a:pt x="21" y="348"/>
                        <a:pt x="9" y="360"/>
                        <a:pt x="9" y="360"/>
                      </a:cubicBezTo>
                      <a:cubicBezTo>
                        <a:pt x="0" y="387"/>
                        <a:pt x="3" y="372"/>
                        <a:pt x="3" y="40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8" name="Freeform 44"/>
                <p:cNvSpPr>
                  <a:spLocks/>
                </p:cNvSpPr>
                <p:nvPr/>
              </p:nvSpPr>
              <p:spPr bwMode="auto">
                <a:xfrm>
                  <a:off x="1176" y="2130"/>
                  <a:ext cx="174" cy="1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42"/>
                    </a:cxn>
                    <a:cxn ang="0">
                      <a:pos x="99" y="93"/>
                    </a:cxn>
                    <a:cxn ang="0">
                      <a:pos x="117" y="108"/>
                    </a:cxn>
                    <a:cxn ang="0">
                      <a:pos x="144" y="111"/>
                    </a:cxn>
                    <a:cxn ang="0">
                      <a:pos x="174" y="147"/>
                    </a:cxn>
                  </a:cxnLst>
                  <a:rect l="0" t="0" r="r" b="b"/>
                  <a:pathLst>
                    <a:path w="174" h="147">
                      <a:moveTo>
                        <a:pt x="0" y="0"/>
                      </a:moveTo>
                      <a:cubicBezTo>
                        <a:pt x="5" y="24"/>
                        <a:pt x="22" y="34"/>
                        <a:pt x="45" y="42"/>
                      </a:cubicBezTo>
                      <a:cubicBezTo>
                        <a:pt x="59" y="64"/>
                        <a:pt x="77" y="78"/>
                        <a:pt x="99" y="93"/>
                      </a:cubicBezTo>
                      <a:cubicBezTo>
                        <a:pt x="105" y="97"/>
                        <a:pt x="110" y="106"/>
                        <a:pt x="117" y="108"/>
                      </a:cubicBezTo>
                      <a:cubicBezTo>
                        <a:pt x="126" y="111"/>
                        <a:pt x="135" y="110"/>
                        <a:pt x="144" y="111"/>
                      </a:cubicBezTo>
                      <a:cubicBezTo>
                        <a:pt x="147" y="116"/>
                        <a:pt x="168" y="147"/>
                        <a:pt x="174" y="14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09" name="Freeform 45"/>
                <p:cNvSpPr>
                  <a:spLocks/>
                </p:cNvSpPr>
                <p:nvPr/>
              </p:nvSpPr>
              <p:spPr bwMode="auto">
                <a:xfrm>
                  <a:off x="912" y="2064"/>
                  <a:ext cx="141" cy="195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90" y="66"/>
                    </a:cxn>
                    <a:cxn ang="0">
                      <a:pos x="84" y="117"/>
                    </a:cxn>
                    <a:cxn ang="0">
                      <a:pos x="15" y="168"/>
                    </a:cxn>
                    <a:cxn ang="0">
                      <a:pos x="3" y="186"/>
                    </a:cxn>
                    <a:cxn ang="0">
                      <a:pos x="0" y="195"/>
                    </a:cxn>
                  </a:cxnLst>
                  <a:rect l="0" t="0" r="r" b="b"/>
                  <a:pathLst>
                    <a:path w="141" h="195">
                      <a:moveTo>
                        <a:pt x="141" y="0"/>
                      </a:moveTo>
                      <a:cubicBezTo>
                        <a:pt x="123" y="27"/>
                        <a:pt x="99" y="28"/>
                        <a:pt x="90" y="66"/>
                      </a:cubicBezTo>
                      <a:cubicBezTo>
                        <a:pt x="90" y="69"/>
                        <a:pt x="87" y="108"/>
                        <a:pt x="84" y="117"/>
                      </a:cubicBezTo>
                      <a:cubicBezTo>
                        <a:pt x="79" y="131"/>
                        <a:pt x="29" y="163"/>
                        <a:pt x="15" y="168"/>
                      </a:cubicBezTo>
                      <a:cubicBezTo>
                        <a:pt x="11" y="174"/>
                        <a:pt x="7" y="180"/>
                        <a:pt x="3" y="186"/>
                      </a:cubicBezTo>
                      <a:cubicBezTo>
                        <a:pt x="1" y="189"/>
                        <a:pt x="0" y="195"/>
                        <a:pt x="0" y="19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0" name="Freeform 46"/>
                <p:cNvSpPr>
                  <a:spLocks/>
                </p:cNvSpPr>
                <p:nvPr/>
              </p:nvSpPr>
              <p:spPr bwMode="auto">
                <a:xfrm>
                  <a:off x="1236" y="2082"/>
                  <a:ext cx="102" cy="1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4"/>
                    </a:cxn>
                    <a:cxn ang="0">
                      <a:pos x="78" y="102"/>
                    </a:cxn>
                    <a:cxn ang="0">
                      <a:pos x="102" y="120"/>
                    </a:cxn>
                  </a:cxnLst>
                  <a:rect l="0" t="0" r="r" b="b"/>
                  <a:pathLst>
                    <a:path w="102" h="120">
                      <a:moveTo>
                        <a:pt x="0" y="0"/>
                      </a:moveTo>
                      <a:cubicBezTo>
                        <a:pt x="16" y="16"/>
                        <a:pt x="2" y="38"/>
                        <a:pt x="15" y="54"/>
                      </a:cubicBezTo>
                      <a:cubicBezTo>
                        <a:pt x="31" y="74"/>
                        <a:pt x="59" y="86"/>
                        <a:pt x="78" y="102"/>
                      </a:cubicBezTo>
                      <a:cubicBezTo>
                        <a:pt x="82" y="105"/>
                        <a:pt x="97" y="120"/>
                        <a:pt x="102" y="12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1" name="Freeform 47"/>
                <p:cNvSpPr>
                  <a:spLocks/>
                </p:cNvSpPr>
                <p:nvPr/>
              </p:nvSpPr>
              <p:spPr bwMode="auto">
                <a:xfrm>
                  <a:off x="979" y="2187"/>
                  <a:ext cx="110" cy="345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35" y="189"/>
                    </a:cxn>
                    <a:cxn ang="0">
                      <a:pos x="20" y="294"/>
                    </a:cxn>
                    <a:cxn ang="0">
                      <a:pos x="23" y="345"/>
                    </a:cxn>
                  </a:cxnLst>
                  <a:rect l="0" t="0" r="r" b="b"/>
                  <a:pathLst>
                    <a:path w="110" h="345">
                      <a:moveTo>
                        <a:pt x="86" y="0"/>
                      </a:moveTo>
                      <a:cubicBezTo>
                        <a:pt x="110" y="72"/>
                        <a:pt x="51" y="124"/>
                        <a:pt x="35" y="189"/>
                      </a:cubicBezTo>
                      <a:cubicBezTo>
                        <a:pt x="37" y="230"/>
                        <a:pt x="45" y="261"/>
                        <a:pt x="20" y="294"/>
                      </a:cubicBezTo>
                      <a:cubicBezTo>
                        <a:pt x="16" y="306"/>
                        <a:pt x="0" y="345"/>
                        <a:pt x="23" y="34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2" name="Freeform 48"/>
                <p:cNvSpPr>
                  <a:spLocks/>
                </p:cNvSpPr>
                <p:nvPr/>
              </p:nvSpPr>
              <p:spPr bwMode="auto">
                <a:xfrm>
                  <a:off x="1152" y="2208"/>
                  <a:ext cx="127" cy="2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6"/>
                    </a:cxn>
                    <a:cxn ang="0">
                      <a:pos x="21" y="9"/>
                    </a:cxn>
                    <a:cxn ang="0">
                      <a:pos x="39" y="24"/>
                    </a:cxn>
                    <a:cxn ang="0">
                      <a:pos x="69" y="81"/>
                    </a:cxn>
                    <a:cxn ang="0">
                      <a:pos x="114" y="195"/>
                    </a:cxn>
                    <a:cxn ang="0">
                      <a:pos x="120" y="249"/>
                    </a:cxn>
                  </a:cxnLst>
                  <a:rect l="0" t="0" r="r" b="b"/>
                  <a:pathLst>
                    <a:path w="127" h="249">
                      <a:moveTo>
                        <a:pt x="0" y="0"/>
                      </a:moveTo>
                      <a:cubicBezTo>
                        <a:pt x="3" y="2"/>
                        <a:pt x="6" y="5"/>
                        <a:pt x="9" y="6"/>
                      </a:cubicBezTo>
                      <a:cubicBezTo>
                        <a:pt x="13" y="8"/>
                        <a:pt x="17" y="7"/>
                        <a:pt x="21" y="9"/>
                      </a:cubicBezTo>
                      <a:cubicBezTo>
                        <a:pt x="28" y="13"/>
                        <a:pt x="33" y="20"/>
                        <a:pt x="39" y="24"/>
                      </a:cubicBezTo>
                      <a:cubicBezTo>
                        <a:pt x="51" y="41"/>
                        <a:pt x="62" y="61"/>
                        <a:pt x="69" y="81"/>
                      </a:cubicBezTo>
                      <a:cubicBezTo>
                        <a:pt x="64" y="130"/>
                        <a:pt x="72" y="167"/>
                        <a:pt x="114" y="195"/>
                      </a:cubicBezTo>
                      <a:cubicBezTo>
                        <a:pt x="127" y="215"/>
                        <a:pt x="120" y="223"/>
                        <a:pt x="120" y="24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3" name="Freeform 49"/>
                <p:cNvSpPr>
                  <a:spLocks/>
                </p:cNvSpPr>
                <p:nvPr/>
              </p:nvSpPr>
              <p:spPr bwMode="auto">
                <a:xfrm>
                  <a:off x="1116" y="2352"/>
                  <a:ext cx="90" cy="198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42" y="63"/>
                    </a:cxn>
                    <a:cxn ang="0">
                      <a:pos x="39" y="144"/>
                    </a:cxn>
                    <a:cxn ang="0">
                      <a:pos x="15" y="183"/>
                    </a:cxn>
                    <a:cxn ang="0">
                      <a:pos x="0" y="198"/>
                    </a:cxn>
                  </a:cxnLst>
                  <a:rect l="0" t="0" r="r" b="b"/>
                  <a:pathLst>
                    <a:path w="90" h="198">
                      <a:moveTo>
                        <a:pt x="90" y="0"/>
                      </a:moveTo>
                      <a:cubicBezTo>
                        <a:pt x="62" y="6"/>
                        <a:pt x="47" y="36"/>
                        <a:pt x="42" y="63"/>
                      </a:cubicBezTo>
                      <a:cubicBezTo>
                        <a:pt x="41" y="90"/>
                        <a:pt x="42" y="117"/>
                        <a:pt x="39" y="144"/>
                      </a:cubicBezTo>
                      <a:cubicBezTo>
                        <a:pt x="38" y="153"/>
                        <a:pt x="19" y="177"/>
                        <a:pt x="15" y="183"/>
                      </a:cubicBezTo>
                      <a:cubicBezTo>
                        <a:pt x="11" y="189"/>
                        <a:pt x="0" y="198"/>
                        <a:pt x="0" y="198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4" name="Freeform 50"/>
                <p:cNvSpPr>
                  <a:spLocks/>
                </p:cNvSpPr>
                <p:nvPr/>
              </p:nvSpPr>
              <p:spPr bwMode="auto">
                <a:xfrm>
                  <a:off x="1164" y="2394"/>
                  <a:ext cx="114" cy="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27"/>
                    </a:cxn>
                    <a:cxn ang="0">
                      <a:pos x="72" y="165"/>
                    </a:cxn>
                    <a:cxn ang="0">
                      <a:pos x="99" y="198"/>
                    </a:cxn>
                    <a:cxn ang="0">
                      <a:pos x="111" y="216"/>
                    </a:cxn>
                    <a:cxn ang="0">
                      <a:pos x="114" y="225"/>
                    </a:cxn>
                  </a:cxnLst>
                  <a:rect l="0" t="0" r="r" b="b"/>
                  <a:pathLst>
                    <a:path w="114" h="225">
                      <a:moveTo>
                        <a:pt x="0" y="0"/>
                      </a:moveTo>
                      <a:cubicBezTo>
                        <a:pt x="14" y="5"/>
                        <a:pt x="18" y="14"/>
                        <a:pt x="24" y="27"/>
                      </a:cubicBezTo>
                      <a:cubicBezTo>
                        <a:pt x="27" y="63"/>
                        <a:pt x="37" y="142"/>
                        <a:pt x="72" y="165"/>
                      </a:cubicBezTo>
                      <a:cubicBezTo>
                        <a:pt x="81" y="178"/>
                        <a:pt x="90" y="184"/>
                        <a:pt x="99" y="198"/>
                      </a:cubicBezTo>
                      <a:cubicBezTo>
                        <a:pt x="103" y="204"/>
                        <a:pt x="107" y="210"/>
                        <a:pt x="111" y="216"/>
                      </a:cubicBezTo>
                      <a:cubicBezTo>
                        <a:pt x="113" y="219"/>
                        <a:pt x="114" y="225"/>
                        <a:pt x="114" y="22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5" name="Freeform 51"/>
                <p:cNvSpPr>
                  <a:spLocks/>
                </p:cNvSpPr>
                <p:nvPr/>
              </p:nvSpPr>
              <p:spPr bwMode="auto">
                <a:xfrm>
                  <a:off x="1290" y="2058"/>
                  <a:ext cx="60" cy="21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60" y="12"/>
                    </a:cxn>
                  </a:cxnLst>
                  <a:rect l="0" t="0" r="r" b="b"/>
                  <a:pathLst>
                    <a:path w="60" h="21">
                      <a:moveTo>
                        <a:pt x="0" y="21"/>
                      </a:moveTo>
                      <a:cubicBezTo>
                        <a:pt x="21" y="0"/>
                        <a:pt x="5" y="12"/>
                        <a:pt x="60" y="1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6" name="Freeform 52"/>
                <p:cNvSpPr>
                  <a:spLocks/>
                </p:cNvSpPr>
                <p:nvPr/>
              </p:nvSpPr>
              <p:spPr bwMode="auto">
                <a:xfrm>
                  <a:off x="1290" y="2082"/>
                  <a:ext cx="19" cy="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19" h="33">
                      <a:moveTo>
                        <a:pt x="0" y="0"/>
                      </a:moveTo>
                      <a:cubicBezTo>
                        <a:pt x="19" y="6"/>
                        <a:pt x="5" y="20"/>
                        <a:pt x="18" y="3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7" name="Freeform 53"/>
                <p:cNvSpPr>
                  <a:spLocks/>
                </p:cNvSpPr>
                <p:nvPr/>
              </p:nvSpPr>
              <p:spPr bwMode="auto">
                <a:xfrm>
                  <a:off x="1341" y="2100"/>
                  <a:ext cx="12" cy="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51"/>
                    </a:cxn>
                    <a:cxn ang="0">
                      <a:pos x="12" y="81"/>
                    </a:cxn>
                  </a:cxnLst>
                  <a:rect l="0" t="0" r="r" b="b"/>
                  <a:pathLst>
                    <a:path w="12" h="81">
                      <a:moveTo>
                        <a:pt x="0" y="0"/>
                      </a:moveTo>
                      <a:cubicBezTo>
                        <a:pt x="1" y="17"/>
                        <a:pt x="0" y="34"/>
                        <a:pt x="3" y="51"/>
                      </a:cubicBezTo>
                      <a:cubicBezTo>
                        <a:pt x="5" y="63"/>
                        <a:pt x="12" y="67"/>
                        <a:pt x="12" y="81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8" name="Freeform 54"/>
                <p:cNvSpPr>
                  <a:spLocks/>
                </p:cNvSpPr>
                <p:nvPr/>
              </p:nvSpPr>
              <p:spPr bwMode="auto">
                <a:xfrm>
                  <a:off x="1341" y="2118"/>
                  <a:ext cx="21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8"/>
                    </a:cxn>
                    <a:cxn ang="0">
                      <a:pos x="21" y="27"/>
                    </a:cxn>
                  </a:cxnLst>
                  <a:rect l="0" t="0" r="r" b="b"/>
                  <a:pathLst>
                    <a:path w="21" h="27">
                      <a:moveTo>
                        <a:pt x="0" y="0"/>
                      </a:moveTo>
                      <a:cubicBezTo>
                        <a:pt x="4" y="6"/>
                        <a:pt x="7" y="13"/>
                        <a:pt x="12" y="18"/>
                      </a:cubicBezTo>
                      <a:cubicBezTo>
                        <a:pt x="15" y="21"/>
                        <a:pt x="21" y="27"/>
                        <a:pt x="21" y="2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9" name="Freeform 55"/>
                <p:cNvSpPr>
                  <a:spLocks/>
                </p:cNvSpPr>
                <p:nvPr/>
              </p:nvSpPr>
              <p:spPr bwMode="auto">
                <a:xfrm>
                  <a:off x="963" y="2043"/>
                  <a:ext cx="174" cy="45"/>
                </a:xfrm>
                <a:custGeom>
                  <a:avLst/>
                  <a:gdLst/>
                  <a:ahLst/>
                  <a:cxnLst>
                    <a:cxn ang="0">
                      <a:pos x="174" y="0"/>
                    </a:cxn>
                    <a:cxn ang="0">
                      <a:pos x="87" y="12"/>
                    </a:cxn>
                    <a:cxn ang="0">
                      <a:pos x="33" y="21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174" h="45">
                      <a:moveTo>
                        <a:pt x="174" y="0"/>
                      </a:moveTo>
                      <a:cubicBezTo>
                        <a:pt x="133" y="14"/>
                        <a:pt x="172" y="8"/>
                        <a:pt x="87" y="12"/>
                      </a:cubicBezTo>
                      <a:cubicBezTo>
                        <a:pt x="63" y="28"/>
                        <a:pt x="90" y="12"/>
                        <a:pt x="33" y="21"/>
                      </a:cubicBezTo>
                      <a:cubicBezTo>
                        <a:pt x="20" y="23"/>
                        <a:pt x="9" y="36"/>
                        <a:pt x="0" y="4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0" name="Freeform 56"/>
                <p:cNvSpPr>
                  <a:spLocks/>
                </p:cNvSpPr>
                <p:nvPr/>
              </p:nvSpPr>
              <p:spPr bwMode="auto">
                <a:xfrm>
                  <a:off x="918" y="2064"/>
                  <a:ext cx="60" cy="13"/>
                </a:xfrm>
                <a:custGeom>
                  <a:avLst/>
                  <a:gdLst/>
                  <a:ahLst/>
                  <a:cxnLst>
                    <a:cxn ang="0">
                      <a:pos x="60" y="9"/>
                    </a:cxn>
                    <a:cxn ang="0">
                      <a:pos x="15" y="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0" h="13">
                      <a:moveTo>
                        <a:pt x="60" y="9"/>
                      </a:moveTo>
                      <a:cubicBezTo>
                        <a:pt x="40" y="2"/>
                        <a:pt x="40" y="0"/>
                        <a:pt x="15" y="3"/>
                      </a:cubicBezTo>
                      <a:cubicBezTo>
                        <a:pt x="2" y="13"/>
                        <a:pt x="8" y="12"/>
                        <a:pt x="0" y="1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1" name="Freeform 57"/>
                <p:cNvSpPr>
                  <a:spLocks/>
                </p:cNvSpPr>
                <p:nvPr/>
              </p:nvSpPr>
              <p:spPr bwMode="auto">
                <a:xfrm>
                  <a:off x="1137" y="2019"/>
                  <a:ext cx="111" cy="3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69" y="18"/>
                    </a:cxn>
                    <a:cxn ang="0">
                      <a:pos x="72" y="27"/>
                    </a:cxn>
                    <a:cxn ang="0">
                      <a:pos x="111" y="39"/>
                    </a:cxn>
                  </a:cxnLst>
                  <a:rect l="0" t="0" r="r" b="b"/>
                  <a:pathLst>
                    <a:path w="111" h="39">
                      <a:moveTo>
                        <a:pt x="0" y="9"/>
                      </a:moveTo>
                      <a:cubicBezTo>
                        <a:pt x="23" y="10"/>
                        <a:pt x="55" y="0"/>
                        <a:pt x="69" y="18"/>
                      </a:cubicBezTo>
                      <a:cubicBezTo>
                        <a:pt x="71" y="20"/>
                        <a:pt x="70" y="25"/>
                        <a:pt x="72" y="27"/>
                      </a:cubicBezTo>
                      <a:cubicBezTo>
                        <a:pt x="81" y="34"/>
                        <a:pt x="100" y="33"/>
                        <a:pt x="111" y="3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2" name="Freeform 58"/>
                <p:cNvSpPr>
                  <a:spLocks/>
                </p:cNvSpPr>
                <p:nvPr/>
              </p:nvSpPr>
              <p:spPr bwMode="auto">
                <a:xfrm>
                  <a:off x="987" y="2217"/>
                  <a:ext cx="84" cy="78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45" y="36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84" h="78">
                      <a:moveTo>
                        <a:pt x="84" y="0"/>
                      </a:moveTo>
                      <a:cubicBezTo>
                        <a:pt x="69" y="10"/>
                        <a:pt x="55" y="20"/>
                        <a:pt x="45" y="36"/>
                      </a:cubicBezTo>
                      <a:cubicBezTo>
                        <a:pt x="30" y="60"/>
                        <a:pt x="33" y="78"/>
                        <a:pt x="0" y="78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3" name="Freeform 59"/>
                <p:cNvSpPr>
                  <a:spLocks/>
                </p:cNvSpPr>
                <p:nvPr/>
              </p:nvSpPr>
              <p:spPr bwMode="auto">
                <a:xfrm>
                  <a:off x="963" y="2346"/>
                  <a:ext cx="60" cy="7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60" h="75">
                      <a:moveTo>
                        <a:pt x="60" y="0"/>
                      </a:moveTo>
                      <a:cubicBezTo>
                        <a:pt x="10" y="8"/>
                        <a:pt x="28" y="47"/>
                        <a:pt x="0" y="7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4" name="Freeform 60"/>
                <p:cNvSpPr>
                  <a:spLocks/>
                </p:cNvSpPr>
                <p:nvPr/>
              </p:nvSpPr>
              <p:spPr bwMode="auto">
                <a:xfrm>
                  <a:off x="1029" y="2336"/>
                  <a:ext cx="18" cy="7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52"/>
                    </a:cxn>
                    <a:cxn ang="0">
                      <a:pos x="18" y="76"/>
                    </a:cxn>
                  </a:cxnLst>
                  <a:rect l="0" t="0" r="r" b="b"/>
                  <a:pathLst>
                    <a:path w="18" h="76">
                      <a:moveTo>
                        <a:pt x="0" y="4"/>
                      </a:moveTo>
                      <a:cubicBezTo>
                        <a:pt x="8" y="28"/>
                        <a:pt x="0" y="0"/>
                        <a:pt x="0" y="52"/>
                      </a:cubicBezTo>
                      <a:cubicBezTo>
                        <a:pt x="0" y="62"/>
                        <a:pt x="18" y="76"/>
                        <a:pt x="18" y="76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5" name="Freeform 61"/>
                <p:cNvSpPr>
                  <a:spLocks/>
                </p:cNvSpPr>
                <p:nvPr/>
              </p:nvSpPr>
              <p:spPr bwMode="auto">
                <a:xfrm>
                  <a:off x="1014" y="2463"/>
                  <a:ext cx="36" cy="1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69"/>
                    </a:cxn>
                    <a:cxn ang="0">
                      <a:pos x="33" y="108"/>
                    </a:cxn>
                    <a:cxn ang="0">
                      <a:pos x="36" y="117"/>
                    </a:cxn>
                  </a:cxnLst>
                  <a:rect l="0" t="0" r="r" b="b"/>
                  <a:pathLst>
                    <a:path w="36" h="117">
                      <a:moveTo>
                        <a:pt x="0" y="0"/>
                      </a:moveTo>
                      <a:cubicBezTo>
                        <a:pt x="23" y="8"/>
                        <a:pt x="14" y="54"/>
                        <a:pt x="15" y="69"/>
                      </a:cubicBezTo>
                      <a:cubicBezTo>
                        <a:pt x="16" y="84"/>
                        <a:pt x="25" y="96"/>
                        <a:pt x="33" y="108"/>
                      </a:cubicBezTo>
                      <a:cubicBezTo>
                        <a:pt x="35" y="111"/>
                        <a:pt x="36" y="117"/>
                        <a:pt x="36" y="11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6" name="Freeform 62"/>
                <p:cNvSpPr>
                  <a:spLocks/>
                </p:cNvSpPr>
                <p:nvPr/>
              </p:nvSpPr>
              <p:spPr bwMode="auto">
                <a:xfrm>
                  <a:off x="960" y="2289"/>
                  <a:ext cx="17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7" h="72">
                      <a:moveTo>
                        <a:pt x="0" y="0"/>
                      </a:moveTo>
                      <a:cubicBezTo>
                        <a:pt x="17" y="25"/>
                        <a:pt x="0" y="46"/>
                        <a:pt x="0" y="7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7" name="Freeform 63"/>
                <p:cNvSpPr>
                  <a:spLocks/>
                </p:cNvSpPr>
                <p:nvPr/>
              </p:nvSpPr>
              <p:spPr bwMode="auto">
                <a:xfrm>
                  <a:off x="1077" y="2160"/>
                  <a:ext cx="12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33"/>
                    </a:cxn>
                    <a:cxn ang="0">
                      <a:pos x="9" y="75"/>
                    </a:cxn>
                  </a:cxnLst>
                  <a:rect l="0" t="0" r="r" b="b"/>
                  <a:pathLst>
                    <a:path w="12" h="75">
                      <a:moveTo>
                        <a:pt x="0" y="0"/>
                      </a:moveTo>
                      <a:cubicBezTo>
                        <a:pt x="3" y="12"/>
                        <a:pt x="8" y="22"/>
                        <a:pt x="12" y="33"/>
                      </a:cubicBezTo>
                      <a:cubicBezTo>
                        <a:pt x="8" y="63"/>
                        <a:pt x="9" y="49"/>
                        <a:pt x="9" y="7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8" name="Freeform 64"/>
                <p:cNvSpPr>
                  <a:spLocks/>
                </p:cNvSpPr>
                <p:nvPr/>
              </p:nvSpPr>
              <p:spPr bwMode="auto">
                <a:xfrm>
                  <a:off x="1092" y="2238"/>
                  <a:ext cx="48" cy="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30" y="21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48" h="72">
                      <a:moveTo>
                        <a:pt x="48" y="0"/>
                      </a:moveTo>
                      <a:cubicBezTo>
                        <a:pt x="36" y="4"/>
                        <a:pt x="34" y="9"/>
                        <a:pt x="30" y="21"/>
                      </a:cubicBezTo>
                      <a:cubicBezTo>
                        <a:pt x="27" y="48"/>
                        <a:pt x="25" y="60"/>
                        <a:pt x="0" y="7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29" name="Freeform 65"/>
                <p:cNvSpPr>
                  <a:spLocks/>
                </p:cNvSpPr>
                <p:nvPr/>
              </p:nvSpPr>
              <p:spPr bwMode="auto">
                <a:xfrm>
                  <a:off x="1086" y="2466"/>
                  <a:ext cx="66" cy="63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27" y="21"/>
                    </a:cxn>
                    <a:cxn ang="0">
                      <a:pos x="0" y="63"/>
                    </a:cxn>
                  </a:cxnLst>
                  <a:rect l="0" t="0" r="r" b="b"/>
                  <a:pathLst>
                    <a:path w="66" h="63">
                      <a:moveTo>
                        <a:pt x="66" y="0"/>
                      </a:moveTo>
                      <a:cubicBezTo>
                        <a:pt x="51" y="10"/>
                        <a:pt x="43" y="17"/>
                        <a:pt x="27" y="21"/>
                      </a:cubicBezTo>
                      <a:cubicBezTo>
                        <a:pt x="15" y="33"/>
                        <a:pt x="8" y="48"/>
                        <a:pt x="0" y="6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0" name="Freeform 66"/>
                <p:cNvSpPr>
                  <a:spLocks/>
                </p:cNvSpPr>
                <p:nvPr/>
              </p:nvSpPr>
              <p:spPr bwMode="auto">
                <a:xfrm>
                  <a:off x="1209" y="2520"/>
                  <a:ext cx="51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18"/>
                    </a:cxn>
                    <a:cxn ang="0">
                      <a:pos x="51" y="27"/>
                    </a:cxn>
                  </a:cxnLst>
                  <a:rect l="0" t="0" r="r" b="b"/>
                  <a:pathLst>
                    <a:path w="51" h="27">
                      <a:moveTo>
                        <a:pt x="0" y="0"/>
                      </a:moveTo>
                      <a:cubicBezTo>
                        <a:pt x="16" y="5"/>
                        <a:pt x="12" y="11"/>
                        <a:pt x="30" y="18"/>
                      </a:cubicBezTo>
                      <a:cubicBezTo>
                        <a:pt x="37" y="21"/>
                        <a:pt x="51" y="27"/>
                        <a:pt x="51" y="2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1" name="Freeform 67"/>
                <p:cNvSpPr>
                  <a:spLocks/>
                </p:cNvSpPr>
                <p:nvPr/>
              </p:nvSpPr>
              <p:spPr bwMode="auto">
                <a:xfrm>
                  <a:off x="1200" y="2307"/>
                  <a:ext cx="33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8"/>
                    </a:cxn>
                    <a:cxn ang="0">
                      <a:pos x="24" y="48"/>
                    </a:cxn>
                    <a:cxn ang="0">
                      <a:pos x="33" y="51"/>
                    </a:cxn>
                  </a:cxnLst>
                  <a:rect l="0" t="0" r="r" b="b"/>
                  <a:pathLst>
                    <a:path w="33" h="51">
                      <a:moveTo>
                        <a:pt x="0" y="0"/>
                      </a:moveTo>
                      <a:cubicBezTo>
                        <a:pt x="11" y="7"/>
                        <a:pt x="17" y="6"/>
                        <a:pt x="21" y="18"/>
                      </a:cubicBezTo>
                      <a:cubicBezTo>
                        <a:pt x="22" y="28"/>
                        <a:pt x="21" y="39"/>
                        <a:pt x="24" y="48"/>
                      </a:cubicBezTo>
                      <a:cubicBezTo>
                        <a:pt x="25" y="51"/>
                        <a:pt x="33" y="51"/>
                        <a:pt x="33" y="51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2" name="Freeform 68"/>
                <p:cNvSpPr>
                  <a:spLocks/>
                </p:cNvSpPr>
                <p:nvPr/>
              </p:nvSpPr>
              <p:spPr bwMode="auto">
                <a:xfrm>
                  <a:off x="1257" y="2436"/>
                  <a:ext cx="15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9"/>
                    </a:cxn>
                  </a:cxnLst>
                  <a:rect l="0" t="0" r="r" b="b"/>
                  <a:pathLst>
                    <a:path w="15" h="39">
                      <a:moveTo>
                        <a:pt x="0" y="0"/>
                      </a:moveTo>
                      <a:cubicBezTo>
                        <a:pt x="9" y="13"/>
                        <a:pt x="4" y="28"/>
                        <a:pt x="15" y="3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3" name="Freeform 69"/>
                <p:cNvSpPr>
                  <a:spLocks/>
                </p:cNvSpPr>
                <p:nvPr/>
              </p:nvSpPr>
              <p:spPr bwMode="auto">
                <a:xfrm>
                  <a:off x="1230" y="2415"/>
                  <a:ext cx="21" cy="6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21" h="60">
                      <a:moveTo>
                        <a:pt x="21" y="0"/>
                      </a:moveTo>
                      <a:cubicBezTo>
                        <a:pt x="1" y="14"/>
                        <a:pt x="10" y="39"/>
                        <a:pt x="0" y="6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4" name="Freeform 70"/>
                <p:cNvSpPr>
                  <a:spLocks/>
                </p:cNvSpPr>
                <p:nvPr/>
              </p:nvSpPr>
              <p:spPr bwMode="auto">
                <a:xfrm>
                  <a:off x="1314" y="2370"/>
                  <a:ext cx="5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63"/>
                    </a:cxn>
                  </a:cxnLst>
                  <a:rect l="0" t="0" r="r" b="b"/>
                  <a:pathLst>
                    <a:path w="5" h="63">
                      <a:moveTo>
                        <a:pt x="0" y="0"/>
                      </a:moveTo>
                      <a:cubicBezTo>
                        <a:pt x="5" y="37"/>
                        <a:pt x="3" y="16"/>
                        <a:pt x="3" y="6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5" name="Freeform 71"/>
                <p:cNvSpPr>
                  <a:spLocks/>
                </p:cNvSpPr>
                <p:nvPr/>
              </p:nvSpPr>
              <p:spPr bwMode="auto">
                <a:xfrm>
                  <a:off x="1188" y="2205"/>
                  <a:ext cx="30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9"/>
                    </a:cxn>
                  </a:cxnLst>
                  <a:rect l="0" t="0" r="r" b="b"/>
                  <a:pathLst>
                    <a:path w="30" h="9">
                      <a:moveTo>
                        <a:pt x="0" y="0"/>
                      </a:moveTo>
                      <a:cubicBezTo>
                        <a:pt x="10" y="3"/>
                        <a:pt x="30" y="9"/>
                        <a:pt x="30" y="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6" name="Freeform 72"/>
                <p:cNvSpPr>
                  <a:spLocks/>
                </p:cNvSpPr>
                <p:nvPr/>
              </p:nvSpPr>
              <p:spPr bwMode="auto">
                <a:xfrm>
                  <a:off x="1212" y="2172"/>
                  <a:ext cx="30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3"/>
                    </a:cxn>
                  </a:cxnLst>
                  <a:rect l="0" t="0" r="r" b="b"/>
                  <a:pathLst>
                    <a:path w="30" h="4">
                      <a:moveTo>
                        <a:pt x="0" y="0"/>
                      </a:moveTo>
                      <a:cubicBezTo>
                        <a:pt x="22" y="4"/>
                        <a:pt x="12" y="3"/>
                        <a:pt x="30" y="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7" name="Freeform 73"/>
                <p:cNvSpPr>
                  <a:spLocks/>
                </p:cNvSpPr>
                <p:nvPr/>
              </p:nvSpPr>
              <p:spPr bwMode="auto">
                <a:xfrm>
                  <a:off x="1164" y="2110"/>
                  <a:ext cx="48" cy="26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20"/>
                    </a:cxn>
                    <a:cxn ang="0">
                      <a:pos x="48" y="26"/>
                    </a:cxn>
                  </a:cxnLst>
                  <a:rect l="0" t="0" r="r" b="b"/>
                  <a:pathLst>
                    <a:path w="48" h="26">
                      <a:moveTo>
                        <a:pt x="3" y="5"/>
                      </a:moveTo>
                      <a:cubicBezTo>
                        <a:pt x="46" y="12"/>
                        <a:pt x="0" y="0"/>
                        <a:pt x="30" y="20"/>
                      </a:cubicBezTo>
                      <a:cubicBezTo>
                        <a:pt x="35" y="24"/>
                        <a:pt x="48" y="26"/>
                        <a:pt x="48" y="26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8" name="Freeform 74"/>
                <p:cNvSpPr>
                  <a:spLocks/>
                </p:cNvSpPr>
                <p:nvPr/>
              </p:nvSpPr>
              <p:spPr bwMode="auto">
                <a:xfrm>
                  <a:off x="1067" y="2061"/>
                  <a:ext cx="16" cy="39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7" y="39"/>
                    </a:cxn>
                  </a:cxnLst>
                  <a:rect l="0" t="0" r="r" b="b"/>
                  <a:pathLst>
                    <a:path w="16" h="39">
                      <a:moveTo>
                        <a:pt x="16" y="0"/>
                      </a:moveTo>
                      <a:cubicBezTo>
                        <a:pt x="0" y="24"/>
                        <a:pt x="7" y="15"/>
                        <a:pt x="7" y="3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39" name="Freeform 75"/>
                <p:cNvSpPr>
                  <a:spLocks/>
                </p:cNvSpPr>
                <p:nvPr/>
              </p:nvSpPr>
              <p:spPr bwMode="auto">
                <a:xfrm>
                  <a:off x="984" y="2101"/>
                  <a:ext cx="30" cy="17"/>
                </a:xfrm>
                <a:custGeom>
                  <a:avLst/>
                  <a:gdLst/>
                  <a:ahLst/>
                  <a:cxnLst>
                    <a:cxn ang="0">
                      <a:pos x="30" y="2"/>
                    </a:cxn>
                    <a:cxn ang="0">
                      <a:pos x="9" y="14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0" h="17">
                      <a:moveTo>
                        <a:pt x="30" y="2"/>
                      </a:moveTo>
                      <a:cubicBezTo>
                        <a:pt x="5" y="8"/>
                        <a:pt x="30" y="0"/>
                        <a:pt x="9" y="14"/>
                      </a:cubicBezTo>
                      <a:cubicBezTo>
                        <a:pt x="6" y="16"/>
                        <a:pt x="0" y="17"/>
                        <a:pt x="0" y="1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76"/>
              <p:cNvGrpSpPr>
                <a:grpSpLocks/>
              </p:cNvGrpSpPr>
              <p:nvPr/>
            </p:nvGrpSpPr>
            <p:grpSpPr bwMode="auto">
              <a:xfrm>
                <a:off x="2592" y="1536"/>
                <a:ext cx="450" cy="603"/>
                <a:chOff x="912" y="2016"/>
                <a:chExt cx="450" cy="603"/>
              </a:xfrm>
            </p:grpSpPr>
            <p:sp>
              <p:nvSpPr>
                <p:cNvPr id="11341" name="Freeform 77"/>
                <p:cNvSpPr>
                  <a:spLocks/>
                </p:cNvSpPr>
                <p:nvPr/>
              </p:nvSpPr>
              <p:spPr bwMode="auto">
                <a:xfrm>
                  <a:off x="1137" y="2037"/>
                  <a:ext cx="210" cy="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1" y="39"/>
                    </a:cxn>
                    <a:cxn ang="0">
                      <a:pos x="186" y="54"/>
                    </a:cxn>
                    <a:cxn ang="0">
                      <a:pos x="207" y="60"/>
                    </a:cxn>
                    <a:cxn ang="0">
                      <a:pos x="210" y="69"/>
                    </a:cxn>
                  </a:cxnLst>
                  <a:rect l="0" t="0" r="r" b="b"/>
                  <a:pathLst>
                    <a:path w="210" h="69">
                      <a:moveTo>
                        <a:pt x="0" y="0"/>
                      </a:moveTo>
                      <a:cubicBezTo>
                        <a:pt x="44" y="44"/>
                        <a:pt x="115" y="37"/>
                        <a:pt x="171" y="39"/>
                      </a:cubicBezTo>
                      <a:cubicBezTo>
                        <a:pt x="177" y="43"/>
                        <a:pt x="180" y="50"/>
                        <a:pt x="186" y="54"/>
                      </a:cubicBezTo>
                      <a:cubicBezTo>
                        <a:pt x="192" y="58"/>
                        <a:pt x="200" y="58"/>
                        <a:pt x="207" y="60"/>
                      </a:cubicBezTo>
                      <a:cubicBezTo>
                        <a:pt x="208" y="63"/>
                        <a:pt x="210" y="69"/>
                        <a:pt x="210" y="6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2" name="Freeform 78"/>
                <p:cNvSpPr>
                  <a:spLocks/>
                </p:cNvSpPr>
                <p:nvPr/>
              </p:nvSpPr>
              <p:spPr bwMode="auto">
                <a:xfrm>
                  <a:off x="1020" y="2028"/>
                  <a:ext cx="111" cy="18"/>
                </a:xfrm>
                <a:custGeom>
                  <a:avLst/>
                  <a:gdLst/>
                  <a:ahLst/>
                  <a:cxnLst>
                    <a:cxn ang="0">
                      <a:pos x="111" y="0"/>
                    </a:cxn>
                    <a:cxn ang="0">
                      <a:pos x="21" y="3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11" h="18">
                      <a:moveTo>
                        <a:pt x="111" y="0"/>
                      </a:moveTo>
                      <a:cubicBezTo>
                        <a:pt x="84" y="9"/>
                        <a:pt x="50" y="0"/>
                        <a:pt x="21" y="3"/>
                      </a:cubicBezTo>
                      <a:cubicBezTo>
                        <a:pt x="2" y="16"/>
                        <a:pt x="8" y="10"/>
                        <a:pt x="0" y="18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3" name="Freeform 79"/>
                <p:cNvSpPr>
                  <a:spLocks/>
                </p:cNvSpPr>
                <p:nvPr/>
              </p:nvSpPr>
              <p:spPr bwMode="auto">
                <a:xfrm>
                  <a:off x="1134" y="2025"/>
                  <a:ext cx="210" cy="3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72"/>
                    </a:cxn>
                    <a:cxn ang="0">
                      <a:pos x="63" y="189"/>
                    </a:cxn>
                    <a:cxn ang="0">
                      <a:pos x="117" y="237"/>
                    </a:cxn>
                    <a:cxn ang="0">
                      <a:pos x="144" y="270"/>
                    </a:cxn>
                    <a:cxn ang="0">
                      <a:pos x="153" y="288"/>
                    </a:cxn>
                    <a:cxn ang="0">
                      <a:pos x="171" y="336"/>
                    </a:cxn>
                    <a:cxn ang="0">
                      <a:pos x="210" y="381"/>
                    </a:cxn>
                  </a:cxnLst>
                  <a:rect l="0" t="0" r="r" b="b"/>
                  <a:pathLst>
                    <a:path w="210" h="381">
                      <a:moveTo>
                        <a:pt x="0" y="0"/>
                      </a:moveTo>
                      <a:cubicBezTo>
                        <a:pt x="3" y="28"/>
                        <a:pt x="1" y="55"/>
                        <a:pt x="27" y="72"/>
                      </a:cubicBezTo>
                      <a:cubicBezTo>
                        <a:pt x="53" y="111"/>
                        <a:pt x="25" y="151"/>
                        <a:pt x="63" y="189"/>
                      </a:cubicBezTo>
                      <a:cubicBezTo>
                        <a:pt x="69" y="206"/>
                        <a:pt x="102" y="225"/>
                        <a:pt x="117" y="237"/>
                      </a:cubicBezTo>
                      <a:cubicBezTo>
                        <a:pt x="128" y="246"/>
                        <a:pt x="144" y="270"/>
                        <a:pt x="144" y="270"/>
                      </a:cubicBezTo>
                      <a:cubicBezTo>
                        <a:pt x="146" y="276"/>
                        <a:pt x="152" y="281"/>
                        <a:pt x="153" y="288"/>
                      </a:cubicBezTo>
                      <a:cubicBezTo>
                        <a:pt x="159" y="317"/>
                        <a:pt x="149" y="322"/>
                        <a:pt x="171" y="336"/>
                      </a:cubicBezTo>
                      <a:cubicBezTo>
                        <a:pt x="180" y="349"/>
                        <a:pt x="210" y="375"/>
                        <a:pt x="210" y="381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4" name="Freeform 80"/>
                <p:cNvSpPr>
                  <a:spLocks/>
                </p:cNvSpPr>
                <p:nvPr/>
              </p:nvSpPr>
              <p:spPr bwMode="auto">
                <a:xfrm>
                  <a:off x="945" y="2016"/>
                  <a:ext cx="189" cy="312"/>
                </a:xfrm>
                <a:custGeom>
                  <a:avLst/>
                  <a:gdLst/>
                  <a:ahLst/>
                  <a:cxnLst>
                    <a:cxn ang="0">
                      <a:pos x="189" y="0"/>
                    </a:cxn>
                    <a:cxn ang="0">
                      <a:pos x="186" y="48"/>
                    </a:cxn>
                    <a:cxn ang="0">
                      <a:pos x="165" y="75"/>
                    </a:cxn>
                    <a:cxn ang="0">
                      <a:pos x="126" y="150"/>
                    </a:cxn>
                    <a:cxn ang="0">
                      <a:pos x="93" y="180"/>
                    </a:cxn>
                    <a:cxn ang="0">
                      <a:pos x="69" y="204"/>
                    </a:cxn>
                    <a:cxn ang="0">
                      <a:pos x="24" y="237"/>
                    </a:cxn>
                    <a:cxn ang="0">
                      <a:pos x="0" y="312"/>
                    </a:cxn>
                  </a:cxnLst>
                  <a:rect l="0" t="0" r="r" b="b"/>
                  <a:pathLst>
                    <a:path w="189" h="312">
                      <a:moveTo>
                        <a:pt x="189" y="0"/>
                      </a:moveTo>
                      <a:cubicBezTo>
                        <a:pt x="188" y="16"/>
                        <a:pt x="189" y="32"/>
                        <a:pt x="186" y="48"/>
                      </a:cubicBezTo>
                      <a:cubicBezTo>
                        <a:pt x="184" y="58"/>
                        <a:pt x="170" y="66"/>
                        <a:pt x="165" y="75"/>
                      </a:cubicBezTo>
                      <a:cubicBezTo>
                        <a:pt x="153" y="100"/>
                        <a:pt x="150" y="134"/>
                        <a:pt x="126" y="150"/>
                      </a:cubicBezTo>
                      <a:cubicBezTo>
                        <a:pt x="114" y="168"/>
                        <a:pt x="112" y="170"/>
                        <a:pt x="93" y="180"/>
                      </a:cubicBezTo>
                      <a:cubicBezTo>
                        <a:pt x="86" y="190"/>
                        <a:pt x="79" y="197"/>
                        <a:pt x="69" y="204"/>
                      </a:cubicBezTo>
                      <a:cubicBezTo>
                        <a:pt x="58" y="221"/>
                        <a:pt x="40" y="226"/>
                        <a:pt x="24" y="237"/>
                      </a:cubicBezTo>
                      <a:cubicBezTo>
                        <a:pt x="12" y="255"/>
                        <a:pt x="0" y="289"/>
                        <a:pt x="0" y="31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5" name="Freeform 81"/>
                <p:cNvSpPr>
                  <a:spLocks/>
                </p:cNvSpPr>
                <p:nvPr/>
              </p:nvSpPr>
              <p:spPr bwMode="auto">
                <a:xfrm>
                  <a:off x="1074" y="2058"/>
                  <a:ext cx="69" cy="40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69" y="180"/>
                    </a:cxn>
                    <a:cxn ang="0">
                      <a:pos x="54" y="258"/>
                    </a:cxn>
                    <a:cxn ang="0">
                      <a:pos x="45" y="333"/>
                    </a:cxn>
                    <a:cxn ang="0">
                      <a:pos x="27" y="342"/>
                    </a:cxn>
                    <a:cxn ang="0">
                      <a:pos x="9" y="360"/>
                    </a:cxn>
                    <a:cxn ang="0">
                      <a:pos x="3" y="405"/>
                    </a:cxn>
                  </a:cxnLst>
                  <a:rect l="0" t="0" r="r" b="b"/>
                  <a:pathLst>
                    <a:path w="69" h="405">
                      <a:moveTo>
                        <a:pt x="60" y="0"/>
                      </a:moveTo>
                      <a:cubicBezTo>
                        <a:pt x="58" y="45"/>
                        <a:pt x="39" y="136"/>
                        <a:pt x="69" y="180"/>
                      </a:cubicBezTo>
                      <a:cubicBezTo>
                        <a:pt x="66" y="223"/>
                        <a:pt x="65" y="225"/>
                        <a:pt x="54" y="258"/>
                      </a:cubicBezTo>
                      <a:cubicBezTo>
                        <a:pt x="52" y="283"/>
                        <a:pt x="63" y="315"/>
                        <a:pt x="45" y="333"/>
                      </a:cubicBezTo>
                      <a:cubicBezTo>
                        <a:pt x="40" y="338"/>
                        <a:pt x="32" y="338"/>
                        <a:pt x="27" y="342"/>
                      </a:cubicBezTo>
                      <a:cubicBezTo>
                        <a:pt x="21" y="348"/>
                        <a:pt x="9" y="360"/>
                        <a:pt x="9" y="360"/>
                      </a:cubicBezTo>
                      <a:cubicBezTo>
                        <a:pt x="0" y="387"/>
                        <a:pt x="3" y="372"/>
                        <a:pt x="3" y="40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6" name="Freeform 82"/>
                <p:cNvSpPr>
                  <a:spLocks/>
                </p:cNvSpPr>
                <p:nvPr/>
              </p:nvSpPr>
              <p:spPr bwMode="auto">
                <a:xfrm>
                  <a:off x="1176" y="2130"/>
                  <a:ext cx="174" cy="1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42"/>
                    </a:cxn>
                    <a:cxn ang="0">
                      <a:pos x="99" y="93"/>
                    </a:cxn>
                    <a:cxn ang="0">
                      <a:pos x="117" y="108"/>
                    </a:cxn>
                    <a:cxn ang="0">
                      <a:pos x="144" y="111"/>
                    </a:cxn>
                    <a:cxn ang="0">
                      <a:pos x="174" y="147"/>
                    </a:cxn>
                  </a:cxnLst>
                  <a:rect l="0" t="0" r="r" b="b"/>
                  <a:pathLst>
                    <a:path w="174" h="147">
                      <a:moveTo>
                        <a:pt x="0" y="0"/>
                      </a:moveTo>
                      <a:cubicBezTo>
                        <a:pt x="5" y="24"/>
                        <a:pt x="22" y="34"/>
                        <a:pt x="45" y="42"/>
                      </a:cubicBezTo>
                      <a:cubicBezTo>
                        <a:pt x="59" y="64"/>
                        <a:pt x="77" y="78"/>
                        <a:pt x="99" y="93"/>
                      </a:cubicBezTo>
                      <a:cubicBezTo>
                        <a:pt x="105" y="97"/>
                        <a:pt x="110" y="106"/>
                        <a:pt x="117" y="108"/>
                      </a:cubicBezTo>
                      <a:cubicBezTo>
                        <a:pt x="126" y="111"/>
                        <a:pt x="135" y="110"/>
                        <a:pt x="144" y="111"/>
                      </a:cubicBezTo>
                      <a:cubicBezTo>
                        <a:pt x="147" y="116"/>
                        <a:pt x="168" y="147"/>
                        <a:pt x="174" y="14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7" name="Freeform 83"/>
                <p:cNvSpPr>
                  <a:spLocks/>
                </p:cNvSpPr>
                <p:nvPr/>
              </p:nvSpPr>
              <p:spPr bwMode="auto">
                <a:xfrm>
                  <a:off x="912" y="2064"/>
                  <a:ext cx="141" cy="195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90" y="66"/>
                    </a:cxn>
                    <a:cxn ang="0">
                      <a:pos x="84" y="117"/>
                    </a:cxn>
                    <a:cxn ang="0">
                      <a:pos x="15" y="168"/>
                    </a:cxn>
                    <a:cxn ang="0">
                      <a:pos x="3" y="186"/>
                    </a:cxn>
                    <a:cxn ang="0">
                      <a:pos x="0" y="195"/>
                    </a:cxn>
                  </a:cxnLst>
                  <a:rect l="0" t="0" r="r" b="b"/>
                  <a:pathLst>
                    <a:path w="141" h="195">
                      <a:moveTo>
                        <a:pt x="141" y="0"/>
                      </a:moveTo>
                      <a:cubicBezTo>
                        <a:pt x="123" y="27"/>
                        <a:pt x="99" y="28"/>
                        <a:pt x="90" y="66"/>
                      </a:cubicBezTo>
                      <a:cubicBezTo>
                        <a:pt x="90" y="69"/>
                        <a:pt x="87" y="108"/>
                        <a:pt x="84" y="117"/>
                      </a:cubicBezTo>
                      <a:cubicBezTo>
                        <a:pt x="79" y="131"/>
                        <a:pt x="29" y="163"/>
                        <a:pt x="15" y="168"/>
                      </a:cubicBezTo>
                      <a:cubicBezTo>
                        <a:pt x="11" y="174"/>
                        <a:pt x="7" y="180"/>
                        <a:pt x="3" y="186"/>
                      </a:cubicBezTo>
                      <a:cubicBezTo>
                        <a:pt x="1" y="189"/>
                        <a:pt x="0" y="195"/>
                        <a:pt x="0" y="19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8" name="Freeform 84"/>
                <p:cNvSpPr>
                  <a:spLocks/>
                </p:cNvSpPr>
                <p:nvPr/>
              </p:nvSpPr>
              <p:spPr bwMode="auto">
                <a:xfrm>
                  <a:off x="1236" y="2082"/>
                  <a:ext cx="102" cy="1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4"/>
                    </a:cxn>
                    <a:cxn ang="0">
                      <a:pos x="78" y="102"/>
                    </a:cxn>
                    <a:cxn ang="0">
                      <a:pos x="102" y="120"/>
                    </a:cxn>
                  </a:cxnLst>
                  <a:rect l="0" t="0" r="r" b="b"/>
                  <a:pathLst>
                    <a:path w="102" h="120">
                      <a:moveTo>
                        <a:pt x="0" y="0"/>
                      </a:moveTo>
                      <a:cubicBezTo>
                        <a:pt x="16" y="16"/>
                        <a:pt x="2" y="38"/>
                        <a:pt x="15" y="54"/>
                      </a:cubicBezTo>
                      <a:cubicBezTo>
                        <a:pt x="31" y="74"/>
                        <a:pt x="59" y="86"/>
                        <a:pt x="78" y="102"/>
                      </a:cubicBezTo>
                      <a:cubicBezTo>
                        <a:pt x="82" y="105"/>
                        <a:pt x="97" y="120"/>
                        <a:pt x="102" y="12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49" name="Freeform 85"/>
                <p:cNvSpPr>
                  <a:spLocks/>
                </p:cNvSpPr>
                <p:nvPr/>
              </p:nvSpPr>
              <p:spPr bwMode="auto">
                <a:xfrm>
                  <a:off x="979" y="2187"/>
                  <a:ext cx="110" cy="345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35" y="189"/>
                    </a:cxn>
                    <a:cxn ang="0">
                      <a:pos x="20" y="294"/>
                    </a:cxn>
                    <a:cxn ang="0">
                      <a:pos x="23" y="345"/>
                    </a:cxn>
                  </a:cxnLst>
                  <a:rect l="0" t="0" r="r" b="b"/>
                  <a:pathLst>
                    <a:path w="110" h="345">
                      <a:moveTo>
                        <a:pt x="86" y="0"/>
                      </a:moveTo>
                      <a:cubicBezTo>
                        <a:pt x="110" y="72"/>
                        <a:pt x="51" y="124"/>
                        <a:pt x="35" y="189"/>
                      </a:cubicBezTo>
                      <a:cubicBezTo>
                        <a:pt x="37" y="230"/>
                        <a:pt x="45" y="261"/>
                        <a:pt x="20" y="294"/>
                      </a:cubicBezTo>
                      <a:cubicBezTo>
                        <a:pt x="16" y="306"/>
                        <a:pt x="0" y="345"/>
                        <a:pt x="23" y="34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0" name="Freeform 86"/>
                <p:cNvSpPr>
                  <a:spLocks/>
                </p:cNvSpPr>
                <p:nvPr/>
              </p:nvSpPr>
              <p:spPr bwMode="auto">
                <a:xfrm>
                  <a:off x="1152" y="2208"/>
                  <a:ext cx="127" cy="2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6"/>
                    </a:cxn>
                    <a:cxn ang="0">
                      <a:pos x="21" y="9"/>
                    </a:cxn>
                    <a:cxn ang="0">
                      <a:pos x="39" y="24"/>
                    </a:cxn>
                    <a:cxn ang="0">
                      <a:pos x="69" y="81"/>
                    </a:cxn>
                    <a:cxn ang="0">
                      <a:pos x="114" y="195"/>
                    </a:cxn>
                    <a:cxn ang="0">
                      <a:pos x="120" y="249"/>
                    </a:cxn>
                  </a:cxnLst>
                  <a:rect l="0" t="0" r="r" b="b"/>
                  <a:pathLst>
                    <a:path w="127" h="249">
                      <a:moveTo>
                        <a:pt x="0" y="0"/>
                      </a:moveTo>
                      <a:cubicBezTo>
                        <a:pt x="3" y="2"/>
                        <a:pt x="6" y="5"/>
                        <a:pt x="9" y="6"/>
                      </a:cubicBezTo>
                      <a:cubicBezTo>
                        <a:pt x="13" y="8"/>
                        <a:pt x="17" y="7"/>
                        <a:pt x="21" y="9"/>
                      </a:cubicBezTo>
                      <a:cubicBezTo>
                        <a:pt x="28" y="13"/>
                        <a:pt x="33" y="20"/>
                        <a:pt x="39" y="24"/>
                      </a:cubicBezTo>
                      <a:cubicBezTo>
                        <a:pt x="51" y="41"/>
                        <a:pt x="62" y="61"/>
                        <a:pt x="69" y="81"/>
                      </a:cubicBezTo>
                      <a:cubicBezTo>
                        <a:pt x="64" y="130"/>
                        <a:pt x="72" y="167"/>
                        <a:pt x="114" y="195"/>
                      </a:cubicBezTo>
                      <a:cubicBezTo>
                        <a:pt x="127" y="215"/>
                        <a:pt x="120" y="223"/>
                        <a:pt x="120" y="24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1" name="Freeform 87"/>
                <p:cNvSpPr>
                  <a:spLocks/>
                </p:cNvSpPr>
                <p:nvPr/>
              </p:nvSpPr>
              <p:spPr bwMode="auto">
                <a:xfrm>
                  <a:off x="1116" y="2352"/>
                  <a:ext cx="90" cy="198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42" y="63"/>
                    </a:cxn>
                    <a:cxn ang="0">
                      <a:pos x="39" y="144"/>
                    </a:cxn>
                    <a:cxn ang="0">
                      <a:pos x="15" y="183"/>
                    </a:cxn>
                    <a:cxn ang="0">
                      <a:pos x="0" y="198"/>
                    </a:cxn>
                  </a:cxnLst>
                  <a:rect l="0" t="0" r="r" b="b"/>
                  <a:pathLst>
                    <a:path w="90" h="198">
                      <a:moveTo>
                        <a:pt x="90" y="0"/>
                      </a:moveTo>
                      <a:cubicBezTo>
                        <a:pt x="62" y="6"/>
                        <a:pt x="47" y="36"/>
                        <a:pt x="42" y="63"/>
                      </a:cubicBezTo>
                      <a:cubicBezTo>
                        <a:pt x="41" y="90"/>
                        <a:pt x="42" y="117"/>
                        <a:pt x="39" y="144"/>
                      </a:cubicBezTo>
                      <a:cubicBezTo>
                        <a:pt x="38" y="153"/>
                        <a:pt x="19" y="177"/>
                        <a:pt x="15" y="183"/>
                      </a:cubicBezTo>
                      <a:cubicBezTo>
                        <a:pt x="11" y="189"/>
                        <a:pt x="0" y="198"/>
                        <a:pt x="0" y="198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2" name="Freeform 88"/>
                <p:cNvSpPr>
                  <a:spLocks/>
                </p:cNvSpPr>
                <p:nvPr/>
              </p:nvSpPr>
              <p:spPr bwMode="auto">
                <a:xfrm>
                  <a:off x="1164" y="2394"/>
                  <a:ext cx="114" cy="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27"/>
                    </a:cxn>
                    <a:cxn ang="0">
                      <a:pos x="72" y="165"/>
                    </a:cxn>
                    <a:cxn ang="0">
                      <a:pos x="99" y="198"/>
                    </a:cxn>
                    <a:cxn ang="0">
                      <a:pos x="111" y="216"/>
                    </a:cxn>
                    <a:cxn ang="0">
                      <a:pos x="114" y="225"/>
                    </a:cxn>
                  </a:cxnLst>
                  <a:rect l="0" t="0" r="r" b="b"/>
                  <a:pathLst>
                    <a:path w="114" h="225">
                      <a:moveTo>
                        <a:pt x="0" y="0"/>
                      </a:moveTo>
                      <a:cubicBezTo>
                        <a:pt x="14" y="5"/>
                        <a:pt x="18" y="14"/>
                        <a:pt x="24" y="27"/>
                      </a:cubicBezTo>
                      <a:cubicBezTo>
                        <a:pt x="27" y="63"/>
                        <a:pt x="37" y="142"/>
                        <a:pt x="72" y="165"/>
                      </a:cubicBezTo>
                      <a:cubicBezTo>
                        <a:pt x="81" y="178"/>
                        <a:pt x="90" y="184"/>
                        <a:pt x="99" y="198"/>
                      </a:cubicBezTo>
                      <a:cubicBezTo>
                        <a:pt x="103" y="204"/>
                        <a:pt x="107" y="210"/>
                        <a:pt x="111" y="216"/>
                      </a:cubicBezTo>
                      <a:cubicBezTo>
                        <a:pt x="113" y="219"/>
                        <a:pt x="114" y="225"/>
                        <a:pt x="114" y="22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3" name="Freeform 89"/>
                <p:cNvSpPr>
                  <a:spLocks/>
                </p:cNvSpPr>
                <p:nvPr/>
              </p:nvSpPr>
              <p:spPr bwMode="auto">
                <a:xfrm>
                  <a:off x="1290" y="2058"/>
                  <a:ext cx="60" cy="21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60" y="12"/>
                    </a:cxn>
                  </a:cxnLst>
                  <a:rect l="0" t="0" r="r" b="b"/>
                  <a:pathLst>
                    <a:path w="60" h="21">
                      <a:moveTo>
                        <a:pt x="0" y="21"/>
                      </a:moveTo>
                      <a:cubicBezTo>
                        <a:pt x="21" y="0"/>
                        <a:pt x="5" y="12"/>
                        <a:pt x="60" y="1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4" name="Freeform 90"/>
                <p:cNvSpPr>
                  <a:spLocks/>
                </p:cNvSpPr>
                <p:nvPr/>
              </p:nvSpPr>
              <p:spPr bwMode="auto">
                <a:xfrm>
                  <a:off x="1290" y="2082"/>
                  <a:ext cx="19" cy="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19" h="33">
                      <a:moveTo>
                        <a:pt x="0" y="0"/>
                      </a:moveTo>
                      <a:cubicBezTo>
                        <a:pt x="19" y="6"/>
                        <a:pt x="5" y="20"/>
                        <a:pt x="18" y="3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5" name="Freeform 91"/>
                <p:cNvSpPr>
                  <a:spLocks/>
                </p:cNvSpPr>
                <p:nvPr/>
              </p:nvSpPr>
              <p:spPr bwMode="auto">
                <a:xfrm>
                  <a:off x="1341" y="2100"/>
                  <a:ext cx="12" cy="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51"/>
                    </a:cxn>
                    <a:cxn ang="0">
                      <a:pos x="12" y="81"/>
                    </a:cxn>
                  </a:cxnLst>
                  <a:rect l="0" t="0" r="r" b="b"/>
                  <a:pathLst>
                    <a:path w="12" h="81">
                      <a:moveTo>
                        <a:pt x="0" y="0"/>
                      </a:moveTo>
                      <a:cubicBezTo>
                        <a:pt x="1" y="17"/>
                        <a:pt x="0" y="34"/>
                        <a:pt x="3" y="51"/>
                      </a:cubicBezTo>
                      <a:cubicBezTo>
                        <a:pt x="5" y="63"/>
                        <a:pt x="12" y="67"/>
                        <a:pt x="12" y="81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6" name="Freeform 92"/>
                <p:cNvSpPr>
                  <a:spLocks/>
                </p:cNvSpPr>
                <p:nvPr/>
              </p:nvSpPr>
              <p:spPr bwMode="auto">
                <a:xfrm>
                  <a:off x="1341" y="2118"/>
                  <a:ext cx="21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8"/>
                    </a:cxn>
                    <a:cxn ang="0">
                      <a:pos x="21" y="27"/>
                    </a:cxn>
                  </a:cxnLst>
                  <a:rect l="0" t="0" r="r" b="b"/>
                  <a:pathLst>
                    <a:path w="21" h="27">
                      <a:moveTo>
                        <a:pt x="0" y="0"/>
                      </a:moveTo>
                      <a:cubicBezTo>
                        <a:pt x="4" y="6"/>
                        <a:pt x="7" y="13"/>
                        <a:pt x="12" y="18"/>
                      </a:cubicBezTo>
                      <a:cubicBezTo>
                        <a:pt x="15" y="21"/>
                        <a:pt x="21" y="27"/>
                        <a:pt x="21" y="2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7" name="Freeform 93"/>
                <p:cNvSpPr>
                  <a:spLocks/>
                </p:cNvSpPr>
                <p:nvPr/>
              </p:nvSpPr>
              <p:spPr bwMode="auto">
                <a:xfrm>
                  <a:off x="963" y="2043"/>
                  <a:ext cx="174" cy="45"/>
                </a:xfrm>
                <a:custGeom>
                  <a:avLst/>
                  <a:gdLst/>
                  <a:ahLst/>
                  <a:cxnLst>
                    <a:cxn ang="0">
                      <a:pos x="174" y="0"/>
                    </a:cxn>
                    <a:cxn ang="0">
                      <a:pos x="87" y="12"/>
                    </a:cxn>
                    <a:cxn ang="0">
                      <a:pos x="33" y="21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174" h="45">
                      <a:moveTo>
                        <a:pt x="174" y="0"/>
                      </a:moveTo>
                      <a:cubicBezTo>
                        <a:pt x="133" y="14"/>
                        <a:pt x="172" y="8"/>
                        <a:pt x="87" y="12"/>
                      </a:cubicBezTo>
                      <a:cubicBezTo>
                        <a:pt x="63" y="28"/>
                        <a:pt x="90" y="12"/>
                        <a:pt x="33" y="21"/>
                      </a:cubicBezTo>
                      <a:cubicBezTo>
                        <a:pt x="20" y="23"/>
                        <a:pt x="9" y="36"/>
                        <a:pt x="0" y="4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8" name="Freeform 94"/>
                <p:cNvSpPr>
                  <a:spLocks/>
                </p:cNvSpPr>
                <p:nvPr/>
              </p:nvSpPr>
              <p:spPr bwMode="auto">
                <a:xfrm>
                  <a:off x="918" y="2064"/>
                  <a:ext cx="60" cy="13"/>
                </a:xfrm>
                <a:custGeom>
                  <a:avLst/>
                  <a:gdLst/>
                  <a:ahLst/>
                  <a:cxnLst>
                    <a:cxn ang="0">
                      <a:pos x="60" y="9"/>
                    </a:cxn>
                    <a:cxn ang="0">
                      <a:pos x="15" y="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0" h="13">
                      <a:moveTo>
                        <a:pt x="60" y="9"/>
                      </a:moveTo>
                      <a:cubicBezTo>
                        <a:pt x="40" y="2"/>
                        <a:pt x="40" y="0"/>
                        <a:pt x="15" y="3"/>
                      </a:cubicBezTo>
                      <a:cubicBezTo>
                        <a:pt x="2" y="13"/>
                        <a:pt x="8" y="12"/>
                        <a:pt x="0" y="1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59" name="Freeform 95"/>
                <p:cNvSpPr>
                  <a:spLocks/>
                </p:cNvSpPr>
                <p:nvPr/>
              </p:nvSpPr>
              <p:spPr bwMode="auto">
                <a:xfrm>
                  <a:off x="1137" y="2019"/>
                  <a:ext cx="111" cy="3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69" y="18"/>
                    </a:cxn>
                    <a:cxn ang="0">
                      <a:pos x="72" y="27"/>
                    </a:cxn>
                    <a:cxn ang="0">
                      <a:pos x="111" y="39"/>
                    </a:cxn>
                  </a:cxnLst>
                  <a:rect l="0" t="0" r="r" b="b"/>
                  <a:pathLst>
                    <a:path w="111" h="39">
                      <a:moveTo>
                        <a:pt x="0" y="9"/>
                      </a:moveTo>
                      <a:cubicBezTo>
                        <a:pt x="23" y="10"/>
                        <a:pt x="55" y="0"/>
                        <a:pt x="69" y="18"/>
                      </a:cubicBezTo>
                      <a:cubicBezTo>
                        <a:pt x="71" y="20"/>
                        <a:pt x="70" y="25"/>
                        <a:pt x="72" y="27"/>
                      </a:cubicBezTo>
                      <a:cubicBezTo>
                        <a:pt x="81" y="34"/>
                        <a:pt x="100" y="33"/>
                        <a:pt x="111" y="3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0" name="Freeform 96"/>
                <p:cNvSpPr>
                  <a:spLocks/>
                </p:cNvSpPr>
                <p:nvPr/>
              </p:nvSpPr>
              <p:spPr bwMode="auto">
                <a:xfrm>
                  <a:off x="987" y="2217"/>
                  <a:ext cx="84" cy="78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45" y="36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84" h="78">
                      <a:moveTo>
                        <a:pt x="84" y="0"/>
                      </a:moveTo>
                      <a:cubicBezTo>
                        <a:pt x="69" y="10"/>
                        <a:pt x="55" y="20"/>
                        <a:pt x="45" y="36"/>
                      </a:cubicBezTo>
                      <a:cubicBezTo>
                        <a:pt x="30" y="60"/>
                        <a:pt x="33" y="78"/>
                        <a:pt x="0" y="78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1" name="Freeform 97"/>
                <p:cNvSpPr>
                  <a:spLocks/>
                </p:cNvSpPr>
                <p:nvPr/>
              </p:nvSpPr>
              <p:spPr bwMode="auto">
                <a:xfrm>
                  <a:off x="963" y="2346"/>
                  <a:ext cx="60" cy="7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60" h="75">
                      <a:moveTo>
                        <a:pt x="60" y="0"/>
                      </a:moveTo>
                      <a:cubicBezTo>
                        <a:pt x="10" y="8"/>
                        <a:pt x="28" y="47"/>
                        <a:pt x="0" y="7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2" name="Freeform 98"/>
                <p:cNvSpPr>
                  <a:spLocks/>
                </p:cNvSpPr>
                <p:nvPr/>
              </p:nvSpPr>
              <p:spPr bwMode="auto">
                <a:xfrm>
                  <a:off x="1029" y="2336"/>
                  <a:ext cx="18" cy="7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52"/>
                    </a:cxn>
                    <a:cxn ang="0">
                      <a:pos x="18" y="76"/>
                    </a:cxn>
                  </a:cxnLst>
                  <a:rect l="0" t="0" r="r" b="b"/>
                  <a:pathLst>
                    <a:path w="18" h="76">
                      <a:moveTo>
                        <a:pt x="0" y="4"/>
                      </a:moveTo>
                      <a:cubicBezTo>
                        <a:pt x="8" y="28"/>
                        <a:pt x="0" y="0"/>
                        <a:pt x="0" y="52"/>
                      </a:cubicBezTo>
                      <a:cubicBezTo>
                        <a:pt x="0" y="62"/>
                        <a:pt x="18" y="76"/>
                        <a:pt x="18" y="76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3" name="Freeform 99"/>
                <p:cNvSpPr>
                  <a:spLocks/>
                </p:cNvSpPr>
                <p:nvPr/>
              </p:nvSpPr>
              <p:spPr bwMode="auto">
                <a:xfrm>
                  <a:off x="1014" y="2463"/>
                  <a:ext cx="36" cy="1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69"/>
                    </a:cxn>
                    <a:cxn ang="0">
                      <a:pos x="33" y="108"/>
                    </a:cxn>
                    <a:cxn ang="0">
                      <a:pos x="36" y="117"/>
                    </a:cxn>
                  </a:cxnLst>
                  <a:rect l="0" t="0" r="r" b="b"/>
                  <a:pathLst>
                    <a:path w="36" h="117">
                      <a:moveTo>
                        <a:pt x="0" y="0"/>
                      </a:moveTo>
                      <a:cubicBezTo>
                        <a:pt x="23" y="8"/>
                        <a:pt x="14" y="54"/>
                        <a:pt x="15" y="69"/>
                      </a:cubicBezTo>
                      <a:cubicBezTo>
                        <a:pt x="16" y="84"/>
                        <a:pt x="25" y="96"/>
                        <a:pt x="33" y="108"/>
                      </a:cubicBezTo>
                      <a:cubicBezTo>
                        <a:pt x="35" y="111"/>
                        <a:pt x="36" y="117"/>
                        <a:pt x="36" y="11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4" name="Freeform 100"/>
                <p:cNvSpPr>
                  <a:spLocks/>
                </p:cNvSpPr>
                <p:nvPr/>
              </p:nvSpPr>
              <p:spPr bwMode="auto">
                <a:xfrm>
                  <a:off x="960" y="2289"/>
                  <a:ext cx="17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7" h="72">
                      <a:moveTo>
                        <a:pt x="0" y="0"/>
                      </a:moveTo>
                      <a:cubicBezTo>
                        <a:pt x="17" y="25"/>
                        <a:pt x="0" y="46"/>
                        <a:pt x="0" y="7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5" name="Freeform 101"/>
                <p:cNvSpPr>
                  <a:spLocks/>
                </p:cNvSpPr>
                <p:nvPr/>
              </p:nvSpPr>
              <p:spPr bwMode="auto">
                <a:xfrm>
                  <a:off x="1077" y="2160"/>
                  <a:ext cx="12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33"/>
                    </a:cxn>
                    <a:cxn ang="0">
                      <a:pos x="9" y="75"/>
                    </a:cxn>
                  </a:cxnLst>
                  <a:rect l="0" t="0" r="r" b="b"/>
                  <a:pathLst>
                    <a:path w="12" h="75">
                      <a:moveTo>
                        <a:pt x="0" y="0"/>
                      </a:moveTo>
                      <a:cubicBezTo>
                        <a:pt x="3" y="12"/>
                        <a:pt x="8" y="22"/>
                        <a:pt x="12" y="33"/>
                      </a:cubicBezTo>
                      <a:cubicBezTo>
                        <a:pt x="8" y="63"/>
                        <a:pt x="9" y="49"/>
                        <a:pt x="9" y="7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6" name="Freeform 102"/>
                <p:cNvSpPr>
                  <a:spLocks/>
                </p:cNvSpPr>
                <p:nvPr/>
              </p:nvSpPr>
              <p:spPr bwMode="auto">
                <a:xfrm>
                  <a:off x="1092" y="2238"/>
                  <a:ext cx="48" cy="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30" y="21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48" h="72">
                      <a:moveTo>
                        <a:pt x="48" y="0"/>
                      </a:moveTo>
                      <a:cubicBezTo>
                        <a:pt x="36" y="4"/>
                        <a:pt x="34" y="9"/>
                        <a:pt x="30" y="21"/>
                      </a:cubicBezTo>
                      <a:cubicBezTo>
                        <a:pt x="27" y="48"/>
                        <a:pt x="25" y="60"/>
                        <a:pt x="0" y="7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7" name="Freeform 103"/>
                <p:cNvSpPr>
                  <a:spLocks/>
                </p:cNvSpPr>
                <p:nvPr/>
              </p:nvSpPr>
              <p:spPr bwMode="auto">
                <a:xfrm>
                  <a:off x="1086" y="2466"/>
                  <a:ext cx="66" cy="63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27" y="21"/>
                    </a:cxn>
                    <a:cxn ang="0">
                      <a:pos x="0" y="63"/>
                    </a:cxn>
                  </a:cxnLst>
                  <a:rect l="0" t="0" r="r" b="b"/>
                  <a:pathLst>
                    <a:path w="66" h="63">
                      <a:moveTo>
                        <a:pt x="66" y="0"/>
                      </a:moveTo>
                      <a:cubicBezTo>
                        <a:pt x="51" y="10"/>
                        <a:pt x="43" y="17"/>
                        <a:pt x="27" y="21"/>
                      </a:cubicBezTo>
                      <a:cubicBezTo>
                        <a:pt x="15" y="33"/>
                        <a:pt x="8" y="48"/>
                        <a:pt x="0" y="6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8" name="Freeform 104"/>
                <p:cNvSpPr>
                  <a:spLocks/>
                </p:cNvSpPr>
                <p:nvPr/>
              </p:nvSpPr>
              <p:spPr bwMode="auto">
                <a:xfrm>
                  <a:off x="1209" y="2520"/>
                  <a:ext cx="51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18"/>
                    </a:cxn>
                    <a:cxn ang="0">
                      <a:pos x="51" y="27"/>
                    </a:cxn>
                  </a:cxnLst>
                  <a:rect l="0" t="0" r="r" b="b"/>
                  <a:pathLst>
                    <a:path w="51" h="27">
                      <a:moveTo>
                        <a:pt x="0" y="0"/>
                      </a:moveTo>
                      <a:cubicBezTo>
                        <a:pt x="16" y="5"/>
                        <a:pt x="12" y="11"/>
                        <a:pt x="30" y="18"/>
                      </a:cubicBezTo>
                      <a:cubicBezTo>
                        <a:pt x="37" y="21"/>
                        <a:pt x="51" y="27"/>
                        <a:pt x="51" y="2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69" name="Freeform 105"/>
                <p:cNvSpPr>
                  <a:spLocks/>
                </p:cNvSpPr>
                <p:nvPr/>
              </p:nvSpPr>
              <p:spPr bwMode="auto">
                <a:xfrm>
                  <a:off x="1200" y="2307"/>
                  <a:ext cx="33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8"/>
                    </a:cxn>
                    <a:cxn ang="0">
                      <a:pos x="24" y="48"/>
                    </a:cxn>
                    <a:cxn ang="0">
                      <a:pos x="33" y="51"/>
                    </a:cxn>
                  </a:cxnLst>
                  <a:rect l="0" t="0" r="r" b="b"/>
                  <a:pathLst>
                    <a:path w="33" h="51">
                      <a:moveTo>
                        <a:pt x="0" y="0"/>
                      </a:moveTo>
                      <a:cubicBezTo>
                        <a:pt x="11" y="7"/>
                        <a:pt x="17" y="6"/>
                        <a:pt x="21" y="18"/>
                      </a:cubicBezTo>
                      <a:cubicBezTo>
                        <a:pt x="22" y="28"/>
                        <a:pt x="21" y="39"/>
                        <a:pt x="24" y="48"/>
                      </a:cubicBezTo>
                      <a:cubicBezTo>
                        <a:pt x="25" y="51"/>
                        <a:pt x="33" y="51"/>
                        <a:pt x="33" y="51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0" name="Freeform 106"/>
                <p:cNvSpPr>
                  <a:spLocks/>
                </p:cNvSpPr>
                <p:nvPr/>
              </p:nvSpPr>
              <p:spPr bwMode="auto">
                <a:xfrm>
                  <a:off x="1257" y="2436"/>
                  <a:ext cx="15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9"/>
                    </a:cxn>
                  </a:cxnLst>
                  <a:rect l="0" t="0" r="r" b="b"/>
                  <a:pathLst>
                    <a:path w="15" h="39">
                      <a:moveTo>
                        <a:pt x="0" y="0"/>
                      </a:moveTo>
                      <a:cubicBezTo>
                        <a:pt x="9" y="13"/>
                        <a:pt x="4" y="28"/>
                        <a:pt x="15" y="3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1" name="Freeform 107"/>
                <p:cNvSpPr>
                  <a:spLocks/>
                </p:cNvSpPr>
                <p:nvPr/>
              </p:nvSpPr>
              <p:spPr bwMode="auto">
                <a:xfrm>
                  <a:off x="1230" y="2415"/>
                  <a:ext cx="21" cy="6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21" h="60">
                      <a:moveTo>
                        <a:pt x="21" y="0"/>
                      </a:moveTo>
                      <a:cubicBezTo>
                        <a:pt x="1" y="14"/>
                        <a:pt x="10" y="39"/>
                        <a:pt x="0" y="6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2" name="Freeform 108"/>
                <p:cNvSpPr>
                  <a:spLocks/>
                </p:cNvSpPr>
                <p:nvPr/>
              </p:nvSpPr>
              <p:spPr bwMode="auto">
                <a:xfrm>
                  <a:off x="1314" y="2370"/>
                  <a:ext cx="5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63"/>
                    </a:cxn>
                  </a:cxnLst>
                  <a:rect l="0" t="0" r="r" b="b"/>
                  <a:pathLst>
                    <a:path w="5" h="63">
                      <a:moveTo>
                        <a:pt x="0" y="0"/>
                      </a:moveTo>
                      <a:cubicBezTo>
                        <a:pt x="5" y="37"/>
                        <a:pt x="3" y="16"/>
                        <a:pt x="3" y="6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3" name="Freeform 109"/>
                <p:cNvSpPr>
                  <a:spLocks/>
                </p:cNvSpPr>
                <p:nvPr/>
              </p:nvSpPr>
              <p:spPr bwMode="auto">
                <a:xfrm>
                  <a:off x="1188" y="2205"/>
                  <a:ext cx="30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9"/>
                    </a:cxn>
                  </a:cxnLst>
                  <a:rect l="0" t="0" r="r" b="b"/>
                  <a:pathLst>
                    <a:path w="30" h="9">
                      <a:moveTo>
                        <a:pt x="0" y="0"/>
                      </a:moveTo>
                      <a:cubicBezTo>
                        <a:pt x="10" y="3"/>
                        <a:pt x="30" y="9"/>
                        <a:pt x="30" y="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4" name="Freeform 110"/>
                <p:cNvSpPr>
                  <a:spLocks/>
                </p:cNvSpPr>
                <p:nvPr/>
              </p:nvSpPr>
              <p:spPr bwMode="auto">
                <a:xfrm>
                  <a:off x="1212" y="2172"/>
                  <a:ext cx="30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3"/>
                    </a:cxn>
                  </a:cxnLst>
                  <a:rect l="0" t="0" r="r" b="b"/>
                  <a:pathLst>
                    <a:path w="30" h="4">
                      <a:moveTo>
                        <a:pt x="0" y="0"/>
                      </a:moveTo>
                      <a:cubicBezTo>
                        <a:pt x="22" y="4"/>
                        <a:pt x="12" y="3"/>
                        <a:pt x="30" y="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5" name="Freeform 111"/>
                <p:cNvSpPr>
                  <a:spLocks/>
                </p:cNvSpPr>
                <p:nvPr/>
              </p:nvSpPr>
              <p:spPr bwMode="auto">
                <a:xfrm>
                  <a:off x="1164" y="2110"/>
                  <a:ext cx="48" cy="26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20"/>
                    </a:cxn>
                    <a:cxn ang="0">
                      <a:pos x="48" y="26"/>
                    </a:cxn>
                  </a:cxnLst>
                  <a:rect l="0" t="0" r="r" b="b"/>
                  <a:pathLst>
                    <a:path w="48" h="26">
                      <a:moveTo>
                        <a:pt x="3" y="5"/>
                      </a:moveTo>
                      <a:cubicBezTo>
                        <a:pt x="46" y="12"/>
                        <a:pt x="0" y="0"/>
                        <a:pt x="30" y="20"/>
                      </a:cubicBezTo>
                      <a:cubicBezTo>
                        <a:pt x="35" y="24"/>
                        <a:pt x="48" y="26"/>
                        <a:pt x="48" y="26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6" name="Freeform 112"/>
                <p:cNvSpPr>
                  <a:spLocks/>
                </p:cNvSpPr>
                <p:nvPr/>
              </p:nvSpPr>
              <p:spPr bwMode="auto">
                <a:xfrm>
                  <a:off x="1067" y="2061"/>
                  <a:ext cx="16" cy="39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7" y="39"/>
                    </a:cxn>
                  </a:cxnLst>
                  <a:rect l="0" t="0" r="r" b="b"/>
                  <a:pathLst>
                    <a:path w="16" h="39">
                      <a:moveTo>
                        <a:pt x="16" y="0"/>
                      </a:moveTo>
                      <a:cubicBezTo>
                        <a:pt x="0" y="24"/>
                        <a:pt x="7" y="15"/>
                        <a:pt x="7" y="3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77" name="Freeform 113"/>
                <p:cNvSpPr>
                  <a:spLocks/>
                </p:cNvSpPr>
                <p:nvPr/>
              </p:nvSpPr>
              <p:spPr bwMode="auto">
                <a:xfrm>
                  <a:off x="984" y="2101"/>
                  <a:ext cx="30" cy="17"/>
                </a:xfrm>
                <a:custGeom>
                  <a:avLst/>
                  <a:gdLst/>
                  <a:ahLst/>
                  <a:cxnLst>
                    <a:cxn ang="0">
                      <a:pos x="30" y="2"/>
                    </a:cxn>
                    <a:cxn ang="0">
                      <a:pos x="9" y="14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0" h="17">
                      <a:moveTo>
                        <a:pt x="30" y="2"/>
                      </a:moveTo>
                      <a:cubicBezTo>
                        <a:pt x="5" y="8"/>
                        <a:pt x="30" y="0"/>
                        <a:pt x="9" y="14"/>
                      </a:cubicBezTo>
                      <a:cubicBezTo>
                        <a:pt x="6" y="16"/>
                        <a:pt x="0" y="17"/>
                        <a:pt x="0" y="1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14"/>
              <p:cNvGrpSpPr>
                <a:grpSpLocks/>
              </p:cNvGrpSpPr>
              <p:nvPr/>
            </p:nvGrpSpPr>
            <p:grpSpPr bwMode="auto">
              <a:xfrm>
                <a:off x="1872" y="1536"/>
                <a:ext cx="450" cy="603"/>
                <a:chOff x="912" y="2016"/>
                <a:chExt cx="450" cy="603"/>
              </a:xfrm>
            </p:grpSpPr>
            <p:sp>
              <p:nvSpPr>
                <p:cNvPr id="11379" name="Freeform 115"/>
                <p:cNvSpPr>
                  <a:spLocks/>
                </p:cNvSpPr>
                <p:nvPr/>
              </p:nvSpPr>
              <p:spPr bwMode="auto">
                <a:xfrm>
                  <a:off x="1137" y="2037"/>
                  <a:ext cx="210" cy="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1" y="39"/>
                    </a:cxn>
                    <a:cxn ang="0">
                      <a:pos x="186" y="54"/>
                    </a:cxn>
                    <a:cxn ang="0">
                      <a:pos x="207" y="60"/>
                    </a:cxn>
                    <a:cxn ang="0">
                      <a:pos x="210" y="69"/>
                    </a:cxn>
                  </a:cxnLst>
                  <a:rect l="0" t="0" r="r" b="b"/>
                  <a:pathLst>
                    <a:path w="210" h="69">
                      <a:moveTo>
                        <a:pt x="0" y="0"/>
                      </a:moveTo>
                      <a:cubicBezTo>
                        <a:pt x="44" y="44"/>
                        <a:pt x="115" y="37"/>
                        <a:pt x="171" y="39"/>
                      </a:cubicBezTo>
                      <a:cubicBezTo>
                        <a:pt x="177" y="43"/>
                        <a:pt x="180" y="50"/>
                        <a:pt x="186" y="54"/>
                      </a:cubicBezTo>
                      <a:cubicBezTo>
                        <a:pt x="192" y="58"/>
                        <a:pt x="200" y="58"/>
                        <a:pt x="207" y="60"/>
                      </a:cubicBezTo>
                      <a:cubicBezTo>
                        <a:pt x="208" y="63"/>
                        <a:pt x="210" y="69"/>
                        <a:pt x="210" y="6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0" name="Freeform 116"/>
                <p:cNvSpPr>
                  <a:spLocks/>
                </p:cNvSpPr>
                <p:nvPr/>
              </p:nvSpPr>
              <p:spPr bwMode="auto">
                <a:xfrm>
                  <a:off x="1020" y="2028"/>
                  <a:ext cx="111" cy="18"/>
                </a:xfrm>
                <a:custGeom>
                  <a:avLst/>
                  <a:gdLst/>
                  <a:ahLst/>
                  <a:cxnLst>
                    <a:cxn ang="0">
                      <a:pos x="111" y="0"/>
                    </a:cxn>
                    <a:cxn ang="0">
                      <a:pos x="21" y="3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11" h="18">
                      <a:moveTo>
                        <a:pt x="111" y="0"/>
                      </a:moveTo>
                      <a:cubicBezTo>
                        <a:pt x="84" y="9"/>
                        <a:pt x="50" y="0"/>
                        <a:pt x="21" y="3"/>
                      </a:cubicBezTo>
                      <a:cubicBezTo>
                        <a:pt x="2" y="16"/>
                        <a:pt x="8" y="10"/>
                        <a:pt x="0" y="18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1" name="Freeform 117"/>
                <p:cNvSpPr>
                  <a:spLocks/>
                </p:cNvSpPr>
                <p:nvPr/>
              </p:nvSpPr>
              <p:spPr bwMode="auto">
                <a:xfrm>
                  <a:off x="1134" y="2025"/>
                  <a:ext cx="210" cy="3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7" y="72"/>
                    </a:cxn>
                    <a:cxn ang="0">
                      <a:pos x="63" y="189"/>
                    </a:cxn>
                    <a:cxn ang="0">
                      <a:pos x="117" y="237"/>
                    </a:cxn>
                    <a:cxn ang="0">
                      <a:pos x="144" y="270"/>
                    </a:cxn>
                    <a:cxn ang="0">
                      <a:pos x="153" y="288"/>
                    </a:cxn>
                    <a:cxn ang="0">
                      <a:pos x="171" y="336"/>
                    </a:cxn>
                    <a:cxn ang="0">
                      <a:pos x="210" y="381"/>
                    </a:cxn>
                  </a:cxnLst>
                  <a:rect l="0" t="0" r="r" b="b"/>
                  <a:pathLst>
                    <a:path w="210" h="381">
                      <a:moveTo>
                        <a:pt x="0" y="0"/>
                      </a:moveTo>
                      <a:cubicBezTo>
                        <a:pt x="3" y="28"/>
                        <a:pt x="1" y="55"/>
                        <a:pt x="27" y="72"/>
                      </a:cubicBezTo>
                      <a:cubicBezTo>
                        <a:pt x="53" y="111"/>
                        <a:pt x="25" y="151"/>
                        <a:pt x="63" y="189"/>
                      </a:cubicBezTo>
                      <a:cubicBezTo>
                        <a:pt x="69" y="206"/>
                        <a:pt x="102" y="225"/>
                        <a:pt x="117" y="237"/>
                      </a:cubicBezTo>
                      <a:cubicBezTo>
                        <a:pt x="128" y="246"/>
                        <a:pt x="144" y="270"/>
                        <a:pt x="144" y="270"/>
                      </a:cubicBezTo>
                      <a:cubicBezTo>
                        <a:pt x="146" y="276"/>
                        <a:pt x="152" y="281"/>
                        <a:pt x="153" y="288"/>
                      </a:cubicBezTo>
                      <a:cubicBezTo>
                        <a:pt x="159" y="317"/>
                        <a:pt x="149" y="322"/>
                        <a:pt x="171" y="336"/>
                      </a:cubicBezTo>
                      <a:cubicBezTo>
                        <a:pt x="180" y="349"/>
                        <a:pt x="210" y="375"/>
                        <a:pt x="210" y="381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2" name="Freeform 118"/>
                <p:cNvSpPr>
                  <a:spLocks/>
                </p:cNvSpPr>
                <p:nvPr/>
              </p:nvSpPr>
              <p:spPr bwMode="auto">
                <a:xfrm>
                  <a:off x="945" y="2016"/>
                  <a:ext cx="189" cy="312"/>
                </a:xfrm>
                <a:custGeom>
                  <a:avLst/>
                  <a:gdLst/>
                  <a:ahLst/>
                  <a:cxnLst>
                    <a:cxn ang="0">
                      <a:pos x="189" y="0"/>
                    </a:cxn>
                    <a:cxn ang="0">
                      <a:pos x="186" y="48"/>
                    </a:cxn>
                    <a:cxn ang="0">
                      <a:pos x="165" y="75"/>
                    </a:cxn>
                    <a:cxn ang="0">
                      <a:pos x="126" y="150"/>
                    </a:cxn>
                    <a:cxn ang="0">
                      <a:pos x="93" y="180"/>
                    </a:cxn>
                    <a:cxn ang="0">
                      <a:pos x="69" y="204"/>
                    </a:cxn>
                    <a:cxn ang="0">
                      <a:pos x="24" y="237"/>
                    </a:cxn>
                    <a:cxn ang="0">
                      <a:pos x="0" y="312"/>
                    </a:cxn>
                  </a:cxnLst>
                  <a:rect l="0" t="0" r="r" b="b"/>
                  <a:pathLst>
                    <a:path w="189" h="312">
                      <a:moveTo>
                        <a:pt x="189" y="0"/>
                      </a:moveTo>
                      <a:cubicBezTo>
                        <a:pt x="188" y="16"/>
                        <a:pt x="189" y="32"/>
                        <a:pt x="186" y="48"/>
                      </a:cubicBezTo>
                      <a:cubicBezTo>
                        <a:pt x="184" y="58"/>
                        <a:pt x="170" y="66"/>
                        <a:pt x="165" y="75"/>
                      </a:cubicBezTo>
                      <a:cubicBezTo>
                        <a:pt x="153" y="100"/>
                        <a:pt x="150" y="134"/>
                        <a:pt x="126" y="150"/>
                      </a:cubicBezTo>
                      <a:cubicBezTo>
                        <a:pt x="114" y="168"/>
                        <a:pt x="112" y="170"/>
                        <a:pt x="93" y="180"/>
                      </a:cubicBezTo>
                      <a:cubicBezTo>
                        <a:pt x="86" y="190"/>
                        <a:pt x="79" y="197"/>
                        <a:pt x="69" y="204"/>
                      </a:cubicBezTo>
                      <a:cubicBezTo>
                        <a:pt x="58" y="221"/>
                        <a:pt x="40" y="226"/>
                        <a:pt x="24" y="237"/>
                      </a:cubicBezTo>
                      <a:cubicBezTo>
                        <a:pt x="12" y="255"/>
                        <a:pt x="0" y="289"/>
                        <a:pt x="0" y="31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3" name="Freeform 119"/>
                <p:cNvSpPr>
                  <a:spLocks/>
                </p:cNvSpPr>
                <p:nvPr/>
              </p:nvSpPr>
              <p:spPr bwMode="auto">
                <a:xfrm>
                  <a:off x="1074" y="2058"/>
                  <a:ext cx="69" cy="40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69" y="180"/>
                    </a:cxn>
                    <a:cxn ang="0">
                      <a:pos x="54" y="258"/>
                    </a:cxn>
                    <a:cxn ang="0">
                      <a:pos x="45" y="333"/>
                    </a:cxn>
                    <a:cxn ang="0">
                      <a:pos x="27" y="342"/>
                    </a:cxn>
                    <a:cxn ang="0">
                      <a:pos x="9" y="360"/>
                    </a:cxn>
                    <a:cxn ang="0">
                      <a:pos x="3" y="405"/>
                    </a:cxn>
                  </a:cxnLst>
                  <a:rect l="0" t="0" r="r" b="b"/>
                  <a:pathLst>
                    <a:path w="69" h="405">
                      <a:moveTo>
                        <a:pt x="60" y="0"/>
                      </a:moveTo>
                      <a:cubicBezTo>
                        <a:pt x="58" y="45"/>
                        <a:pt x="39" y="136"/>
                        <a:pt x="69" y="180"/>
                      </a:cubicBezTo>
                      <a:cubicBezTo>
                        <a:pt x="66" y="223"/>
                        <a:pt x="65" y="225"/>
                        <a:pt x="54" y="258"/>
                      </a:cubicBezTo>
                      <a:cubicBezTo>
                        <a:pt x="52" y="283"/>
                        <a:pt x="63" y="315"/>
                        <a:pt x="45" y="333"/>
                      </a:cubicBezTo>
                      <a:cubicBezTo>
                        <a:pt x="40" y="338"/>
                        <a:pt x="32" y="338"/>
                        <a:pt x="27" y="342"/>
                      </a:cubicBezTo>
                      <a:cubicBezTo>
                        <a:pt x="21" y="348"/>
                        <a:pt x="9" y="360"/>
                        <a:pt x="9" y="360"/>
                      </a:cubicBezTo>
                      <a:cubicBezTo>
                        <a:pt x="0" y="387"/>
                        <a:pt x="3" y="372"/>
                        <a:pt x="3" y="40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4" name="Freeform 120"/>
                <p:cNvSpPr>
                  <a:spLocks/>
                </p:cNvSpPr>
                <p:nvPr/>
              </p:nvSpPr>
              <p:spPr bwMode="auto">
                <a:xfrm>
                  <a:off x="1176" y="2130"/>
                  <a:ext cx="174" cy="1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5" y="42"/>
                    </a:cxn>
                    <a:cxn ang="0">
                      <a:pos x="99" y="93"/>
                    </a:cxn>
                    <a:cxn ang="0">
                      <a:pos x="117" y="108"/>
                    </a:cxn>
                    <a:cxn ang="0">
                      <a:pos x="144" y="111"/>
                    </a:cxn>
                    <a:cxn ang="0">
                      <a:pos x="174" y="147"/>
                    </a:cxn>
                  </a:cxnLst>
                  <a:rect l="0" t="0" r="r" b="b"/>
                  <a:pathLst>
                    <a:path w="174" h="147">
                      <a:moveTo>
                        <a:pt x="0" y="0"/>
                      </a:moveTo>
                      <a:cubicBezTo>
                        <a:pt x="5" y="24"/>
                        <a:pt x="22" y="34"/>
                        <a:pt x="45" y="42"/>
                      </a:cubicBezTo>
                      <a:cubicBezTo>
                        <a:pt x="59" y="64"/>
                        <a:pt x="77" y="78"/>
                        <a:pt x="99" y="93"/>
                      </a:cubicBezTo>
                      <a:cubicBezTo>
                        <a:pt x="105" y="97"/>
                        <a:pt x="110" y="106"/>
                        <a:pt x="117" y="108"/>
                      </a:cubicBezTo>
                      <a:cubicBezTo>
                        <a:pt x="126" y="111"/>
                        <a:pt x="135" y="110"/>
                        <a:pt x="144" y="111"/>
                      </a:cubicBezTo>
                      <a:cubicBezTo>
                        <a:pt x="147" y="116"/>
                        <a:pt x="168" y="147"/>
                        <a:pt x="174" y="14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5" name="Freeform 121"/>
                <p:cNvSpPr>
                  <a:spLocks/>
                </p:cNvSpPr>
                <p:nvPr/>
              </p:nvSpPr>
              <p:spPr bwMode="auto">
                <a:xfrm>
                  <a:off x="912" y="2064"/>
                  <a:ext cx="141" cy="195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90" y="66"/>
                    </a:cxn>
                    <a:cxn ang="0">
                      <a:pos x="84" y="117"/>
                    </a:cxn>
                    <a:cxn ang="0">
                      <a:pos x="15" y="168"/>
                    </a:cxn>
                    <a:cxn ang="0">
                      <a:pos x="3" y="186"/>
                    </a:cxn>
                    <a:cxn ang="0">
                      <a:pos x="0" y="195"/>
                    </a:cxn>
                  </a:cxnLst>
                  <a:rect l="0" t="0" r="r" b="b"/>
                  <a:pathLst>
                    <a:path w="141" h="195">
                      <a:moveTo>
                        <a:pt x="141" y="0"/>
                      </a:moveTo>
                      <a:cubicBezTo>
                        <a:pt x="123" y="27"/>
                        <a:pt x="99" y="28"/>
                        <a:pt x="90" y="66"/>
                      </a:cubicBezTo>
                      <a:cubicBezTo>
                        <a:pt x="90" y="69"/>
                        <a:pt x="87" y="108"/>
                        <a:pt x="84" y="117"/>
                      </a:cubicBezTo>
                      <a:cubicBezTo>
                        <a:pt x="79" y="131"/>
                        <a:pt x="29" y="163"/>
                        <a:pt x="15" y="168"/>
                      </a:cubicBezTo>
                      <a:cubicBezTo>
                        <a:pt x="11" y="174"/>
                        <a:pt x="7" y="180"/>
                        <a:pt x="3" y="186"/>
                      </a:cubicBezTo>
                      <a:cubicBezTo>
                        <a:pt x="1" y="189"/>
                        <a:pt x="0" y="195"/>
                        <a:pt x="0" y="19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6" name="Freeform 122"/>
                <p:cNvSpPr>
                  <a:spLocks/>
                </p:cNvSpPr>
                <p:nvPr/>
              </p:nvSpPr>
              <p:spPr bwMode="auto">
                <a:xfrm>
                  <a:off x="1236" y="2082"/>
                  <a:ext cx="102" cy="1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54"/>
                    </a:cxn>
                    <a:cxn ang="0">
                      <a:pos x="78" y="102"/>
                    </a:cxn>
                    <a:cxn ang="0">
                      <a:pos x="102" y="120"/>
                    </a:cxn>
                  </a:cxnLst>
                  <a:rect l="0" t="0" r="r" b="b"/>
                  <a:pathLst>
                    <a:path w="102" h="120">
                      <a:moveTo>
                        <a:pt x="0" y="0"/>
                      </a:moveTo>
                      <a:cubicBezTo>
                        <a:pt x="16" y="16"/>
                        <a:pt x="2" y="38"/>
                        <a:pt x="15" y="54"/>
                      </a:cubicBezTo>
                      <a:cubicBezTo>
                        <a:pt x="31" y="74"/>
                        <a:pt x="59" y="86"/>
                        <a:pt x="78" y="102"/>
                      </a:cubicBezTo>
                      <a:cubicBezTo>
                        <a:pt x="82" y="105"/>
                        <a:pt x="97" y="120"/>
                        <a:pt x="102" y="12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7" name="Freeform 123"/>
                <p:cNvSpPr>
                  <a:spLocks/>
                </p:cNvSpPr>
                <p:nvPr/>
              </p:nvSpPr>
              <p:spPr bwMode="auto">
                <a:xfrm>
                  <a:off x="979" y="2187"/>
                  <a:ext cx="110" cy="345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35" y="189"/>
                    </a:cxn>
                    <a:cxn ang="0">
                      <a:pos x="20" y="294"/>
                    </a:cxn>
                    <a:cxn ang="0">
                      <a:pos x="23" y="345"/>
                    </a:cxn>
                  </a:cxnLst>
                  <a:rect l="0" t="0" r="r" b="b"/>
                  <a:pathLst>
                    <a:path w="110" h="345">
                      <a:moveTo>
                        <a:pt x="86" y="0"/>
                      </a:moveTo>
                      <a:cubicBezTo>
                        <a:pt x="110" y="72"/>
                        <a:pt x="51" y="124"/>
                        <a:pt x="35" y="189"/>
                      </a:cubicBezTo>
                      <a:cubicBezTo>
                        <a:pt x="37" y="230"/>
                        <a:pt x="45" y="261"/>
                        <a:pt x="20" y="294"/>
                      </a:cubicBezTo>
                      <a:cubicBezTo>
                        <a:pt x="16" y="306"/>
                        <a:pt x="0" y="345"/>
                        <a:pt x="23" y="34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8" name="Freeform 124"/>
                <p:cNvSpPr>
                  <a:spLocks/>
                </p:cNvSpPr>
                <p:nvPr/>
              </p:nvSpPr>
              <p:spPr bwMode="auto">
                <a:xfrm>
                  <a:off x="1152" y="2208"/>
                  <a:ext cx="127" cy="2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6"/>
                    </a:cxn>
                    <a:cxn ang="0">
                      <a:pos x="21" y="9"/>
                    </a:cxn>
                    <a:cxn ang="0">
                      <a:pos x="39" y="24"/>
                    </a:cxn>
                    <a:cxn ang="0">
                      <a:pos x="69" y="81"/>
                    </a:cxn>
                    <a:cxn ang="0">
                      <a:pos x="114" y="195"/>
                    </a:cxn>
                    <a:cxn ang="0">
                      <a:pos x="120" y="249"/>
                    </a:cxn>
                  </a:cxnLst>
                  <a:rect l="0" t="0" r="r" b="b"/>
                  <a:pathLst>
                    <a:path w="127" h="249">
                      <a:moveTo>
                        <a:pt x="0" y="0"/>
                      </a:moveTo>
                      <a:cubicBezTo>
                        <a:pt x="3" y="2"/>
                        <a:pt x="6" y="5"/>
                        <a:pt x="9" y="6"/>
                      </a:cubicBezTo>
                      <a:cubicBezTo>
                        <a:pt x="13" y="8"/>
                        <a:pt x="17" y="7"/>
                        <a:pt x="21" y="9"/>
                      </a:cubicBezTo>
                      <a:cubicBezTo>
                        <a:pt x="28" y="13"/>
                        <a:pt x="33" y="20"/>
                        <a:pt x="39" y="24"/>
                      </a:cubicBezTo>
                      <a:cubicBezTo>
                        <a:pt x="51" y="41"/>
                        <a:pt x="62" y="61"/>
                        <a:pt x="69" y="81"/>
                      </a:cubicBezTo>
                      <a:cubicBezTo>
                        <a:pt x="64" y="130"/>
                        <a:pt x="72" y="167"/>
                        <a:pt x="114" y="195"/>
                      </a:cubicBezTo>
                      <a:cubicBezTo>
                        <a:pt x="127" y="215"/>
                        <a:pt x="120" y="223"/>
                        <a:pt x="120" y="24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89" name="Freeform 125"/>
                <p:cNvSpPr>
                  <a:spLocks/>
                </p:cNvSpPr>
                <p:nvPr/>
              </p:nvSpPr>
              <p:spPr bwMode="auto">
                <a:xfrm>
                  <a:off x="1116" y="2352"/>
                  <a:ext cx="90" cy="198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42" y="63"/>
                    </a:cxn>
                    <a:cxn ang="0">
                      <a:pos x="39" y="144"/>
                    </a:cxn>
                    <a:cxn ang="0">
                      <a:pos x="15" y="183"/>
                    </a:cxn>
                    <a:cxn ang="0">
                      <a:pos x="0" y="198"/>
                    </a:cxn>
                  </a:cxnLst>
                  <a:rect l="0" t="0" r="r" b="b"/>
                  <a:pathLst>
                    <a:path w="90" h="198">
                      <a:moveTo>
                        <a:pt x="90" y="0"/>
                      </a:moveTo>
                      <a:cubicBezTo>
                        <a:pt x="62" y="6"/>
                        <a:pt x="47" y="36"/>
                        <a:pt x="42" y="63"/>
                      </a:cubicBezTo>
                      <a:cubicBezTo>
                        <a:pt x="41" y="90"/>
                        <a:pt x="42" y="117"/>
                        <a:pt x="39" y="144"/>
                      </a:cubicBezTo>
                      <a:cubicBezTo>
                        <a:pt x="38" y="153"/>
                        <a:pt x="19" y="177"/>
                        <a:pt x="15" y="183"/>
                      </a:cubicBezTo>
                      <a:cubicBezTo>
                        <a:pt x="11" y="189"/>
                        <a:pt x="0" y="198"/>
                        <a:pt x="0" y="198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0" name="Freeform 126"/>
                <p:cNvSpPr>
                  <a:spLocks/>
                </p:cNvSpPr>
                <p:nvPr/>
              </p:nvSpPr>
              <p:spPr bwMode="auto">
                <a:xfrm>
                  <a:off x="1164" y="2394"/>
                  <a:ext cx="114" cy="2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4" y="27"/>
                    </a:cxn>
                    <a:cxn ang="0">
                      <a:pos x="72" y="165"/>
                    </a:cxn>
                    <a:cxn ang="0">
                      <a:pos x="99" y="198"/>
                    </a:cxn>
                    <a:cxn ang="0">
                      <a:pos x="111" y="216"/>
                    </a:cxn>
                    <a:cxn ang="0">
                      <a:pos x="114" y="225"/>
                    </a:cxn>
                  </a:cxnLst>
                  <a:rect l="0" t="0" r="r" b="b"/>
                  <a:pathLst>
                    <a:path w="114" h="225">
                      <a:moveTo>
                        <a:pt x="0" y="0"/>
                      </a:moveTo>
                      <a:cubicBezTo>
                        <a:pt x="14" y="5"/>
                        <a:pt x="18" y="14"/>
                        <a:pt x="24" y="27"/>
                      </a:cubicBezTo>
                      <a:cubicBezTo>
                        <a:pt x="27" y="63"/>
                        <a:pt x="37" y="142"/>
                        <a:pt x="72" y="165"/>
                      </a:cubicBezTo>
                      <a:cubicBezTo>
                        <a:pt x="81" y="178"/>
                        <a:pt x="90" y="184"/>
                        <a:pt x="99" y="198"/>
                      </a:cubicBezTo>
                      <a:cubicBezTo>
                        <a:pt x="103" y="204"/>
                        <a:pt x="107" y="210"/>
                        <a:pt x="111" y="216"/>
                      </a:cubicBezTo>
                      <a:cubicBezTo>
                        <a:pt x="113" y="219"/>
                        <a:pt x="114" y="225"/>
                        <a:pt x="114" y="22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1" name="Freeform 127"/>
                <p:cNvSpPr>
                  <a:spLocks/>
                </p:cNvSpPr>
                <p:nvPr/>
              </p:nvSpPr>
              <p:spPr bwMode="auto">
                <a:xfrm>
                  <a:off x="1290" y="2058"/>
                  <a:ext cx="60" cy="21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60" y="12"/>
                    </a:cxn>
                  </a:cxnLst>
                  <a:rect l="0" t="0" r="r" b="b"/>
                  <a:pathLst>
                    <a:path w="60" h="21">
                      <a:moveTo>
                        <a:pt x="0" y="21"/>
                      </a:moveTo>
                      <a:cubicBezTo>
                        <a:pt x="21" y="0"/>
                        <a:pt x="5" y="12"/>
                        <a:pt x="60" y="1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2" name="Freeform 128"/>
                <p:cNvSpPr>
                  <a:spLocks/>
                </p:cNvSpPr>
                <p:nvPr/>
              </p:nvSpPr>
              <p:spPr bwMode="auto">
                <a:xfrm>
                  <a:off x="1290" y="2082"/>
                  <a:ext cx="19" cy="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33"/>
                    </a:cxn>
                  </a:cxnLst>
                  <a:rect l="0" t="0" r="r" b="b"/>
                  <a:pathLst>
                    <a:path w="19" h="33">
                      <a:moveTo>
                        <a:pt x="0" y="0"/>
                      </a:moveTo>
                      <a:cubicBezTo>
                        <a:pt x="19" y="6"/>
                        <a:pt x="5" y="20"/>
                        <a:pt x="18" y="3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3" name="Freeform 129"/>
                <p:cNvSpPr>
                  <a:spLocks/>
                </p:cNvSpPr>
                <p:nvPr/>
              </p:nvSpPr>
              <p:spPr bwMode="auto">
                <a:xfrm>
                  <a:off x="1341" y="2100"/>
                  <a:ext cx="12" cy="8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51"/>
                    </a:cxn>
                    <a:cxn ang="0">
                      <a:pos x="12" y="81"/>
                    </a:cxn>
                  </a:cxnLst>
                  <a:rect l="0" t="0" r="r" b="b"/>
                  <a:pathLst>
                    <a:path w="12" h="81">
                      <a:moveTo>
                        <a:pt x="0" y="0"/>
                      </a:moveTo>
                      <a:cubicBezTo>
                        <a:pt x="1" y="17"/>
                        <a:pt x="0" y="34"/>
                        <a:pt x="3" y="51"/>
                      </a:cubicBezTo>
                      <a:cubicBezTo>
                        <a:pt x="5" y="63"/>
                        <a:pt x="12" y="67"/>
                        <a:pt x="12" y="81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4" name="Freeform 130"/>
                <p:cNvSpPr>
                  <a:spLocks/>
                </p:cNvSpPr>
                <p:nvPr/>
              </p:nvSpPr>
              <p:spPr bwMode="auto">
                <a:xfrm>
                  <a:off x="1341" y="2118"/>
                  <a:ext cx="21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18"/>
                    </a:cxn>
                    <a:cxn ang="0">
                      <a:pos x="21" y="27"/>
                    </a:cxn>
                  </a:cxnLst>
                  <a:rect l="0" t="0" r="r" b="b"/>
                  <a:pathLst>
                    <a:path w="21" h="27">
                      <a:moveTo>
                        <a:pt x="0" y="0"/>
                      </a:moveTo>
                      <a:cubicBezTo>
                        <a:pt x="4" y="6"/>
                        <a:pt x="7" y="13"/>
                        <a:pt x="12" y="18"/>
                      </a:cubicBezTo>
                      <a:cubicBezTo>
                        <a:pt x="15" y="21"/>
                        <a:pt x="21" y="27"/>
                        <a:pt x="21" y="2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5" name="Freeform 131"/>
                <p:cNvSpPr>
                  <a:spLocks/>
                </p:cNvSpPr>
                <p:nvPr/>
              </p:nvSpPr>
              <p:spPr bwMode="auto">
                <a:xfrm>
                  <a:off x="963" y="2043"/>
                  <a:ext cx="174" cy="45"/>
                </a:xfrm>
                <a:custGeom>
                  <a:avLst/>
                  <a:gdLst/>
                  <a:ahLst/>
                  <a:cxnLst>
                    <a:cxn ang="0">
                      <a:pos x="174" y="0"/>
                    </a:cxn>
                    <a:cxn ang="0">
                      <a:pos x="87" y="12"/>
                    </a:cxn>
                    <a:cxn ang="0">
                      <a:pos x="33" y="21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174" h="45">
                      <a:moveTo>
                        <a:pt x="174" y="0"/>
                      </a:moveTo>
                      <a:cubicBezTo>
                        <a:pt x="133" y="14"/>
                        <a:pt x="172" y="8"/>
                        <a:pt x="87" y="12"/>
                      </a:cubicBezTo>
                      <a:cubicBezTo>
                        <a:pt x="63" y="28"/>
                        <a:pt x="90" y="12"/>
                        <a:pt x="33" y="21"/>
                      </a:cubicBezTo>
                      <a:cubicBezTo>
                        <a:pt x="20" y="23"/>
                        <a:pt x="9" y="36"/>
                        <a:pt x="0" y="4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6" name="Freeform 132"/>
                <p:cNvSpPr>
                  <a:spLocks/>
                </p:cNvSpPr>
                <p:nvPr/>
              </p:nvSpPr>
              <p:spPr bwMode="auto">
                <a:xfrm>
                  <a:off x="918" y="2064"/>
                  <a:ext cx="60" cy="13"/>
                </a:xfrm>
                <a:custGeom>
                  <a:avLst/>
                  <a:gdLst/>
                  <a:ahLst/>
                  <a:cxnLst>
                    <a:cxn ang="0">
                      <a:pos x="60" y="9"/>
                    </a:cxn>
                    <a:cxn ang="0">
                      <a:pos x="15" y="3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0" h="13">
                      <a:moveTo>
                        <a:pt x="60" y="9"/>
                      </a:moveTo>
                      <a:cubicBezTo>
                        <a:pt x="40" y="2"/>
                        <a:pt x="40" y="0"/>
                        <a:pt x="15" y="3"/>
                      </a:cubicBezTo>
                      <a:cubicBezTo>
                        <a:pt x="2" y="13"/>
                        <a:pt x="8" y="12"/>
                        <a:pt x="0" y="1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7" name="Freeform 133"/>
                <p:cNvSpPr>
                  <a:spLocks/>
                </p:cNvSpPr>
                <p:nvPr/>
              </p:nvSpPr>
              <p:spPr bwMode="auto">
                <a:xfrm>
                  <a:off x="1137" y="2019"/>
                  <a:ext cx="111" cy="3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69" y="18"/>
                    </a:cxn>
                    <a:cxn ang="0">
                      <a:pos x="72" y="27"/>
                    </a:cxn>
                    <a:cxn ang="0">
                      <a:pos x="111" y="39"/>
                    </a:cxn>
                  </a:cxnLst>
                  <a:rect l="0" t="0" r="r" b="b"/>
                  <a:pathLst>
                    <a:path w="111" h="39">
                      <a:moveTo>
                        <a:pt x="0" y="9"/>
                      </a:moveTo>
                      <a:cubicBezTo>
                        <a:pt x="23" y="10"/>
                        <a:pt x="55" y="0"/>
                        <a:pt x="69" y="18"/>
                      </a:cubicBezTo>
                      <a:cubicBezTo>
                        <a:pt x="71" y="20"/>
                        <a:pt x="70" y="25"/>
                        <a:pt x="72" y="27"/>
                      </a:cubicBezTo>
                      <a:cubicBezTo>
                        <a:pt x="81" y="34"/>
                        <a:pt x="100" y="33"/>
                        <a:pt x="111" y="3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8" name="Freeform 134"/>
                <p:cNvSpPr>
                  <a:spLocks/>
                </p:cNvSpPr>
                <p:nvPr/>
              </p:nvSpPr>
              <p:spPr bwMode="auto">
                <a:xfrm>
                  <a:off x="987" y="2217"/>
                  <a:ext cx="84" cy="78"/>
                </a:xfrm>
                <a:custGeom>
                  <a:avLst/>
                  <a:gdLst/>
                  <a:ahLst/>
                  <a:cxnLst>
                    <a:cxn ang="0">
                      <a:pos x="84" y="0"/>
                    </a:cxn>
                    <a:cxn ang="0">
                      <a:pos x="45" y="36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84" h="78">
                      <a:moveTo>
                        <a:pt x="84" y="0"/>
                      </a:moveTo>
                      <a:cubicBezTo>
                        <a:pt x="69" y="10"/>
                        <a:pt x="55" y="20"/>
                        <a:pt x="45" y="36"/>
                      </a:cubicBezTo>
                      <a:cubicBezTo>
                        <a:pt x="30" y="60"/>
                        <a:pt x="33" y="78"/>
                        <a:pt x="0" y="78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99" name="Freeform 135"/>
                <p:cNvSpPr>
                  <a:spLocks/>
                </p:cNvSpPr>
                <p:nvPr/>
              </p:nvSpPr>
              <p:spPr bwMode="auto">
                <a:xfrm>
                  <a:off x="963" y="2346"/>
                  <a:ext cx="60" cy="75"/>
                </a:xfrm>
                <a:custGeom>
                  <a:avLst/>
                  <a:gdLst/>
                  <a:ahLst/>
                  <a:cxnLst>
                    <a:cxn ang="0">
                      <a:pos x="60" y="0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60" h="75">
                      <a:moveTo>
                        <a:pt x="60" y="0"/>
                      </a:moveTo>
                      <a:cubicBezTo>
                        <a:pt x="10" y="8"/>
                        <a:pt x="28" y="47"/>
                        <a:pt x="0" y="7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0" name="Freeform 136"/>
                <p:cNvSpPr>
                  <a:spLocks/>
                </p:cNvSpPr>
                <p:nvPr/>
              </p:nvSpPr>
              <p:spPr bwMode="auto">
                <a:xfrm>
                  <a:off x="1029" y="2336"/>
                  <a:ext cx="18" cy="7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52"/>
                    </a:cxn>
                    <a:cxn ang="0">
                      <a:pos x="18" y="76"/>
                    </a:cxn>
                  </a:cxnLst>
                  <a:rect l="0" t="0" r="r" b="b"/>
                  <a:pathLst>
                    <a:path w="18" h="76">
                      <a:moveTo>
                        <a:pt x="0" y="4"/>
                      </a:moveTo>
                      <a:cubicBezTo>
                        <a:pt x="8" y="28"/>
                        <a:pt x="0" y="0"/>
                        <a:pt x="0" y="52"/>
                      </a:cubicBezTo>
                      <a:cubicBezTo>
                        <a:pt x="0" y="62"/>
                        <a:pt x="18" y="76"/>
                        <a:pt x="18" y="76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1" name="Freeform 137"/>
                <p:cNvSpPr>
                  <a:spLocks/>
                </p:cNvSpPr>
                <p:nvPr/>
              </p:nvSpPr>
              <p:spPr bwMode="auto">
                <a:xfrm>
                  <a:off x="1014" y="2463"/>
                  <a:ext cx="36" cy="1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69"/>
                    </a:cxn>
                    <a:cxn ang="0">
                      <a:pos x="33" y="108"/>
                    </a:cxn>
                    <a:cxn ang="0">
                      <a:pos x="36" y="117"/>
                    </a:cxn>
                  </a:cxnLst>
                  <a:rect l="0" t="0" r="r" b="b"/>
                  <a:pathLst>
                    <a:path w="36" h="117">
                      <a:moveTo>
                        <a:pt x="0" y="0"/>
                      </a:moveTo>
                      <a:cubicBezTo>
                        <a:pt x="23" y="8"/>
                        <a:pt x="14" y="54"/>
                        <a:pt x="15" y="69"/>
                      </a:cubicBezTo>
                      <a:cubicBezTo>
                        <a:pt x="16" y="84"/>
                        <a:pt x="25" y="96"/>
                        <a:pt x="33" y="108"/>
                      </a:cubicBezTo>
                      <a:cubicBezTo>
                        <a:pt x="35" y="111"/>
                        <a:pt x="36" y="117"/>
                        <a:pt x="36" y="11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2" name="Freeform 138"/>
                <p:cNvSpPr>
                  <a:spLocks/>
                </p:cNvSpPr>
                <p:nvPr/>
              </p:nvSpPr>
              <p:spPr bwMode="auto">
                <a:xfrm>
                  <a:off x="960" y="2289"/>
                  <a:ext cx="17" cy="7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7" h="72">
                      <a:moveTo>
                        <a:pt x="0" y="0"/>
                      </a:moveTo>
                      <a:cubicBezTo>
                        <a:pt x="17" y="25"/>
                        <a:pt x="0" y="46"/>
                        <a:pt x="0" y="7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3" name="Freeform 139"/>
                <p:cNvSpPr>
                  <a:spLocks/>
                </p:cNvSpPr>
                <p:nvPr/>
              </p:nvSpPr>
              <p:spPr bwMode="auto">
                <a:xfrm>
                  <a:off x="1077" y="2160"/>
                  <a:ext cx="12" cy="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2" y="33"/>
                    </a:cxn>
                    <a:cxn ang="0">
                      <a:pos x="9" y="75"/>
                    </a:cxn>
                  </a:cxnLst>
                  <a:rect l="0" t="0" r="r" b="b"/>
                  <a:pathLst>
                    <a:path w="12" h="75">
                      <a:moveTo>
                        <a:pt x="0" y="0"/>
                      </a:moveTo>
                      <a:cubicBezTo>
                        <a:pt x="3" y="12"/>
                        <a:pt x="8" y="22"/>
                        <a:pt x="12" y="33"/>
                      </a:cubicBezTo>
                      <a:cubicBezTo>
                        <a:pt x="8" y="63"/>
                        <a:pt x="9" y="49"/>
                        <a:pt x="9" y="75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4" name="Freeform 140"/>
                <p:cNvSpPr>
                  <a:spLocks/>
                </p:cNvSpPr>
                <p:nvPr/>
              </p:nvSpPr>
              <p:spPr bwMode="auto">
                <a:xfrm>
                  <a:off x="1092" y="2238"/>
                  <a:ext cx="48" cy="72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30" y="21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48" h="72">
                      <a:moveTo>
                        <a:pt x="48" y="0"/>
                      </a:moveTo>
                      <a:cubicBezTo>
                        <a:pt x="36" y="4"/>
                        <a:pt x="34" y="9"/>
                        <a:pt x="30" y="21"/>
                      </a:cubicBezTo>
                      <a:cubicBezTo>
                        <a:pt x="27" y="48"/>
                        <a:pt x="25" y="60"/>
                        <a:pt x="0" y="72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5" name="Freeform 141"/>
                <p:cNvSpPr>
                  <a:spLocks/>
                </p:cNvSpPr>
                <p:nvPr/>
              </p:nvSpPr>
              <p:spPr bwMode="auto">
                <a:xfrm>
                  <a:off x="1086" y="2466"/>
                  <a:ext cx="66" cy="63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27" y="21"/>
                    </a:cxn>
                    <a:cxn ang="0">
                      <a:pos x="0" y="63"/>
                    </a:cxn>
                  </a:cxnLst>
                  <a:rect l="0" t="0" r="r" b="b"/>
                  <a:pathLst>
                    <a:path w="66" h="63">
                      <a:moveTo>
                        <a:pt x="66" y="0"/>
                      </a:moveTo>
                      <a:cubicBezTo>
                        <a:pt x="51" y="10"/>
                        <a:pt x="43" y="17"/>
                        <a:pt x="27" y="21"/>
                      </a:cubicBezTo>
                      <a:cubicBezTo>
                        <a:pt x="15" y="33"/>
                        <a:pt x="8" y="48"/>
                        <a:pt x="0" y="6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6" name="Freeform 142"/>
                <p:cNvSpPr>
                  <a:spLocks/>
                </p:cNvSpPr>
                <p:nvPr/>
              </p:nvSpPr>
              <p:spPr bwMode="auto">
                <a:xfrm>
                  <a:off x="1209" y="2520"/>
                  <a:ext cx="51" cy="2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18"/>
                    </a:cxn>
                    <a:cxn ang="0">
                      <a:pos x="51" y="27"/>
                    </a:cxn>
                  </a:cxnLst>
                  <a:rect l="0" t="0" r="r" b="b"/>
                  <a:pathLst>
                    <a:path w="51" h="27">
                      <a:moveTo>
                        <a:pt x="0" y="0"/>
                      </a:moveTo>
                      <a:cubicBezTo>
                        <a:pt x="16" y="5"/>
                        <a:pt x="12" y="11"/>
                        <a:pt x="30" y="18"/>
                      </a:cubicBezTo>
                      <a:cubicBezTo>
                        <a:pt x="37" y="21"/>
                        <a:pt x="51" y="27"/>
                        <a:pt x="51" y="2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7" name="Freeform 143"/>
                <p:cNvSpPr>
                  <a:spLocks/>
                </p:cNvSpPr>
                <p:nvPr/>
              </p:nvSpPr>
              <p:spPr bwMode="auto">
                <a:xfrm>
                  <a:off x="1200" y="2307"/>
                  <a:ext cx="33" cy="5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1" y="18"/>
                    </a:cxn>
                    <a:cxn ang="0">
                      <a:pos x="24" y="48"/>
                    </a:cxn>
                    <a:cxn ang="0">
                      <a:pos x="33" y="51"/>
                    </a:cxn>
                  </a:cxnLst>
                  <a:rect l="0" t="0" r="r" b="b"/>
                  <a:pathLst>
                    <a:path w="33" h="51">
                      <a:moveTo>
                        <a:pt x="0" y="0"/>
                      </a:moveTo>
                      <a:cubicBezTo>
                        <a:pt x="11" y="7"/>
                        <a:pt x="17" y="6"/>
                        <a:pt x="21" y="18"/>
                      </a:cubicBezTo>
                      <a:cubicBezTo>
                        <a:pt x="22" y="28"/>
                        <a:pt x="21" y="39"/>
                        <a:pt x="24" y="48"/>
                      </a:cubicBezTo>
                      <a:cubicBezTo>
                        <a:pt x="25" y="51"/>
                        <a:pt x="33" y="51"/>
                        <a:pt x="33" y="51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8" name="Freeform 144"/>
                <p:cNvSpPr>
                  <a:spLocks/>
                </p:cNvSpPr>
                <p:nvPr/>
              </p:nvSpPr>
              <p:spPr bwMode="auto">
                <a:xfrm>
                  <a:off x="1257" y="2436"/>
                  <a:ext cx="15" cy="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9"/>
                    </a:cxn>
                  </a:cxnLst>
                  <a:rect l="0" t="0" r="r" b="b"/>
                  <a:pathLst>
                    <a:path w="15" h="39">
                      <a:moveTo>
                        <a:pt x="0" y="0"/>
                      </a:moveTo>
                      <a:cubicBezTo>
                        <a:pt x="9" y="13"/>
                        <a:pt x="4" y="28"/>
                        <a:pt x="15" y="3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09" name="Freeform 145"/>
                <p:cNvSpPr>
                  <a:spLocks/>
                </p:cNvSpPr>
                <p:nvPr/>
              </p:nvSpPr>
              <p:spPr bwMode="auto">
                <a:xfrm>
                  <a:off x="1230" y="2415"/>
                  <a:ext cx="21" cy="6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21" h="60">
                      <a:moveTo>
                        <a:pt x="21" y="0"/>
                      </a:moveTo>
                      <a:cubicBezTo>
                        <a:pt x="1" y="14"/>
                        <a:pt x="10" y="39"/>
                        <a:pt x="0" y="60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0" name="Freeform 146"/>
                <p:cNvSpPr>
                  <a:spLocks/>
                </p:cNvSpPr>
                <p:nvPr/>
              </p:nvSpPr>
              <p:spPr bwMode="auto">
                <a:xfrm>
                  <a:off x="1314" y="2370"/>
                  <a:ext cx="5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63"/>
                    </a:cxn>
                  </a:cxnLst>
                  <a:rect l="0" t="0" r="r" b="b"/>
                  <a:pathLst>
                    <a:path w="5" h="63">
                      <a:moveTo>
                        <a:pt x="0" y="0"/>
                      </a:moveTo>
                      <a:cubicBezTo>
                        <a:pt x="5" y="37"/>
                        <a:pt x="3" y="16"/>
                        <a:pt x="3" y="6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1" name="Freeform 147"/>
                <p:cNvSpPr>
                  <a:spLocks/>
                </p:cNvSpPr>
                <p:nvPr/>
              </p:nvSpPr>
              <p:spPr bwMode="auto">
                <a:xfrm>
                  <a:off x="1188" y="2205"/>
                  <a:ext cx="30" cy="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9"/>
                    </a:cxn>
                  </a:cxnLst>
                  <a:rect l="0" t="0" r="r" b="b"/>
                  <a:pathLst>
                    <a:path w="30" h="9">
                      <a:moveTo>
                        <a:pt x="0" y="0"/>
                      </a:moveTo>
                      <a:cubicBezTo>
                        <a:pt x="10" y="3"/>
                        <a:pt x="30" y="9"/>
                        <a:pt x="30" y="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2" name="Freeform 148"/>
                <p:cNvSpPr>
                  <a:spLocks/>
                </p:cNvSpPr>
                <p:nvPr/>
              </p:nvSpPr>
              <p:spPr bwMode="auto">
                <a:xfrm>
                  <a:off x="1212" y="2172"/>
                  <a:ext cx="30" cy="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" y="3"/>
                    </a:cxn>
                  </a:cxnLst>
                  <a:rect l="0" t="0" r="r" b="b"/>
                  <a:pathLst>
                    <a:path w="30" h="4">
                      <a:moveTo>
                        <a:pt x="0" y="0"/>
                      </a:moveTo>
                      <a:cubicBezTo>
                        <a:pt x="22" y="4"/>
                        <a:pt x="12" y="3"/>
                        <a:pt x="30" y="3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3" name="Freeform 149"/>
                <p:cNvSpPr>
                  <a:spLocks/>
                </p:cNvSpPr>
                <p:nvPr/>
              </p:nvSpPr>
              <p:spPr bwMode="auto">
                <a:xfrm>
                  <a:off x="1164" y="2110"/>
                  <a:ext cx="48" cy="26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30" y="20"/>
                    </a:cxn>
                    <a:cxn ang="0">
                      <a:pos x="48" y="26"/>
                    </a:cxn>
                  </a:cxnLst>
                  <a:rect l="0" t="0" r="r" b="b"/>
                  <a:pathLst>
                    <a:path w="48" h="26">
                      <a:moveTo>
                        <a:pt x="3" y="5"/>
                      </a:moveTo>
                      <a:cubicBezTo>
                        <a:pt x="46" y="12"/>
                        <a:pt x="0" y="0"/>
                        <a:pt x="30" y="20"/>
                      </a:cubicBezTo>
                      <a:cubicBezTo>
                        <a:pt x="35" y="24"/>
                        <a:pt x="48" y="26"/>
                        <a:pt x="48" y="26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4" name="Freeform 150"/>
                <p:cNvSpPr>
                  <a:spLocks/>
                </p:cNvSpPr>
                <p:nvPr/>
              </p:nvSpPr>
              <p:spPr bwMode="auto">
                <a:xfrm>
                  <a:off x="1067" y="2061"/>
                  <a:ext cx="16" cy="39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7" y="39"/>
                    </a:cxn>
                  </a:cxnLst>
                  <a:rect l="0" t="0" r="r" b="b"/>
                  <a:pathLst>
                    <a:path w="16" h="39">
                      <a:moveTo>
                        <a:pt x="16" y="0"/>
                      </a:moveTo>
                      <a:cubicBezTo>
                        <a:pt x="0" y="24"/>
                        <a:pt x="7" y="15"/>
                        <a:pt x="7" y="39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15" name="Freeform 151"/>
                <p:cNvSpPr>
                  <a:spLocks/>
                </p:cNvSpPr>
                <p:nvPr/>
              </p:nvSpPr>
              <p:spPr bwMode="auto">
                <a:xfrm>
                  <a:off x="984" y="2101"/>
                  <a:ext cx="30" cy="17"/>
                </a:xfrm>
                <a:custGeom>
                  <a:avLst/>
                  <a:gdLst/>
                  <a:ahLst/>
                  <a:cxnLst>
                    <a:cxn ang="0">
                      <a:pos x="30" y="2"/>
                    </a:cxn>
                    <a:cxn ang="0">
                      <a:pos x="9" y="14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0" h="17">
                      <a:moveTo>
                        <a:pt x="30" y="2"/>
                      </a:moveTo>
                      <a:cubicBezTo>
                        <a:pt x="5" y="8"/>
                        <a:pt x="30" y="0"/>
                        <a:pt x="9" y="14"/>
                      </a:cubicBezTo>
                      <a:cubicBezTo>
                        <a:pt x="6" y="16"/>
                        <a:pt x="0" y="17"/>
                        <a:pt x="0" y="17"/>
                      </a:cubicBezTo>
                    </a:path>
                  </a:pathLst>
                </a:cu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1292" name="Freeform 28"/>
          <p:cNvSpPr>
            <a:spLocks/>
          </p:cNvSpPr>
          <p:nvPr/>
        </p:nvSpPr>
        <p:spPr bwMode="auto">
          <a:xfrm>
            <a:off x="2971799" y="3276600"/>
            <a:ext cx="2514601" cy="590550"/>
          </a:xfrm>
          <a:custGeom>
            <a:avLst/>
            <a:gdLst/>
            <a:ahLst/>
            <a:cxnLst>
              <a:cxn ang="0">
                <a:pos x="8" y="192"/>
              </a:cxn>
              <a:cxn ang="0">
                <a:pos x="8" y="96"/>
              </a:cxn>
              <a:cxn ang="0">
                <a:pos x="56" y="192"/>
              </a:cxn>
              <a:cxn ang="0">
                <a:pos x="152" y="0"/>
              </a:cxn>
              <a:cxn ang="0">
                <a:pos x="104" y="192"/>
              </a:cxn>
              <a:cxn ang="0">
                <a:pos x="200" y="96"/>
              </a:cxn>
              <a:cxn ang="0">
                <a:pos x="200" y="192"/>
              </a:cxn>
              <a:cxn ang="0">
                <a:pos x="200" y="0"/>
              </a:cxn>
              <a:cxn ang="0">
                <a:pos x="248" y="192"/>
              </a:cxn>
              <a:cxn ang="0">
                <a:pos x="248" y="48"/>
              </a:cxn>
              <a:cxn ang="0">
                <a:pos x="344" y="192"/>
              </a:cxn>
              <a:cxn ang="0">
                <a:pos x="392" y="0"/>
              </a:cxn>
              <a:cxn ang="0">
                <a:pos x="392" y="192"/>
              </a:cxn>
              <a:cxn ang="0">
                <a:pos x="440" y="0"/>
              </a:cxn>
              <a:cxn ang="0">
                <a:pos x="488" y="192"/>
              </a:cxn>
              <a:cxn ang="0">
                <a:pos x="488" y="48"/>
              </a:cxn>
              <a:cxn ang="0">
                <a:pos x="584" y="192"/>
              </a:cxn>
              <a:cxn ang="0">
                <a:pos x="536" y="0"/>
              </a:cxn>
              <a:cxn ang="0">
                <a:pos x="680" y="192"/>
              </a:cxn>
              <a:cxn ang="0">
                <a:pos x="680" y="48"/>
              </a:cxn>
              <a:cxn ang="0">
                <a:pos x="728" y="192"/>
              </a:cxn>
              <a:cxn ang="0">
                <a:pos x="728" y="0"/>
              </a:cxn>
              <a:cxn ang="0">
                <a:pos x="776" y="192"/>
              </a:cxn>
              <a:cxn ang="0">
                <a:pos x="776" y="48"/>
              </a:cxn>
              <a:cxn ang="0">
                <a:pos x="872" y="192"/>
              </a:cxn>
              <a:cxn ang="0">
                <a:pos x="968" y="0"/>
              </a:cxn>
              <a:cxn ang="0">
                <a:pos x="968" y="192"/>
              </a:cxn>
              <a:cxn ang="0">
                <a:pos x="1016" y="0"/>
              </a:cxn>
              <a:cxn ang="0">
                <a:pos x="1064" y="192"/>
              </a:cxn>
              <a:cxn ang="0">
                <a:pos x="1064" y="48"/>
              </a:cxn>
              <a:cxn ang="0">
                <a:pos x="1160" y="192"/>
              </a:cxn>
            </a:cxnLst>
            <a:rect l="0" t="0" r="r" b="b"/>
            <a:pathLst>
              <a:path w="1160" h="208">
                <a:moveTo>
                  <a:pt x="8" y="192"/>
                </a:moveTo>
                <a:cubicBezTo>
                  <a:pt x="4" y="144"/>
                  <a:pt x="0" y="96"/>
                  <a:pt x="8" y="96"/>
                </a:cubicBezTo>
                <a:cubicBezTo>
                  <a:pt x="16" y="96"/>
                  <a:pt x="32" y="208"/>
                  <a:pt x="56" y="192"/>
                </a:cubicBezTo>
                <a:cubicBezTo>
                  <a:pt x="80" y="176"/>
                  <a:pt x="144" y="0"/>
                  <a:pt x="152" y="0"/>
                </a:cubicBezTo>
                <a:cubicBezTo>
                  <a:pt x="160" y="0"/>
                  <a:pt x="96" y="176"/>
                  <a:pt x="104" y="192"/>
                </a:cubicBezTo>
                <a:cubicBezTo>
                  <a:pt x="112" y="208"/>
                  <a:pt x="184" y="96"/>
                  <a:pt x="200" y="96"/>
                </a:cubicBezTo>
                <a:cubicBezTo>
                  <a:pt x="216" y="96"/>
                  <a:pt x="200" y="208"/>
                  <a:pt x="200" y="192"/>
                </a:cubicBezTo>
                <a:cubicBezTo>
                  <a:pt x="200" y="176"/>
                  <a:pt x="192" y="0"/>
                  <a:pt x="200" y="0"/>
                </a:cubicBezTo>
                <a:cubicBezTo>
                  <a:pt x="208" y="0"/>
                  <a:pt x="240" y="184"/>
                  <a:pt x="248" y="192"/>
                </a:cubicBezTo>
                <a:cubicBezTo>
                  <a:pt x="256" y="200"/>
                  <a:pt x="232" y="48"/>
                  <a:pt x="248" y="48"/>
                </a:cubicBezTo>
                <a:cubicBezTo>
                  <a:pt x="264" y="48"/>
                  <a:pt x="320" y="200"/>
                  <a:pt x="344" y="192"/>
                </a:cubicBezTo>
                <a:cubicBezTo>
                  <a:pt x="368" y="184"/>
                  <a:pt x="384" y="0"/>
                  <a:pt x="392" y="0"/>
                </a:cubicBezTo>
                <a:cubicBezTo>
                  <a:pt x="400" y="0"/>
                  <a:pt x="384" y="192"/>
                  <a:pt x="392" y="192"/>
                </a:cubicBezTo>
                <a:cubicBezTo>
                  <a:pt x="400" y="192"/>
                  <a:pt x="424" y="0"/>
                  <a:pt x="440" y="0"/>
                </a:cubicBezTo>
                <a:cubicBezTo>
                  <a:pt x="456" y="0"/>
                  <a:pt x="480" y="184"/>
                  <a:pt x="488" y="192"/>
                </a:cubicBezTo>
                <a:cubicBezTo>
                  <a:pt x="496" y="200"/>
                  <a:pt x="472" y="48"/>
                  <a:pt x="488" y="48"/>
                </a:cubicBezTo>
                <a:cubicBezTo>
                  <a:pt x="504" y="48"/>
                  <a:pt x="576" y="200"/>
                  <a:pt x="584" y="192"/>
                </a:cubicBezTo>
                <a:cubicBezTo>
                  <a:pt x="592" y="184"/>
                  <a:pt x="520" y="0"/>
                  <a:pt x="536" y="0"/>
                </a:cubicBezTo>
                <a:cubicBezTo>
                  <a:pt x="552" y="0"/>
                  <a:pt x="656" y="184"/>
                  <a:pt x="680" y="192"/>
                </a:cubicBezTo>
                <a:cubicBezTo>
                  <a:pt x="704" y="200"/>
                  <a:pt x="672" y="48"/>
                  <a:pt x="680" y="48"/>
                </a:cubicBezTo>
                <a:cubicBezTo>
                  <a:pt x="688" y="48"/>
                  <a:pt x="720" y="200"/>
                  <a:pt x="728" y="192"/>
                </a:cubicBezTo>
                <a:cubicBezTo>
                  <a:pt x="736" y="184"/>
                  <a:pt x="720" y="0"/>
                  <a:pt x="728" y="0"/>
                </a:cubicBezTo>
                <a:cubicBezTo>
                  <a:pt x="736" y="0"/>
                  <a:pt x="768" y="184"/>
                  <a:pt x="776" y="192"/>
                </a:cubicBezTo>
                <a:cubicBezTo>
                  <a:pt x="784" y="200"/>
                  <a:pt x="760" y="48"/>
                  <a:pt x="776" y="48"/>
                </a:cubicBezTo>
                <a:cubicBezTo>
                  <a:pt x="792" y="48"/>
                  <a:pt x="840" y="200"/>
                  <a:pt x="872" y="192"/>
                </a:cubicBezTo>
                <a:cubicBezTo>
                  <a:pt x="904" y="184"/>
                  <a:pt x="952" y="0"/>
                  <a:pt x="968" y="0"/>
                </a:cubicBezTo>
                <a:cubicBezTo>
                  <a:pt x="984" y="0"/>
                  <a:pt x="960" y="192"/>
                  <a:pt x="968" y="192"/>
                </a:cubicBezTo>
                <a:cubicBezTo>
                  <a:pt x="976" y="192"/>
                  <a:pt x="1000" y="0"/>
                  <a:pt x="1016" y="0"/>
                </a:cubicBezTo>
                <a:cubicBezTo>
                  <a:pt x="1032" y="0"/>
                  <a:pt x="1056" y="184"/>
                  <a:pt x="1064" y="192"/>
                </a:cubicBezTo>
                <a:cubicBezTo>
                  <a:pt x="1072" y="200"/>
                  <a:pt x="1048" y="48"/>
                  <a:pt x="1064" y="48"/>
                </a:cubicBezTo>
                <a:cubicBezTo>
                  <a:pt x="1080" y="48"/>
                  <a:pt x="1120" y="120"/>
                  <a:pt x="1160" y="192"/>
                </a:cubicBezTo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218"/>
          <p:cNvGrpSpPr>
            <a:grpSpLocks/>
          </p:cNvGrpSpPr>
          <p:nvPr/>
        </p:nvGrpSpPr>
        <p:grpSpPr bwMode="auto">
          <a:xfrm>
            <a:off x="2971801" y="2465388"/>
            <a:ext cx="4567116" cy="954087"/>
            <a:chOff x="912" y="943"/>
            <a:chExt cx="1005" cy="384"/>
          </a:xfrm>
        </p:grpSpPr>
        <p:sp>
          <p:nvSpPr>
            <p:cNvPr id="11447" name="Freeform 183"/>
            <p:cNvSpPr>
              <a:spLocks/>
            </p:cNvSpPr>
            <p:nvPr/>
          </p:nvSpPr>
          <p:spPr bwMode="auto">
            <a:xfrm rot="221304">
              <a:off x="913" y="943"/>
              <a:ext cx="503" cy="384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57" name="Freeform 193"/>
            <p:cNvSpPr>
              <a:spLocks/>
            </p:cNvSpPr>
            <p:nvPr/>
          </p:nvSpPr>
          <p:spPr bwMode="auto">
            <a:xfrm rot="221304">
              <a:off x="912" y="947"/>
              <a:ext cx="629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58" name="Freeform 194"/>
            <p:cNvSpPr>
              <a:spLocks/>
            </p:cNvSpPr>
            <p:nvPr/>
          </p:nvSpPr>
          <p:spPr bwMode="auto">
            <a:xfrm rot="221304">
              <a:off x="912" y="948"/>
              <a:ext cx="691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59" name="Freeform 195"/>
            <p:cNvSpPr>
              <a:spLocks/>
            </p:cNvSpPr>
            <p:nvPr/>
          </p:nvSpPr>
          <p:spPr bwMode="auto">
            <a:xfrm rot="221304">
              <a:off x="912" y="950"/>
              <a:ext cx="754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60" name="Freeform 196"/>
            <p:cNvSpPr>
              <a:spLocks/>
            </p:cNvSpPr>
            <p:nvPr/>
          </p:nvSpPr>
          <p:spPr bwMode="auto">
            <a:xfrm rot="221304">
              <a:off x="912" y="952"/>
              <a:ext cx="816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61" name="Freeform 197"/>
            <p:cNvSpPr>
              <a:spLocks/>
            </p:cNvSpPr>
            <p:nvPr/>
          </p:nvSpPr>
          <p:spPr bwMode="auto">
            <a:xfrm rot="221304">
              <a:off x="913" y="944"/>
              <a:ext cx="566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62" name="Freeform 198"/>
            <p:cNvSpPr>
              <a:spLocks/>
            </p:cNvSpPr>
            <p:nvPr/>
          </p:nvSpPr>
          <p:spPr bwMode="auto">
            <a:xfrm rot="221304">
              <a:off x="912" y="954"/>
              <a:ext cx="880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63" name="Freeform 199"/>
            <p:cNvSpPr>
              <a:spLocks/>
            </p:cNvSpPr>
            <p:nvPr/>
          </p:nvSpPr>
          <p:spPr bwMode="auto">
            <a:xfrm rot="221304">
              <a:off x="912" y="958"/>
              <a:ext cx="945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64" name="Freeform 200"/>
            <p:cNvSpPr>
              <a:spLocks/>
            </p:cNvSpPr>
            <p:nvPr/>
          </p:nvSpPr>
          <p:spPr bwMode="auto">
            <a:xfrm rot="221304">
              <a:off x="912" y="959"/>
              <a:ext cx="1005" cy="365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212"/>
          <p:cNvGrpSpPr>
            <a:grpSpLocks/>
          </p:cNvGrpSpPr>
          <p:nvPr/>
        </p:nvGrpSpPr>
        <p:grpSpPr bwMode="auto">
          <a:xfrm rot="21412648" flipH="1">
            <a:off x="2894657" y="2417373"/>
            <a:ext cx="5110274" cy="1087437"/>
            <a:chOff x="3072" y="1056"/>
            <a:chExt cx="768" cy="202"/>
          </a:xfrm>
        </p:grpSpPr>
        <p:sp>
          <p:nvSpPr>
            <p:cNvPr id="11467" name="Freeform 203"/>
            <p:cNvSpPr>
              <a:spLocks/>
            </p:cNvSpPr>
            <p:nvPr/>
          </p:nvSpPr>
          <p:spPr bwMode="auto">
            <a:xfrm>
              <a:off x="3073" y="1056"/>
              <a:ext cx="384" cy="202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68" name="Freeform 204"/>
            <p:cNvSpPr>
              <a:spLocks/>
            </p:cNvSpPr>
            <p:nvPr/>
          </p:nvSpPr>
          <p:spPr bwMode="auto">
            <a:xfrm>
              <a:off x="3072" y="1056"/>
              <a:ext cx="480" cy="192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69" name="Freeform 205"/>
            <p:cNvSpPr>
              <a:spLocks/>
            </p:cNvSpPr>
            <p:nvPr/>
          </p:nvSpPr>
          <p:spPr bwMode="auto">
            <a:xfrm>
              <a:off x="3072" y="1056"/>
              <a:ext cx="528" cy="192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70" name="Freeform 206"/>
            <p:cNvSpPr>
              <a:spLocks/>
            </p:cNvSpPr>
            <p:nvPr/>
          </p:nvSpPr>
          <p:spPr bwMode="auto">
            <a:xfrm>
              <a:off x="3072" y="1056"/>
              <a:ext cx="576" cy="192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71" name="Freeform 207"/>
            <p:cNvSpPr>
              <a:spLocks/>
            </p:cNvSpPr>
            <p:nvPr/>
          </p:nvSpPr>
          <p:spPr bwMode="auto">
            <a:xfrm>
              <a:off x="3072" y="1056"/>
              <a:ext cx="624" cy="192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72" name="Freeform 208"/>
            <p:cNvSpPr>
              <a:spLocks/>
            </p:cNvSpPr>
            <p:nvPr/>
          </p:nvSpPr>
          <p:spPr bwMode="auto">
            <a:xfrm>
              <a:off x="3072" y="1056"/>
              <a:ext cx="432" cy="192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73" name="Freeform 209"/>
            <p:cNvSpPr>
              <a:spLocks/>
            </p:cNvSpPr>
            <p:nvPr/>
          </p:nvSpPr>
          <p:spPr bwMode="auto">
            <a:xfrm>
              <a:off x="3072" y="1056"/>
              <a:ext cx="672" cy="192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74" name="Freeform 210"/>
            <p:cNvSpPr>
              <a:spLocks/>
            </p:cNvSpPr>
            <p:nvPr/>
          </p:nvSpPr>
          <p:spPr bwMode="auto">
            <a:xfrm>
              <a:off x="3072" y="1056"/>
              <a:ext cx="720" cy="192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75" name="Freeform 211"/>
            <p:cNvSpPr>
              <a:spLocks/>
            </p:cNvSpPr>
            <p:nvPr/>
          </p:nvSpPr>
          <p:spPr bwMode="auto">
            <a:xfrm>
              <a:off x="3072" y="1056"/>
              <a:ext cx="768" cy="192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432" y="16"/>
                </a:cxn>
                <a:cxn ang="0">
                  <a:pos x="1008" y="256"/>
                </a:cxn>
              </a:cxnLst>
              <a:rect l="0" t="0" r="r" b="b"/>
              <a:pathLst>
                <a:path w="1008" h="256">
                  <a:moveTo>
                    <a:pt x="0" y="160"/>
                  </a:moveTo>
                  <a:cubicBezTo>
                    <a:pt x="132" y="80"/>
                    <a:pt x="264" y="0"/>
                    <a:pt x="432" y="16"/>
                  </a:cubicBezTo>
                  <a:cubicBezTo>
                    <a:pt x="600" y="32"/>
                    <a:pt x="936" y="224"/>
                    <a:pt x="1008" y="256"/>
                  </a:cubicBezTo>
                </a:path>
              </a:pathLst>
            </a:custGeom>
            <a:noFill/>
            <a:ln w="9525" cap="rnd" cmpd="sng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1280" name="Line 16"/>
          <p:cNvSpPr>
            <a:spLocks noChangeShapeType="1"/>
          </p:cNvSpPr>
          <p:nvPr/>
        </p:nvSpPr>
        <p:spPr bwMode="auto">
          <a:xfrm flipH="1" flipV="1">
            <a:off x="4734665" y="3373703"/>
            <a:ext cx="138984" cy="45376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9" name="Group 167"/>
          <p:cNvGrpSpPr>
            <a:grpSpLocks/>
          </p:cNvGrpSpPr>
          <p:nvPr/>
        </p:nvGrpSpPr>
        <p:grpSpPr bwMode="auto">
          <a:xfrm>
            <a:off x="5800724" y="3009900"/>
            <a:ext cx="53505" cy="817563"/>
            <a:chOff x="5876924" y="3619500"/>
            <a:chExt cx="45719" cy="817563"/>
          </a:xfrm>
        </p:grpSpPr>
        <p:sp>
          <p:nvSpPr>
            <p:cNvPr id="11417" name="Line 153"/>
            <p:cNvSpPr>
              <a:spLocks noChangeShapeType="1"/>
            </p:cNvSpPr>
            <p:nvPr/>
          </p:nvSpPr>
          <p:spPr bwMode="auto">
            <a:xfrm>
              <a:off x="2976" y="1344"/>
              <a:ext cx="0" cy="19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427" name="Line 163"/>
            <p:cNvSpPr>
              <a:spLocks noChangeShapeType="1"/>
            </p:cNvSpPr>
            <p:nvPr/>
          </p:nvSpPr>
          <p:spPr bwMode="auto">
            <a:xfrm flipV="1">
              <a:off x="2976" y="1248"/>
              <a:ext cx="0" cy="96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1455" name="Line 191"/>
          <p:cNvSpPr>
            <a:spLocks noChangeShapeType="1"/>
          </p:cNvSpPr>
          <p:nvPr/>
        </p:nvSpPr>
        <p:spPr bwMode="auto">
          <a:xfrm>
            <a:off x="4079874" y="3146425"/>
            <a:ext cx="187251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10" name="Group 232"/>
          <p:cNvGrpSpPr>
            <a:grpSpLocks/>
          </p:cNvGrpSpPr>
          <p:nvPr/>
        </p:nvGrpSpPr>
        <p:grpSpPr bwMode="auto">
          <a:xfrm>
            <a:off x="2971800" y="3810000"/>
            <a:ext cx="5029200" cy="381000"/>
            <a:chOff x="3072" y="1536"/>
            <a:chExt cx="1152" cy="480"/>
          </a:xfrm>
        </p:grpSpPr>
        <p:sp>
          <p:nvSpPr>
            <p:cNvPr id="11497" name="Rectangle 233" descr="Sphere"/>
            <p:cNvSpPr>
              <a:spLocks noChangeArrowheads="1"/>
            </p:cNvSpPr>
            <p:nvPr/>
          </p:nvSpPr>
          <p:spPr bwMode="auto">
            <a:xfrm>
              <a:off x="3072" y="1536"/>
              <a:ext cx="1152" cy="320"/>
            </a:xfrm>
            <a:prstGeom prst="rect">
              <a:avLst/>
            </a:prstGeom>
            <a:pattFill prst="sphere">
              <a:fgClr>
                <a:srgbClr val="00CCFF">
                  <a:alpha val="30000"/>
                </a:srgbClr>
              </a:fgClr>
              <a:bgClr>
                <a:schemeClr val="bg1">
                  <a:alpha val="30000"/>
                </a:schemeClr>
              </a:bgClr>
            </a:patt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498" name="Freeform 234" descr="Sphere"/>
            <p:cNvSpPr>
              <a:spLocks/>
            </p:cNvSpPr>
            <p:nvPr/>
          </p:nvSpPr>
          <p:spPr bwMode="auto">
            <a:xfrm>
              <a:off x="3072" y="1829"/>
              <a:ext cx="1152" cy="18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44" y="56"/>
                </a:cxn>
                <a:cxn ang="0">
                  <a:pos x="432" y="8"/>
                </a:cxn>
                <a:cxn ang="0">
                  <a:pos x="768" y="56"/>
                </a:cxn>
                <a:cxn ang="0">
                  <a:pos x="912" y="8"/>
                </a:cxn>
                <a:cxn ang="0">
                  <a:pos x="1104" y="56"/>
                </a:cxn>
                <a:cxn ang="0">
                  <a:pos x="1152" y="8"/>
                </a:cxn>
              </a:cxnLst>
              <a:rect l="0" t="0" r="r" b="b"/>
              <a:pathLst>
                <a:path w="1152" h="56">
                  <a:moveTo>
                    <a:pt x="0" y="8"/>
                  </a:moveTo>
                  <a:cubicBezTo>
                    <a:pt x="36" y="32"/>
                    <a:pt x="72" y="56"/>
                    <a:pt x="144" y="56"/>
                  </a:cubicBezTo>
                  <a:cubicBezTo>
                    <a:pt x="216" y="56"/>
                    <a:pt x="328" y="8"/>
                    <a:pt x="432" y="8"/>
                  </a:cubicBezTo>
                  <a:cubicBezTo>
                    <a:pt x="536" y="8"/>
                    <a:pt x="688" y="56"/>
                    <a:pt x="768" y="56"/>
                  </a:cubicBezTo>
                  <a:cubicBezTo>
                    <a:pt x="848" y="56"/>
                    <a:pt x="856" y="8"/>
                    <a:pt x="912" y="8"/>
                  </a:cubicBezTo>
                  <a:cubicBezTo>
                    <a:pt x="968" y="8"/>
                    <a:pt x="1064" y="56"/>
                    <a:pt x="1104" y="56"/>
                  </a:cubicBezTo>
                  <a:cubicBezTo>
                    <a:pt x="1144" y="56"/>
                    <a:pt x="1128" y="0"/>
                    <a:pt x="1152" y="8"/>
                  </a:cubicBezTo>
                </a:path>
              </a:pathLst>
            </a:custGeom>
            <a:pattFill prst="sphere">
              <a:fgClr>
                <a:srgbClr val="00CCFF">
                  <a:alpha val="30000"/>
                </a:srgbClr>
              </a:fgClr>
              <a:bgClr>
                <a:schemeClr val="bg1">
                  <a:alpha val="30000"/>
                </a:schemeClr>
              </a:bgClr>
            </a:patt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235"/>
          <p:cNvGrpSpPr>
            <a:grpSpLocks/>
          </p:cNvGrpSpPr>
          <p:nvPr/>
        </p:nvGrpSpPr>
        <p:grpSpPr bwMode="auto">
          <a:xfrm>
            <a:off x="2971800" y="3810000"/>
            <a:ext cx="5029200" cy="685800"/>
            <a:chOff x="3072" y="1536"/>
            <a:chExt cx="1152" cy="480"/>
          </a:xfrm>
        </p:grpSpPr>
        <p:sp>
          <p:nvSpPr>
            <p:cNvPr id="11500" name="Rectangle 236" descr="Sphere"/>
            <p:cNvSpPr>
              <a:spLocks noChangeArrowheads="1"/>
            </p:cNvSpPr>
            <p:nvPr/>
          </p:nvSpPr>
          <p:spPr bwMode="auto">
            <a:xfrm>
              <a:off x="3072" y="1536"/>
              <a:ext cx="1152" cy="320"/>
            </a:xfrm>
            <a:prstGeom prst="rect">
              <a:avLst/>
            </a:prstGeom>
            <a:pattFill prst="sphere">
              <a:fgClr>
                <a:srgbClr val="00CCFF">
                  <a:alpha val="30000"/>
                </a:srgbClr>
              </a:fgClr>
              <a:bgClr>
                <a:schemeClr val="bg1">
                  <a:alpha val="30000"/>
                </a:schemeClr>
              </a:bgClr>
            </a:pattFill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501" name="Freeform 237" descr="Sphere"/>
            <p:cNvSpPr>
              <a:spLocks/>
            </p:cNvSpPr>
            <p:nvPr/>
          </p:nvSpPr>
          <p:spPr bwMode="auto">
            <a:xfrm>
              <a:off x="3072" y="1829"/>
              <a:ext cx="1152" cy="187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44" y="56"/>
                </a:cxn>
                <a:cxn ang="0">
                  <a:pos x="432" y="8"/>
                </a:cxn>
                <a:cxn ang="0">
                  <a:pos x="768" y="56"/>
                </a:cxn>
                <a:cxn ang="0">
                  <a:pos x="912" y="8"/>
                </a:cxn>
                <a:cxn ang="0">
                  <a:pos x="1104" y="56"/>
                </a:cxn>
                <a:cxn ang="0">
                  <a:pos x="1152" y="8"/>
                </a:cxn>
              </a:cxnLst>
              <a:rect l="0" t="0" r="r" b="b"/>
              <a:pathLst>
                <a:path w="1152" h="56">
                  <a:moveTo>
                    <a:pt x="0" y="8"/>
                  </a:moveTo>
                  <a:cubicBezTo>
                    <a:pt x="36" y="32"/>
                    <a:pt x="72" y="56"/>
                    <a:pt x="144" y="56"/>
                  </a:cubicBezTo>
                  <a:cubicBezTo>
                    <a:pt x="216" y="56"/>
                    <a:pt x="328" y="8"/>
                    <a:pt x="432" y="8"/>
                  </a:cubicBezTo>
                  <a:cubicBezTo>
                    <a:pt x="536" y="8"/>
                    <a:pt x="688" y="56"/>
                    <a:pt x="768" y="56"/>
                  </a:cubicBezTo>
                  <a:cubicBezTo>
                    <a:pt x="848" y="56"/>
                    <a:pt x="856" y="8"/>
                    <a:pt x="912" y="8"/>
                  </a:cubicBezTo>
                  <a:cubicBezTo>
                    <a:pt x="968" y="8"/>
                    <a:pt x="1064" y="56"/>
                    <a:pt x="1104" y="56"/>
                  </a:cubicBezTo>
                  <a:cubicBezTo>
                    <a:pt x="1144" y="56"/>
                    <a:pt x="1128" y="0"/>
                    <a:pt x="1152" y="8"/>
                  </a:cubicBezTo>
                </a:path>
              </a:pathLst>
            </a:custGeom>
            <a:pattFill prst="sphere">
              <a:fgClr>
                <a:srgbClr val="00CCFF">
                  <a:alpha val="30000"/>
                </a:srgbClr>
              </a:fgClr>
              <a:bgClr>
                <a:schemeClr val="bg1">
                  <a:alpha val="30000"/>
                </a:schemeClr>
              </a:bgClr>
            </a:patt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95" name="Down Arrow 194"/>
          <p:cNvSpPr/>
          <p:nvPr/>
        </p:nvSpPr>
        <p:spPr>
          <a:xfrm>
            <a:off x="3505200" y="5486400"/>
            <a:ext cx="22037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Down Arrow 195"/>
          <p:cNvSpPr/>
          <p:nvPr/>
        </p:nvSpPr>
        <p:spPr>
          <a:xfrm>
            <a:off x="6248400" y="5486400"/>
            <a:ext cx="22037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Down Arrow 196"/>
          <p:cNvSpPr/>
          <p:nvPr/>
        </p:nvSpPr>
        <p:spPr>
          <a:xfrm>
            <a:off x="7696200" y="5486400"/>
            <a:ext cx="22037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201"/>
          <p:cNvGrpSpPr/>
          <p:nvPr/>
        </p:nvGrpSpPr>
        <p:grpSpPr>
          <a:xfrm>
            <a:off x="6096000" y="2514600"/>
            <a:ext cx="838200" cy="1306766"/>
            <a:chOff x="4646613" y="3358896"/>
            <a:chExt cx="615950" cy="1078166"/>
          </a:xfrm>
        </p:grpSpPr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V="1">
              <a:off x="4892993" y="3505199"/>
              <a:ext cx="212407" cy="9318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AutoShape 18"/>
            <p:cNvSpPr>
              <a:spLocks noChangeArrowheads="1"/>
            </p:cNvSpPr>
            <p:nvPr/>
          </p:nvSpPr>
          <p:spPr bwMode="auto">
            <a:xfrm>
              <a:off x="4975120" y="3358896"/>
              <a:ext cx="246380" cy="272256"/>
            </a:xfrm>
            <a:prstGeom prst="sun">
              <a:avLst>
                <a:gd name="adj" fmla="val 12500"/>
              </a:avLst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>
              <a:off x="4646613" y="3721904"/>
              <a:ext cx="246380" cy="272256"/>
            </a:xfrm>
            <a:prstGeom prst="sun">
              <a:avLst>
                <a:gd name="adj" fmla="val 12500"/>
              </a:avLst>
            </a:prstGeom>
            <a:solidFill>
              <a:srgbClr val="FF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Freeform 20"/>
            <p:cNvSpPr>
              <a:spLocks/>
            </p:cNvSpPr>
            <p:nvPr/>
          </p:nvSpPr>
          <p:spPr bwMode="auto">
            <a:xfrm>
              <a:off x="5057246" y="3631152"/>
              <a:ext cx="205317" cy="196630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4" y="56"/>
                </a:cxn>
                <a:cxn ang="0">
                  <a:pos x="144" y="8"/>
                </a:cxn>
                <a:cxn ang="0">
                  <a:pos x="0" y="104"/>
                </a:cxn>
              </a:cxnLst>
              <a:rect l="0" t="0" r="r" b="b"/>
              <a:pathLst>
                <a:path w="168" h="112">
                  <a:moveTo>
                    <a:pt x="0" y="104"/>
                  </a:moveTo>
                  <a:cubicBezTo>
                    <a:pt x="0" y="112"/>
                    <a:pt x="120" y="72"/>
                    <a:pt x="144" y="56"/>
                  </a:cubicBezTo>
                  <a:cubicBezTo>
                    <a:pt x="168" y="40"/>
                    <a:pt x="168" y="0"/>
                    <a:pt x="144" y="8"/>
                  </a:cubicBezTo>
                  <a:cubicBezTo>
                    <a:pt x="120" y="16"/>
                    <a:pt x="0" y="96"/>
                    <a:pt x="0" y="104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auto">
            <a:xfrm>
              <a:off x="4975120" y="3994161"/>
              <a:ext cx="246380" cy="121003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4" y="56"/>
                </a:cxn>
                <a:cxn ang="0">
                  <a:pos x="144" y="8"/>
                </a:cxn>
                <a:cxn ang="0">
                  <a:pos x="0" y="104"/>
                </a:cxn>
              </a:cxnLst>
              <a:rect l="0" t="0" r="r" b="b"/>
              <a:pathLst>
                <a:path w="168" h="112">
                  <a:moveTo>
                    <a:pt x="0" y="104"/>
                  </a:moveTo>
                  <a:cubicBezTo>
                    <a:pt x="0" y="112"/>
                    <a:pt x="120" y="72"/>
                    <a:pt x="144" y="56"/>
                  </a:cubicBezTo>
                  <a:cubicBezTo>
                    <a:pt x="168" y="40"/>
                    <a:pt x="168" y="0"/>
                    <a:pt x="144" y="8"/>
                  </a:cubicBezTo>
                  <a:cubicBezTo>
                    <a:pt x="120" y="16"/>
                    <a:pt x="0" y="96"/>
                    <a:pt x="0" y="104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auto">
            <a:xfrm rot="16200000">
              <a:off x="4683364" y="4048162"/>
              <a:ext cx="90752" cy="164253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4" y="56"/>
                </a:cxn>
                <a:cxn ang="0">
                  <a:pos x="144" y="8"/>
                </a:cxn>
                <a:cxn ang="0">
                  <a:pos x="0" y="104"/>
                </a:cxn>
              </a:cxnLst>
              <a:rect l="0" t="0" r="r" b="b"/>
              <a:pathLst>
                <a:path w="168" h="112">
                  <a:moveTo>
                    <a:pt x="0" y="104"/>
                  </a:moveTo>
                  <a:cubicBezTo>
                    <a:pt x="0" y="112"/>
                    <a:pt x="120" y="72"/>
                    <a:pt x="144" y="56"/>
                  </a:cubicBezTo>
                  <a:cubicBezTo>
                    <a:pt x="168" y="40"/>
                    <a:pt x="168" y="0"/>
                    <a:pt x="144" y="8"/>
                  </a:cubicBezTo>
                  <a:cubicBezTo>
                    <a:pt x="120" y="16"/>
                    <a:pt x="0" y="96"/>
                    <a:pt x="0" y="104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auto">
            <a:xfrm rot="16200000">
              <a:off x="4802241" y="3549026"/>
              <a:ext cx="181504" cy="164253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144" y="56"/>
                </a:cxn>
                <a:cxn ang="0">
                  <a:pos x="144" y="8"/>
                </a:cxn>
                <a:cxn ang="0">
                  <a:pos x="0" y="104"/>
                </a:cxn>
              </a:cxnLst>
              <a:rect l="0" t="0" r="r" b="b"/>
              <a:pathLst>
                <a:path w="168" h="112">
                  <a:moveTo>
                    <a:pt x="0" y="104"/>
                  </a:moveTo>
                  <a:cubicBezTo>
                    <a:pt x="0" y="112"/>
                    <a:pt x="120" y="72"/>
                    <a:pt x="144" y="56"/>
                  </a:cubicBezTo>
                  <a:cubicBezTo>
                    <a:pt x="168" y="40"/>
                    <a:pt x="168" y="0"/>
                    <a:pt x="144" y="8"/>
                  </a:cubicBezTo>
                  <a:cubicBezTo>
                    <a:pt x="120" y="16"/>
                    <a:pt x="0" y="96"/>
                    <a:pt x="0" y="104"/>
                  </a:cubicBezTo>
                  <a:close/>
                </a:path>
              </a:pathLst>
            </a:custGeom>
            <a:solidFill>
              <a:srgbClr val="92D05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31"/>
          <p:cNvGrpSpPr>
            <a:grpSpLocks/>
          </p:cNvGrpSpPr>
          <p:nvPr/>
        </p:nvGrpSpPr>
        <p:grpSpPr bwMode="auto">
          <a:xfrm>
            <a:off x="8077200" y="3810000"/>
            <a:ext cx="614363" cy="1635125"/>
            <a:chOff x="3838" y="2103"/>
            <a:chExt cx="387" cy="1030"/>
          </a:xfrm>
        </p:grpSpPr>
        <p:sp>
          <p:nvSpPr>
            <p:cNvPr id="189" name="Line 25"/>
            <p:cNvSpPr>
              <a:spLocks noChangeShapeType="1"/>
            </p:cNvSpPr>
            <p:nvPr/>
          </p:nvSpPr>
          <p:spPr bwMode="auto">
            <a:xfrm flipH="1">
              <a:off x="3838" y="2103"/>
              <a:ext cx="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6"/>
            <p:cNvSpPr>
              <a:spLocks noChangeShapeType="1"/>
            </p:cNvSpPr>
            <p:nvPr/>
          </p:nvSpPr>
          <p:spPr bwMode="auto">
            <a:xfrm flipV="1">
              <a:off x="4225" y="2103"/>
              <a:ext cx="0" cy="10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sm" len="med"/>
              <a:tailEnd type="triangle" w="sm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30"/>
            <p:cNvSpPr>
              <a:spLocks noChangeShapeType="1"/>
            </p:cNvSpPr>
            <p:nvPr/>
          </p:nvSpPr>
          <p:spPr bwMode="auto">
            <a:xfrm flipH="1">
              <a:off x="3838" y="3133"/>
              <a:ext cx="3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2" name="Rectangle 24"/>
          <p:cNvSpPr>
            <a:spLocks noChangeArrowheads="1"/>
          </p:cNvSpPr>
          <p:nvPr/>
        </p:nvSpPr>
        <p:spPr bwMode="auto">
          <a:xfrm>
            <a:off x="7997825" y="4191000"/>
            <a:ext cx="1069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0" dirty="0">
                <a:solidFill>
                  <a:schemeClr val="tx1"/>
                </a:solidFill>
                <a:latin typeface="+mj-lt"/>
              </a:rPr>
              <a:t>Root   </a:t>
            </a:r>
          </a:p>
          <a:p>
            <a:r>
              <a:rPr lang="en-US" sz="1600" b="0" dirty="0">
                <a:solidFill>
                  <a:schemeClr val="tx1"/>
                </a:solidFill>
                <a:latin typeface="+mj-lt"/>
              </a:rPr>
              <a:t>Zone</a:t>
            </a:r>
          </a:p>
        </p:txBody>
      </p:sp>
      <p:sp>
        <p:nvSpPr>
          <p:cNvPr id="202" name="Content Placeholder 2"/>
          <p:cNvSpPr txBox="1">
            <a:spLocks/>
          </p:cNvSpPr>
          <p:nvPr/>
        </p:nvSpPr>
        <p:spPr>
          <a:xfrm>
            <a:off x="381000" y="3429000"/>
            <a:ext cx="2362200" cy="10668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900" dirty="0" smtClean="0">
                <a:solidFill>
                  <a:srgbClr val="000000"/>
                </a:solidFill>
                <a:latin typeface="+mj-lt"/>
              </a:rPr>
              <a:t>Identify </a:t>
            </a:r>
            <a:r>
              <a:rPr lang="en-US" sz="2900" dirty="0" smtClean="0">
                <a:solidFill>
                  <a:schemeClr val="accent2"/>
                </a:solidFill>
                <a:latin typeface="+mj-lt"/>
              </a:rPr>
              <a:t>DRY</a:t>
            </a:r>
            <a:r>
              <a:rPr lang="en-US" sz="2900" dirty="0" smtClean="0">
                <a:solidFill>
                  <a:srgbClr val="000000"/>
                </a:solidFill>
                <a:latin typeface="+mj-lt"/>
              </a:rPr>
              <a:t> and </a:t>
            </a:r>
            <a:r>
              <a:rPr lang="en-US" sz="2900" dirty="0" smtClean="0">
                <a:solidFill>
                  <a:schemeClr val="bg2"/>
                </a:solidFill>
                <a:latin typeface="+mj-lt"/>
              </a:rPr>
              <a:t>WET</a:t>
            </a:r>
            <a:r>
              <a:rPr lang="en-US" sz="2900" dirty="0" smtClean="0">
                <a:solidFill>
                  <a:srgbClr val="000000"/>
                </a:solidFill>
                <a:latin typeface="+mj-lt"/>
              </a:rPr>
              <a:t> areas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4" name="Group 214"/>
          <p:cNvGrpSpPr/>
          <p:nvPr/>
        </p:nvGrpSpPr>
        <p:grpSpPr>
          <a:xfrm>
            <a:off x="2971800" y="3810000"/>
            <a:ext cx="5029200" cy="1646771"/>
            <a:chOff x="-381000" y="4495800"/>
            <a:chExt cx="4297389" cy="1646771"/>
          </a:xfrm>
        </p:grpSpPr>
        <p:sp>
          <p:nvSpPr>
            <p:cNvPr id="205" name="Rectangle 250" descr="Sphere"/>
            <p:cNvSpPr>
              <a:spLocks noChangeArrowheads="1"/>
            </p:cNvSpPr>
            <p:nvPr/>
          </p:nvSpPr>
          <p:spPr bwMode="auto">
            <a:xfrm>
              <a:off x="-381000" y="4495800"/>
              <a:ext cx="4297389" cy="548640"/>
            </a:xfrm>
            <a:prstGeom prst="rect">
              <a:avLst/>
            </a:prstGeom>
            <a:pattFill prst="sphere">
              <a:fgClr>
                <a:srgbClr val="00CCFF">
                  <a:alpha val="30000"/>
                </a:srgbClr>
              </a:fgClr>
              <a:bgClr>
                <a:schemeClr val="bg1">
                  <a:alpha val="30000"/>
                </a:schemeClr>
              </a:bgClr>
            </a:patt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06" name="Freeform 251" descr="Sphere"/>
            <p:cNvSpPr>
              <a:spLocks/>
            </p:cNvSpPr>
            <p:nvPr/>
          </p:nvSpPr>
          <p:spPr bwMode="auto">
            <a:xfrm>
              <a:off x="-381000" y="4953000"/>
              <a:ext cx="4297389" cy="1189571"/>
            </a:xfrm>
            <a:custGeom>
              <a:avLst/>
              <a:gdLst>
                <a:gd name="connsiteX0" fmla="*/ 0 w 1152"/>
                <a:gd name="connsiteY0" fmla="*/ 33 h 86"/>
                <a:gd name="connsiteX1" fmla="*/ 144 w 1152"/>
                <a:gd name="connsiteY1" fmla="*/ 81 h 86"/>
                <a:gd name="connsiteX2" fmla="*/ 432 w 1152"/>
                <a:gd name="connsiteY2" fmla="*/ 0 h 86"/>
                <a:gd name="connsiteX3" fmla="*/ 768 w 1152"/>
                <a:gd name="connsiteY3" fmla="*/ 81 h 86"/>
                <a:gd name="connsiteX4" fmla="*/ 912 w 1152"/>
                <a:gd name="connsiteY4" fmla="*/ 33 h 86"/>
                <a:gd name="connsiteX5" fmla="*/ 1104 w 1152"/>
                <a:gd name="connsiteY5" fmla="*/ 81 h 86"/>
                <a:gd name="connsiteX6" fmla="*/ 1152 w 1152"/>
                <a:gd name="connsiteY6" fmla="*/ 33 h 86"/>
                <a:gd name="connsiteX0" fmla="*/ 0 w 1152"/>
                <a:gd name="connsiteY0" fmla="*/ 8 h 56"/>
                <a:gd name="connsiteX1" fmla="*/ 144 w 1152"/>
                <a:gd name="connsiteY1" fmla="*/ 56 h 56"/>
                <a:gd name="connsiteX2" fmla="*/ 432 w 1152"/>
                <a:gd name="connsiteY2" fmla="*/ 8 h 56"/>
                <a:gd name="connsiteX3" fmla="*/ 768 w 1152"/>
                <a:gd name="connsiteY3" fmla="*/ 56 h 56"/>
                <a:gd name="connsiteX4" fmla="*/ 912 w 1152"/>
                <a:gd name="connsiteY4" fmla="*/ 8 h 56"/>
                <a:gd name="connsiteX5" fmla="*/ 1104 w 1152"/>
                <a:gd name="connsiteY5" fmla="*/ 56 h 56"/>
                <a:gd name="connsiteX6" fmla="*/ 1152 w 1152"/>
                <a:gd name="connsiteY6" fmla="*/ 8 h 56"/>
                <a:gd name="connsiteX0" fmla="*/ 0 w 1152"/>
                <a:gd name="connsiteY0" fmla="*/ 8 h 76"/>
                <a:gd name="connsiteX1" fmla="*/ 144 w 1152"/>
                <a:gd name="connsiteY1" fmla="*/ 76 h 76"/>
                <a:gd name="connsiteX2" fmla="*/ 432 w 1152"/>
                <a:gd name="connsiteY2" fmla="*/ 8 h 76"/>
                <a:gd name="connsiteX3" fmla="*/ 768 w 1152"/>
                <a:gd name="connsiteY3" fmla="*/ 56 h 76"/>
                <a:gd name="connsiteX4" fmla="*/ 912 w 1152"/>
                <a:gd name="connsiteY4" fmla="*/ 8 h 76"/>
                <a:gd name="connsiteX5" fmla="*/ 1104 w 1152"/>
                <a:gd name="connsiteY5" fmla="*/ 56 h 76"/>
                <a:gd name="connsiteX6" fmla="*/ 1152 w 1152"/>
                <a:gd name="connsiteY6" fmla="*/ 8 h 76"/>
                <a:gd name="connsiteX0" fmla="*/ 0 w 1152"/>
                <a:gd name="connsiteY0" fmla="*/ 8 h 76"/>
                <a:gd name="connsiteX1" fmla="*/ 144 w 1152"/>
                <a:gd name="connsiteY1" fmla="*/ 76 h 76"/>
                <a:gd name="connsiteX2" fmla="*/ 432 w 1152"/>
                <a:gd name="connsiteY2" fmla="*/ 8 h 76"/>
                <a:gd name="connsiteX3" fmla="*/ 768 w 1152"/>
                <a:gd name="connsiteY3" fmla="*/ 76 h 76"/>
                <a:gd name="connsiteX4" fmla="*/ 912 w 1152"/>
                <a:gd name="connsiteY4" fmla="*/ 8 h 76"/>
                <a:gd name="connsiteX5" fmla="*/ 1104 w 1152"/>
                <a:gd name="connsiteY5" fmla="*/ 56 h 76"/>
                <a:gd name="connsiteX6" fmla="*/ 1152 w 1152"/>
                <a:gd name="connsiteY6" fmla="*/ 8 h 76"/>
                <a:gd name="connsiteX0" fmla="*/ 0 w 1152"/>
                <a:gd name="connsiteY0" fmla="*/ 8 h 76"/>
                <a:gd name="connsiteX1" fmla="*/ 144 w 1152"/>
                <a:gd name="connsiteY1" fmla="*/ 76 h 76"/>
                <a:gd name="connsiteX2" fmla="*/ 432 w 1152"/>
                <a:gd name="connsiteY2" fmla="*/ 8 h 76"/>
                <a:gd name="connsiteX3" fmla="*/ 768 w 1152"/>
                <a:gd name="connsiteY3" fmla="*/ 76 h 76"/>
                <a:gd name="connsiteX4" fmla="*/ 912 w 1152"/>
                <a:gd name="connsiteY4" fmla="*/ 8 h 76"/>
                <a:gd name="connsiteX5" fmla="*/ 1104 w 1152"/>
                <a:gd name="connsiteY5" fmla="*/ 76 h 76"/>
                <a:gd name="connsiteX6" fmla="*/ 1152 w 1152"/>
                <a:gd name="connsiteY6" fmla="*/ 8 h 76"/>
                <a:gd name="connsiteX0" fmla="*/ 0 w 1152"/>
                <a:gd name="connsiteY0" fmla="*/ 8 h 102"/>
                <a:gd name="connsiteX1" fmla="*/ 144 w 1152"/>
                <a:gd name="connsiteY1" fmla="*/ 102 h 102"/>
                <a:gd name="connsiteX2" fmla="*/ 432 w 1152"/>
                <a:gd name="connsiteY2" fmla="*/ 8 h 102"/>
                <a:gd name="connsiteX3" fmla="*/ 768 w 1152"/>
                <a:gd name="connsiteY3" fmla="*/ 76 h 102"/>
                <a:gd name="connsiteX4" fmla="*/ 912 w 1152"/>
                <a:gd name="connsiteY4" fmla="*/ 8 h 102"/>
                <a:gd name="connsiteX5" fmla="*/ 1104 w 1152"/>
                <a:gd name="connsiteY5" fmla="*/ 76 h 102"/>
                <a:gd name="connsiteX6" fmla="*/ 1152 w 1152"/>
                <a:gd name="connsiteY6" fmla="*/ 8 h 102"/>
                <a:gd name="connsiteX0" fmla="*/ 0 w 1152"/>
                <a:gd name="connsiteY0" fmla="*/ 8 h 102"/>
                <a:gd name="connsiteX1" fmla="*/ 144 w 1152"/>
                <a:gd name="connsiteY1" fmla="*/ 102 h 102"/>
                <a:gd name="connsiteX2" fmla="*/ 432 w 1152"/>
                <a:gd name="connsiteY2" fmla="*/ 8 h 102"/>
                <a:gd name="connsiteX3" fmla="*/ 768 w 1152"/>
                <a:gd name="connsiteY3" fmla="*/ 96 h 102"/>
                <a:gd name="connsiteX4" fmla="*/ 912 w 1152"/>
                <a:gd name="connsiteY4" fmla="*/ 8 h 102"/>
                <a:gd name="connsiteX5" fmla="*/ 1104 w 1152"/>
                <a:gd name="connsiteY5" fmla="*/ 76 h 102"/>
                <a:gd name="connsiteX6" fmla="*/ 1152 w 1152"/>
                <a:gd name="connsiteY6" fmla="*/ 8 h 102"/>
                <a:gd name="connsiteX0" fmla="*/ 0 w 1152"/>
                <a:gd name="connsiteY0" fmla="*/ 8 h 102"/>
                <a:gd name="connsiteX1" fmla="*/ 144 w 1152"/>
                <a:gd name="connsiteY1" fmla="*/ 102 h 102"/>
                <a:gd name="connsiteX2" fmla="*/ 432 w 1152"/>
                <a:gd name="connsiteY2" fmla="*/ 8 h 102"/>
                <a:gd name="connsiteX3" fmla="*/ 768 w 1152"/>
                <a:gd name="connsiteY3" fmla="*/ 96 h 102"/>
                <a:gd name="connsiteX4" fmla="*/ 912 w 1152"/>
                <a:gd name="connsiteY4" fmla="*/ 8 h 102"/>
                <a:gd name="connsiteX5" fmla="*/ 1104 w 1152"/>
                <a:gd name="connsiteY5" fmla="*/ 96 h 102"/>
                <a:gd name="connsiteX6" fmla="*/ 1152 w 1152"/>
                <a:gd name="connsiteY6" fmla="*/ 8 h 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102">
                  <a:moveTo>
                    <a:pt x="0" y="8"/>
                  </a:moveTo>
                  <a:cubicBezTo>
                    <a:pt x="36" y="32"/>
                    <a:pt x="72" y="102"/>
                    <a:pt x="144" y="102"/>
                  </a:cubicBezTo>
                  <a:cubicBezTo>
                    <a:pt x="216" y="102"/>
                    <a:pt x="328" y="9"/>
                    <a:pt x="432" y="8"/>
                  </a:cubicBezTo>
                  <a:cubicBezTo>
                    <a:pt x="536" y="7"/>
                    <a:pt x="688" y="96"/>
                    <a:pt x="768" y="96"/>
                  </a:cubicBezTo>
                  <a:cubicBezTo>
                    <a:pt x="848" y="96"/>
                    <a:pt x="856" y="8"/>
                    <a:pt x="912" y="8"/>
                  </a:cubicBezTo>
                  <a:cubicBezTo>
                    <a:pt x="968" y="8"/>
                    <a:pt x="1064" y="96"/>
                    <a:pt x="1104" y="96"/>
                  </a:cubicBezTo>
                  <a:cubicBezTo>
                    <a:pt x="1144" y="96"/>
                    <a:pt x="1128" y="0"/>
                    <a:pt x="1152" y="8"/>
                  </a:cubicBezTo>
                </a:path>
              </a:pathLst>
            </a:custGeom>
            <a:pattFill prst="sphere">
              <a:fgClr>
                <a:srgbClr val="00CCFF">
                  <a:alpha val="30000"/>
                </a:srgbClr>
              </a:fgClr>
              <a:bgClr>
                <a:schemeClr val="bg1">
                  <a:alpha val="30000"/>
                </a:schemeClr>
              </a:bgClr>
            </a:patt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220"/>
          <p:cNvGrpSpPr/>
          <p:nvPr/>
        </p:nvGrpSpPr>
        <p:grpSpPr>
          <a:xfrm>
            <a:off x="2971800" y="3810000"/>
            <a:ext cx="5029200" cy="1191934"/>
            <a:chOff x="-1295400" y="4648200"/>
            <a:chExt cx="4297389" cy="1191934"/>
          </a:xfrm>
        </p:grpSpPr>
        <p:sp>
          <p:nvSpPr>
            <p:cNvPr id="219" name="Rectangle 250" descr="Sphere"/>
            <p:cNvSpPr>
              <a:spLocks noChangeArrowheads="1"/>
            </p:cNvSpPr>
            <p:nvPr/>
          </p:nvSpPr>
          <p:spPr bwMode="auto">
            <a:xfrm>
              <a:off x="-1295400" y="4648200"/>
              <a:ext cx="4297389" cy="548640"/>
            </a:xfrm>
            <a:prstGeom prst="rect">
              <a:avLst/>
            </a:prstGeom>
            <a:pattFill prst="sphere">
              <a:fgClr>
                <a:srgbClr val="00CCFF">
                  <a:alpha val="30000"/>
                </a:srgbClr>
              </a:fgClr>
              <a:bgClr>
                <a:schemeClr val="bg1">
                  <a:alpha val="30000"/>
                </a:schemeClr>
              </a:bgClr>
            </a:patt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0" name="Freeform 251" descr="Sphere"/>
            <p:cNvSpPr>
              <a:spLocks/>
            </p:cNvSpPr>
            <p:nvPr/>
          </p:nvSpPr>
          <p:spPr bwMode="auto">
            <a:xfrm>
              <a:off x="-1295400" y="5105399"/>
              <a:ext cx="4297389" cy="734735"/>
            </a:xfrm>
            <a:custGeom>
              <a:avLst/>
              <a:gdLst>
                <a:gd name="connsiteX0" fmla="*/ 0 w 1152"/>
                <a:gd name="connsiteY0" fmla="*/ 33 h 86"/>
                <a:gd name="connsiteX1" fmla="*/ 144 w 1152"/>
                <a:gd name="connsiteY1" fmla="*/ 81 h 86"/>
                <a:gd name="connsiteX2" fmla="*/ 432 w 1152"/>
                <a:gd name="connsiteY2" fmla="*/ 0 h 86"/>
                <a:gd name="connsiteX3" fmla="*/ 768 w 1152"/>
                <a:gd name="connsiteY3" fmla="*/ 81 h 86"/>
                <a:gd name="connsiteX4" fmla="*/ 912 w 1152"/>
                <a:gd name="connsiteY4" fmla="*/ 33 h 86"/>
                <a:gd name="connsiteX5" fmla="*/ 1104 w 1152"/>
                <a:gd name="connsiteY5" fmla="*/ 81 h 86"/>
                <a:gd name="connsiteX6" fmla="*/ 1152 w 1152"/>
                <a:gd name="connsiteY6" fmla="*/ 33 h 86"/>
                <a:gd name="connsiteX0" fmla="*/ 0 w 1152"/>
                <a:gd name="connsiteY0" fmla="*/ 8 h 56"/>
                <a:gd name="connsiteX1" fmla="*/ 144 w 1152"/>
                <a:gd name="connsiteY1" fmla="*/ 56 h 56"/>
                <a:gd name="connsiteX2" fmla="*/ 432 w 1152"/>
                <a:gd name="connsiteY2" fmla="*/ 8 h 56"/>
                <a:gd name="connsiteX3" fmla="*/ 768 w 1152"/>
                <a:gd name="connsiteY3" fmla="*/ 56 h 56"/>
                <a:gd name="connsiteX4" fmla="*/ 912 w 1152"/>
                <a:gd name="connsiteY4" fmla="*/ 8 h 56"/>
                <a:gd name="connsiteX5" fmla="*/ 1104 w 1152"/>
                <a:gd name="connsiteY5" fmla="*/ 56 h 56"/>
                <a:gd name="connsiteX6" fmla="*/ 1152 w 1152"/>
                <a:gd name="connsiteY6" fmla="*/ 8 h 56"/>
                <a:gd name="connsiteX0" fmla="*/ 0 w 1152"/>
                <a:gd name="connsiteY0" fmla="*/ 8 h 76"/>
                <a:gd name="connsiteX1" fmla="*/ 144 w 1152"/>
                <a:gd name="connsiteY1" fmla="*/ 76 h 76"/>
                <a:gd name="connsiteX2" fmla="*/ 432 w 1152"/>
                <a:gd name="connsiteY2" fmla="*/ 8 h 76"/>
                <a:gd name="connsiteX3" fmla="*/ 768 w 1152"/>
                <a:gd name="connsiteY3" fmla="*/ 56 h 76"/>
                <a:gd name="connsiteX4" fmla="*/ 912 w 1152"/>
                <a:gd name="connsiteY4" fmla="*/ 8 h 76"/>
                <a:gd name="connsiteX5" fmla="*/ 1104 w 1152"/>
                <a:gd name="connsiteY5" fmla="*/ 56 h 76"/>
                <a:gd name="connsiteX6" fmla="*/ 1152 w 1152"/>
                <a:gd name="connsiteY6" fmla="*/ 8 h 76"/>
                <a:gd name="connsiteX0" fmla="*/ 0 w 1152"/>
                <a:gd name="connsiteY0" fmla="*/ 8 h 76"/>
                <a:gd name="connsiteX1" fmla="*/ 144 w 1152"/>
                <a:gd name="connsiteY1" fmla="*/ 76 h 76"/>
                <a:gd name="connsiteX2" fmla="*/ 432 w 1152"/>
                <a:gd name="connsiteY2" fmla="*/ 8 h 76"/>
                <a:gd name="connsiteX3" fmla="*/ 768 w 1152"/>
                <a:gd name="connsiteY3" fmla="*/ 76 h 76"/>
                <a:gd name="connsiteX4" fmla="*/ 912 w 1152"/>
                <a:gd name="connsiteY4" fmla="*/ 8 h 76"/>
                <a:gd name="connsiteX5" fmla="*/ 1104 w 1152"/>
                <a:gd name="connsiteY5" fmla="*/ 56 h 76"/>
                <a:gd name="connsiteX6" fmla="*/ 1152 w 1152"/>
                <a:gd name="connsiteY6" fmla="*/ 8 h 76"/>
                <a:gd name="connsiteX0" fmla="*/ 0 w 1152"/>
                <a:gd name="connsiteY0" fmla="*/ 8 h 76"/>
                <a:gd name="connsiteX1" fmla="*/ 144 w 1152"/>
                <a:gd name="connsiteY1" fmla="*/ 76 h 76"/>
                <a:gd name="connsiteX2" fmla="*/ 432 w 1152"/>
                <a:gd name="connsiteY2" fmla="*/ 8 h 76"/>
                <a:gd name="connsiteX3" fmla="*/ 768 w 1152"/>
                <a:gd name="connsiteY3" fmla="*/ 76 h 76"/>
                <a:gd name="connsiteX4" fmla="*/ 912 w 1152"/>
                <a:gd name="connsiteY4" fmla="*/ 8 h 76"/>
                <a:gd name="connsiteX5" fmla="*/ 1104 w 1152"/>
                <a:gd name="connsiteY5" fmla="*/ 76 h 76"/>
                <a:gd name="connsiteX6" fmla="*/ 1152 w 1152"/>
                <a:gd name="connsiteY6" fmla="*/ 8 h 76"/>
                <a:gd name="connsiteX0" fmla="*/ 0 w 1152"/>
                <a:gd name="connsiteY0" fmla="*/ 8 h 102"/>
                <a:gd name="connsiteX1" fmla="*/ 144 w 1152"/>
                <a:gd name="connsiteY1" fmla="*/ 102 h 102"/>
                <a:gd name="connsiteX2" fmla="*/ 432 w 1152"/>
                <a:gd name="connsiteY2" fmla="*/ 8 h 102"/>
                <a:gd name="connsiteX3" fmla="*/ 768 w 1152"/>
                <a:gd name="connsiteY3" fmla="*/ 76 h 102"/>
                <a:gd name="connsiteX4" fmla="*/ 912 w 1152"/>
                <a:gd name="connsiteY4" fmla="*/ 8 h 102"/>
                <a:gd name="connsiteX5" fmla="*/ 1104 w 1152"/>
                <a:gd name="connsiteY5" fmla="*/ 76 h 102"/>
                <a:gd name="connsiteX6" fmla="*/ 1152 w 1152"/>
                <a:gd name="connsiteY6" fmla="*/ 8 h 102"/>
                <a:gd name="connsiteX0" fmla="*/ 0 w 1152"/>
                <a:gd name="connsiteY0" fmla="*/ 8 h 102"/>
                <a:gd name="connsiteX1" fmla="*/ 144 w 1152"/>
                <a:gd name="connsiteY1" fmla="*/ 102 h 102"/>
                <a:gd name="connsiteX2" fmla="*/ 432 w 1152"/>
                <a:gd name="connsiteY2" fmla="*/ 8 h 102"/>
                <a:gd name="connsiteX3" fmla="*/ 768 w 1152"/>
                <a:gd name="connsiteY3" fmla="*/ 96 h 102"/>
                <a:gd name="connsiteX4" fmla="*/ 912 w 1152"/>
                <a:gd name="connsiteY4" fmla="*/ 8 h 102"/>
                <a:gd name="connsiteX5" fmla="*/ 1104 w 1152"/>
                <a:gd name="connsiteY5" fmla="*/ 76 h 102"/>
                <a:gd name="connsiteX6" fmla="*/ 1152 w 1152"/>
                <a:gd name="connsiteY6" fmla="*/ 8 h 102"/>
                <a:gd name="connsiteX0" fmla="*/ 0 w 1152"/>
                <a:gd name="connsiteY0" fmla="*/ 8 h 102"/>
                <a:gd name="connsiteX1" fmla="*/ 144 w 1152"/>
                <a:gd name="connsiteY1" fmla="*/ 102 h 102"/>
                <a:gd name="connsiteX2" fmla="*/ 432 w 1152"/>
                <a:gd name="connsiteY2" fmla="*/ 8 h 102"/>
                <a:gd name="connsiteX3" fmla="*/ 768 w 1152"/>
                <a:gd name="connsiteY3" fmla="*/ 96 h 102"/>
                <a:gd name="connsiteX4" fmla="*/ 912 w 1152"/>
                <a:gd name="connsiteY4" fmla="*/ 8 h 102"/>
                <a:gd name="connsiteX5" fmla="*/ 1104 w 1152"/>
                <a:gd name="connsiteY5" fmla="*/ 96 h 102"/>
                <a:gd name="connsiteX6" fmla="*/ 1152 w 1152"/>
                <a:gd name="connsiteY6" fmla="*/ 8 h 102"/>
                <a:gd name="connsiteX0" fmla="*/ 0 w 1152"/>
                <a:gd name="connsiteY0" fmla="*/ 8 h 96"/>
                <a:gd name="connsiteX1" fmla="*/ 144 w 1152"/>
                <a:gd name="connsiteY1" fmla="*/ 82 h 96"/>
                <a:gd name="connsiteX2" fmla="*/ 432 w 1152"/>
                <a:gd name="connsiteY2" fmla="*/ 8 h 96"/>
                <a:gd name="connsiteX3" fmla="*/ 768 w 1152"/>
                <a:gd name="connsiteY3" fmla="*/ 96 h 96"/>
                <a:gd name="connsiteX4" fmla="*/ 912 w 1152"/>
                <a:gd name="connsiteY4" fmla="*/ 8 h 96"/>
                <a:gd name="connsiteX5" fmla="*/ 1104 w 1152"/>
                <a:gd name="connsiteY5" fmla="*/ 96 h 96"/>
                <a:gd name="connsiteX6" fmla="*/ 1152 w 1152"/>
                <a:gd name="connsiteY6" fmla="*/ 8 h 96"/>
                <a:gd name="connsiteX0" fmla="*/ 0 w 1152"/>
                <a:gd name="connsiteY0" fmla="*/ 8 h 96"/>
                <a:gd name="connsiteX1" fmla="*/ 144 w 1152"/>
                <a:gd name="connsiteY1" fmla="*/ 62 h 96"/>
                <a:gd name="connsiteX2" fmla="*/ 432 w 1152"/>
                <a:gd name="connsiteY2" fmla="*/ 8 h 96"/>
                <a:gd name="connsiteX3" fmla="*/ 768 w 1152"/>
                <a:gd name="connsiteY3" fmla="*/ 96 h 96"/>
                <a:gd name="connsiteX4" fmla="*/ 912 w 1152"/>
                <a:gd name="connsiteY4" fmla="*/ 8 h 96"/>
                <a:gd name="connsiteX5" fmla="*/ 1104 w 1152"/>
                <a:gd name="connsiteY5" fmla="*/ 96 h 96"/>
                <a:gd name="connsiteX6" fmla="*/ 1152 w 1152"/>
                <a:gd name="connsiteY6" fmla="*/ 8 h 96"/>
                <a:gd name="connsiteX0" fmla="*/ 0 w 1152"/>
                <a:gd name="connsiteY0" fmla="*/ 8 h 96"/>
                <a:gd name="connsiteX1" fmla="*/ 144 w 1152"/>
                <a:gd name="connsiteY1" fmla="*/ 62 h 96"/>
                <a:gd name="connsiteX2" fmla="*/ 432 w 1152"/>
                <a:gd name="connsiteY2" fmla="*/ 8 h 96"/>
                <a:gd name="connsiteX3" fmla="*/ 768 w 1152"/>
                <a:gd name="connsiteY3" fmla="*/ 63 h 96"/>
                <a:gd name="connsiteX4" fmla="*/ 912 w 1152"/>
                <a:gd name="connsiteY4" fmla="*/ 8 h 96"/>
                <a:gd name="connsiteX5" fmla="*/ 1104 w 1152"/>
                <a:gd name="connsiteY5" fmla="*/ 96 h 96"/>
                <a:gd name="connsiteX6" fmla="*/ 1152 w 1152"/>
                <a:gd name="connsiteY6" fmla="*/ 8 h 96"/>
                <a:gd name="connsiteX0" fmla="*/ 0 w 1152"/>
                <a:gd name="connsiteY0" fmla="*/ 8 h 63"/>
                <a:gd name="connsiteX1" fmla="*/ 144 w 1152"/>
                <a:gd name="connsiteY1" fmla="*/ 62 h 63"/>
                <a:gd name="connsiteX2" fmla="*/ 432 w 1152"/>
                <a:gd name="connsiteY2" fmla="*/ 8 h 63"/>
                <a:gd name="connsiteX3" fmla="*/ 768 w 1152"/>
                <a:gd name="connsiteY3" fmla="*/ 63 h 63"/>
                <a:gd name="connsiteX4" fmla="*/ 912 w 1152"/>
                <a:gd name="connsiteY4" fmla="*/ 8 h 63"/>
                <a:gd name="connsiteX5" fmla="*/ 1104 w 1152"/>
                <a:gd name="connsiteY5" fmla="*/ 63 h 63"/>
                <a:gd name="connsiteX6" fmla="*/ 1152 w 1152"/>
                <a:gd name="connsiteY6" fmla="*/ 8 h 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63">
                  <a:moveTo>
                    <a:pt x="0" y="8"/>
                  </a:moveTo>
                  <a:cubicBezTo>
                    <a:pt x="36" y="32"/>
                    <a:pt x="72" y="62"/>
                    <a:pt x="144" y="62"/>
                  </a:cubicBezTo>
                  <a:cubicBezTo>
                    <a:pt x="216" y="62"/>
                    <a:pt x="328" y="8"/>
                    <a:pt x="432" y="8"/>
                  </a:cubicBezTo>
                  <a:cubicBezTo>
                    <a:pt x="536" y="8"/>
                    <a:pt x="688" y="63"/>
                    <a:pt x="768" y="63"/>
                  </a:cubicBezTo>
                  <a:cubicBezTo>
                    <a:pt x="848" y="63"/>
                    <a:pt x="856" y="8"/>
                    <a:pt x="912" y="8"/>
                  </a:cubicBezTo>
                  <a:cubicBezTo>
                    <a:pt x="968" y="8"/>
                    <a:pt x="1064" y="63"/>
                    <a:pt x="1104" y="63"/>
                  </a:cubicBezTo>
                  <a:cubicBezTo>
                    <a:pt x="1144" y="63"/>
                    <a:pt x="1128" y="0"/>
                    <a:pt x="1152" y="8"/>
                  </a:cubicBezTo>
                </a:path>
              </a:pathLst>
            </a:custGeom>
            <a:pattFill prst="sphere">
              <a:fgClr>
                <a:srgbClr val="00CCFF">
                  <a:alpha val="30000"/>
                </a:srgbClr>
              </a:fgClr>
              <a:bgClr>
                <a:schemeClr val="bg1">
                  <a:alpha val="30000"/>
                </a:schemeClr>
              </a:bgClr>
            </a:patt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22" name="Freeform 28"/>
          <p:cNvSpPr>
            <a:spLocks/>
          </p:cNvSpPr>
          <p:nvPr/>
        </p:nvSpPr>
        <p:spPr bwMode="auto">
          <a:xfrm>
            <a:off x="5334000" y="3276600"/>
            <a:ext cx="2667001" cy="590550"/>
          </a:xfrm>
          <a:custGeom>
            <a:avLst/>
            <a:gdLst/>
            <a:ahLst/>
            <a:cxnLst>
              <a:cxn ang="0">
                <a:pos x="8" y="192"/>
              </a:cxn>
              <a:cxn ang="0">
                <a:pos x="8" y="96"/>
              </a:cxn>
              <a:cxn ang="0">
                <a:pos x="56" y="192"/>
              </a:cxn>
              <a:cxn ang="0">
                <a:pos x="152" y="0"/>
              </a:cxn>
              <a:cxn ang="0">
                <a:pos x="104" y="192"/>
              </a:cxn>
              <a:cxn ang="0">
                <a:pos x="200" y="96"/>
              </a:cxn>
              <a:cxn ang="0">
                <a:pos x="200" y="192"/>
              </a:cxn>
              <a:cxn ang="0">
                <a:pos x="200" y="0"/>
              </a:cxn>
              <a:cxn ang="0">
                <a:pos x="248" y="192"/>
              </a:cxn>
              <a:cxn ang="0">
                <a:pos x="248" y="48"/>
              </a:cxn>
              <a:cxn ang="0">
                <a:pos x="344" y="192"/>
              </a:cxn>
              <a:cxn ang="0">
                <a:pos x="392" y="0"/>
              </a:cxn>
              <a:cxn ang="0">
                <a:pos x="392" y="192"/>
              </a:cxn>
              <a:cxn ang="0">
                <a:pos x="440" y="0"/>
              </a:cxn>
              <a:cxn ang="0">
                <a:pos x="488" y="192"/>
              </a:cxn>
              <a:cxn ang="0">
                <a:pos x="488" y="48"/>
              </a:cxn>
              <a:cxn ang="0">
                <a:pos x="584" y="192"/>
              </a:cxn>
              <a:cxn ang="0">
                <a:pos x="536" y="0"/>
              </a:cxn>
              <a:cxn ang="0">
                <a:pos x="680" y="192"/>
              </a:cxn>
              <a:cxn ang="0">
                <a:pos x="680" y="48"/>
              </a:cxn>
              <a:cxn ang="0">
                <a:pos x="728" y="192"/>
              </a:cxn>
              <a:cxn ang="0">
                <a:pos x="728" y="0"/>
              </a:cxn>
              <a:cxn ang="0">
                <a:pos x="776" y="192"/>
              </a:cxn>
              <a:cxn ang="0">
                <a:pos x="776" y="48"/>
              </a:cxn>
              <a:cxn ang="0">
                <a:pos x="872" y="192"/>
              </a:cxn>
              <a:cxn ang="0">
                <a:pos x="968" y="0"/>
              </a:cxn>
              <a:cxn ang="0">
                <a:pos x="968" y="192"/>
              </a:cxn>
              <a:cxn ang="0">
                <a:pos x="1016" y="0"/>
              </a:cxn>
              <a:cxn ang="0">
                <a:pos x="1064" y="192"/>
              </a:cxn>
              <a:cxn ang="0">
                <a:pos x="1064" y="48"/>
              </a:cxn>
              <a:cxn ang="0">
                <a:pos x="1160" y="192"/>
              </a:cxn>
            </a:cxnLst>
            <a:rect l="0" t="0" r="r" b="b"/>
            <a:pathLst>
              <a:path w="1160" h="208">
                <a:moveTo>
                  <a:pt x="8" y="192"/>
                </a:moveTo>
                <a:cubicBezTo>
                  <a:pt x="4" y="144"/>
                  <a:pt x="0" y="96"/>
                  <a:pt x="8" y="96"/>
                </a:cubicBezTo>
                <a:cubicBezTo>
                  <a:pt x="16" y="96"/>
                  <a:pt x="32" y="208"/>
                  <a:pt x="56" y="192"/>
                </a:cubicBezTo>
                <a:cubicBezTo>
                  <a:pt x="80" y="176"/>
                  <a:pt x="144" y="0"/>
                  <a:pt x="152" y="0"/>
                </a:cubicBezTo>
                <a:cubicBezTo>
                  <a:pt x="160" y="0"/>
                  <a:pt x="96" y="176"/>
                  <a:pt x="104" y="192"/>
                </a:cubicBezTo>
                <a:cubicBezTo>
                  <a:pt x="112" y="208"/>
                  <a:pt x="184" y="96"/>
                  <a:pt x="200" y="96"/>
                </a:cubicBezTo>
                <a:cubicBezTo>
                  <a:pt x="216" y="96"/>
                  <a:pt x="200" y="208"/>
                  <a:pt x="200" y="192"/>
                </a:cubicBezTo>
                <a:cubicBezTo>
                  <a:pt x="200" y="176"/>
                  <a:pt x="192" y="0"/>
                  <a:pt x="200" y="0"/>
                </a:cubicBezTo>
                <a:cubicBezTo>
                  <a:pt x="208" y="0"/>
                  <a:pt x="240" y="184"/>
                  <a:pt x="248" y="192"/>
                </a:cubicBezTo>
                <a:cubicBezTo>
                  <a:pt x="256" y="200"/>
                  <a:pt x="232" y="48"/>
                  <a:pt x="248" y="48"/>
                </a:cubicBezTo>
                <a:cubicBezTo>
                  <a:pt x="264" y="48"/>
                  <a:pt x="320" y="200"/>
                  <a:pt x="344" y="192"/>
                </a:cubicBezTo>
                <a:cubicBezTo>
                  <a:pt x="368" y="184"/>
                  <a:pt x="384" y="0"/>
                  <a:pt x="392" y="0"/>
                </a:cubicBezTo>
                <a:cubicBezTo>
                  <a:pt x="400" y="0"/>
                  <a:pt x="384" y="192"/>
                  <a:pt x="392" y="192"/>
                </a:cubicBezTo>
                <a:cubicBezTo>
                  <a:pt x="400" y="192"/>
                  <a:pt x="424" y="0"/>
                  <a:pt x="440" y="0"/>
                </a:cubicBezTo>
                <a:cubicBezTo>
                  <a:pt x="456" y="0"/>
                  <a:pt x="480" y="184"/>
                  <a:pt x="488" y="192"/>
                </a:cubicBezTo>
                <a:cubicBezTo>
                  <a:pt x="496" y="200"/>
                  <a:pt x="472" y="48"/>
                  <a:pt x="488" y="48"/>
                </a:cubicBezTo>
                <a:cubicBezTo>
                  <a:pt x="504" y="48"/>
                  <a:pt x="576" y="200"/>
                  <a:pt x="584" y="192"/>
                </a:cubicBezTo>
                <a:cubicBezTo>
                  <a:pt x="592" y="184"/>
                  <a:pt x="520" y="0"/>
                  <a:pt x="536" y="0"/>
                </a:cubicBezTo>
                <a:cubicBezTo>
                  <a:pt x="552" y="0"/>
                  <a:pt x="656" y="184"/>
                  <a:pt x="680" y="192"/>
                </a:cubicBezTo>
                <a:cubicBezTo>
                  <a:pt x="704" y="200"/>
                  <a:pt x="672" y="48"/>
                  <a:pt x="680" y="48"/>
                </a:cubicBezTo>
                <a:cubicBezTo>
                  <a:pt x="688" y="48"/>
                  <a:pt x="720" y="200"/>
                  <a:pt x="728" y="192"/>
                </a:cubicBezTo>
                <a:cubicBezTo>
                  <a:pt x="736" y="184"/>
                  <a:pt x="720" y="0"/>
                  <a:pt x="728" y="0"/>
                </a:cubicBezTo>
                <a:cubicBezTo>
                  <a:pt x="736" y="0"/>
                  <a:pt x="768" y="184"/>
                  <a:pt x="776" y="192"/>
                </a:cubicBezTo>
                <a:cubicBezTo>
                  <a:pt x="784" y="200"/>
                  <a:pt x="760" y="48"/>
                  <a:pt x="776" y="48"/>
                </a:cubicBezTo>
                <a:cubicBezTo>
                  <a:pt x="792" y="48"/>
                  <a:pt x="840" y="200"/>
                  <a:pt x="872" y="192"/>
                </a:cubicBezTo>
                <a:cubicBezTo>
                  <a:pt x="904" y="184"/>
                  <a:pt x="952" y="0"/>
                  <a:pt x="968" y="0"/>
                </a:cubicBezTo>
                <a:cubicBezTo>
                  <a:pt x="984" y="0"/>
                  <a:pt x="960" y="192"/>
                  <a:pt x="968" y="192"/>
                </a:cubicBezTo>
                <a:cubicBezTo>
                  <a:pt x="976" y="192"/>
                  <a:pt x="1000" y="0"/>
                  <a:pt x="1016" y="0"/>
                </a:cubicBezTo>
                <a:cubicBezTo>
                  <a:pt x="1032" y="0"/>
                  <a:pt x="1056" y="184"/>
                  <a:pt x="1064" y="192"/>
                </a:cubicBezTo>
                <a:cubicBezTo>
                  <a:pt x="1072" y="200"/>
                  <a:pt x="1048" y="48"/>
                  <a:pt x="1064" y="48"/>
                </a:cubicBezTo>
                <a:cubicBezTo>
                  <a:pt x="1080" y="48"/>
                  <a:pt x="1120" y="120"/>
                  <a:pt x="1160" y="192"/>
                </a:cubicBezTo>
              </a:path>
            </a:pathLst>
          </a:cu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6" name="Group 223"/>
          <p:cNvGrpSpPr/>
          <p:nvPr/>
        </p:nvGrpSpPr>
        <p:grpSpPr>
          <a:xfrm>
            <a:off x="4267200" y="3276600"/>
            <a:ext cx="1447800" cy="567837"/>
            <a:chOff x="381000" y="5105400"/>
            <a:chExt cx="1447800" cy="567837"/>
          </a:xfrm>
        </p:grpSpPr>
        <p:sp>
          <p:nvSpPr>
            <p:cNvPr id="200" name="Freeform 28"/>
            <p:cNvSpPr>
              <a:spLocks/>
            </p:cNvSpPr>
            <p:nvPr/>
          </p:nvSpPr>
          <p:spPr bwMode="auto">
            <a:xfrm>
              <a:off x="381000" y="5105400"/>
              <a:ext cx="762000" cy="567837"/>
            </a:xfrm>
            <a:custGeom>
              <a:avLst/>
              <a:gdLst>
                <a:gd name="connsiteX0" fmla="*/ 8 w 1160"/>
                <a:gd name="connsiteY0" fmla="*/ 192 h 208"/>
                <a:gd name="connsiteX1" fmla="*/ 8 w 1160"/>
                <a:gd name="connsiteY1" fmla="*/ 96 h 208"/>
                <a:gd name="connsiteX2" fmla="*/ 56 w 1160"/>
                <a:gd name="connsiteY2" fmla="*/ 192 h 208"/>
                <a:gd name="connsiteX3" fmla="*/ 152 w 1160"/>
                <a:gd name="connsiteY3" fmla="*/ 0 h 208"/>
                <a:gd name="connsiteX4" fmla="*/ 104 w 1160"/>
                <a:gd name="connsiteY4" fmla="*/ 192 h 208"/>
                <a:gd name="connsiteX5" fmla="*/ 200 w 1160"/>
                <a:gd name="connsiteY5" fmla="*/ 96 h 208"/>
                <a:gd name="connsiteX6" fmla="*/ 200 w 1160"/>
                <a:gd name="connsiteY6" fmla="*/ 192 h 208"/>
                <a:gd name="connsiteX7" fmla="*/ 200 w 1160"/>
                <a:gd name="connsiteY7" fmla="*/ 0 h 208"/>
                <a:gd name="connsiteX8" fmla="*/ 248 w 1160"/>
                <a:gd name="connsiteY8" fmla="*/ 192 h 208"/>
                <a:gd name="connsiteX9" fmla="*/ 248 w 1160"/>
                <a:gd name="connsiteY9" fmla="*/ 48 h 208"/>
                <a:gd name="connsiteX10" fmla="*/ 344 w 1160"/>
                <a:gd name="connsiteY10" fmla="*/ 192 h 208"/>
                <a:gd name="connsiteX11" fmla="*/ 392 w 1160"/>
                <a:gd name="connsiteY11" fmla="*/ 0 h 208"/>
                <a:gd name="connsiteX12" fmla="*/ 392 w 1160"/>
                <a:gd name="connsiteY12" fmla="*/ 192 h 208"/>
                <a:gd name="connsiteX13" fmla="*/ 440 w 1160"/>
                <a:gd name="connsiteY13" fmla="*/ 0 h 208"/>
                <a:gd name="connsiteX14" fmla="*/ 488 w 1160"/>
                <a:gd name="connsiteY14" fmla="*/ 192 h 208"/>
                <a:gd name="connsiteX15" fmla="*/ 488 w 1160"/>
                <a:gd name="connsiteY15" fmla="*/ 48 h 208"/>
                <a:gd name="connsiteX16" fmla="*/ 584 w 1160"/>
                <a:gd name="connsiteY16" fmla="*/ 192 h 208"/>
                <a:gd name="connsiteX17" fmla="*/ 536 w 1160"/>
                <a:gd name="connsiteY17" fmla="*/ 0 h 208"/>
                <a:gd name="connsiteX18" fmla="*/ 680 w 1160"/>
                <a:gd name="connsiteY18" fmla="*/ 192 h 208"/>
                <a:gd name="connsiteX19" fmla="*/ 680 w 1160"/>
                <a:gd name="connsiteY19" fmla="*/ 48 h 208"/>
                <a:gd name="connsiteX20" fmla="*/ 728 w 1160"/>
                <a:gd name="connsiteY20" fmla="*/ 192 h 208"/>
                <a:gd name="connsiteX21" fmla="*/ 728 w 1160"/>
                <a:gd name="connsiteY21" fmla="*/ 0 h 208"/>
                <a:gd name="connsiteX22" fmla="*/ 776 w 1160"/>
                <a:gd name="connsiteY22" fmla="*/ 192 h 208"/>
                <a:gd name="connsiteX23" fmla="*/ 776 w 1160"/>
                <a:gd name="connsiteY23" fmla="*/ 48 h 208"/>
                <a:gd name="connsiteX24" fmla="*/ 872 w 1160"/>
                <a:gd name="connsiteY24" fmla="*/ 192 h 208"/>
                <a:gd name="connsiteX25" fmla="*/ 968 w 1160"/>
                <a:gd name="connsiteY25" fmla="*/ 0 h 208"/>
                <a:gd name="connsiteX26" fmla="*/ 968 w 1160"/>
                <a:gd name="connsiteY26" fmla="*/ 192 h 208"/>
                <a:gd name="connsiteX27" fmla="*/ 1016 w 1160"/>
                <a:gd name="connsiteY27" fmla="*/ 0 h 208"/>
                <a:gd name="connsiteX28" fmla="*/ 1064 w 1160"/>
                <a:gd name="connsiteY28" fmla="*/ 192 h 208"/>
                <a:gd name="connsiteX29" fmla="*/ 1064 w 1160"/>
                <a:gd name="connsiteY29" fmla="*/ 48 h 208"/>
                <a:gd name="connsiteX30" fmla="*/ 1160 w 1160"/>
                <a:gd name="connsiteY30" fmla="*/ 192 h 208"/>
                <a:gd name="connsiteX0" fmla="*/ 8 w 1072"/>
                <a:gd name="connsiteY0" fmla="*/ 192 h 208"/>
                <a:gd name="connsiteX1" fmla="*/ 8 w 1072"/>
                <a:gd name="connsiteY1" fmla="*/ 96 h 208"/>
                <a:gd name="connsiteX2" fmla="*/ 56 w 1072"/>
                <a:gd name="connsiteY2" fmla="*/ 192 h 208"/>
                <a:gd name="connsiteX3" fmla="*/ 152 w 1072"/>
                <a:gd name="connsiteY3" fmla="*/ 0 h 208"/>
                <a:gd name="connsiteX4" fmla="*/ 104 w 1072"/>
                <a:gd name="connsiteY4" fmla="*/ 192 h 208"/>
                <a:gd name="connsiteX5" fmla="*/ 200 w 1072"/>
                <a:gd name="connsiteY5" fmla="*/ 96 h 208"/>
                <a:gd name="connsiteX6" fmla="*/ 200 w 1072"/>
                <a:gd name="connsiteY6" fmla="*/ 192 h 208"/>
                <a:gd name="connsiteX7" fmla="*/ 200 w 1072"/>
                <a:gd name="connsiteY7" fmla="*/ 0 h 208"/>
                <a:gd name="connsiteX8" fmla="*/ 248 w 1072"/>
                <a:gd name="connsiteY8" fmla="*/ 192 h 208"/>
                <a:gd name="connsiteX9" fmla="*/ 248 w 1072"/>
                <a:gd name="connsiteY9" fmla="*/ 48 h 208"/>
                <a:gd name="connsiteX10" fmla="*/ 344 w 1072"/>
                <a:gd name="connsiteY10" fmla="*/ 192 h 208"/>
                <a:gd name="connsiteX11" fmla="*/ 392 w 1072"/>
                <a:gd name="connsiteY11" fmla="*/ 0 h 208"/>
                <a:gd name="connsiteX12" fmla="*/ 392 w 1072"/>
                <a:gd name="connsiteY12" fmla="*/ 192 h 208"/>
                <a:gd name="connsiteX13" fmla="*/ 440 w 1072"/>
                <a:gd name="connsiteY13" fmla="*/ 0 h 208"/>
                <a:gd name="connsiteX14" fmla="*/ 488 w 1072"/>
                <a:gd name="connsiteY14" fmla="*/ 192 h 208"/>
                <a:gd name="connsiteX15" fmla="*/ 488 w 1072"/>
                <a:gd name="connsiteY15" fmla="*/ 48 h 208"/>
                <a:gd name="connsiteX16" fmla="*/ 584 w 1072"/>
                <a:gd name="connsiteY16" fmla="*/ 192 h 208"/>
                <a:gd name="connsiteX17" fmla="*/ 536 w 1072"/>
                <a:gd name="connsiteY17" fmla="*/ 0 h 208"/>
                <a:gd name="connsiteX18" fmla="*/ 680 w 1072"/>
                <a:gd name="connsiteY18" fmla="*/ 192 h 208"/>
                <a:gd name="connsiteX19" fmla="*/ 680 w 1072"/>
                <a:gd name="connsiteY19" fmla="*/ 48 h 208"/>
                <a:gd name="connsiteX20" fmla="*/ 728 w 1072"/>
                <a:gd name="connsiteY20" fmla="*/ 192 h 208"/>
                <a:gd name="connsiteX21" fmla="*/ 728 w 1072"/>
                <a:gd name="connsiteY21" fmla="*/ 0 h 208"/>
                <a:gd name="connsiteX22" fmla="*/ 776 w 1072"/>
                <a:gd name="connsiteY22" fmla="*/ 192 h 208"/>
                <a:gd name="connsiteX23" fmla="*/ 776 w 1072"/>
                <a:gd name="connsiteY23" fmla="*/ 48 h 208"/>
                <a:gd name="connsiteX24" fmla="*/ 872 w 1072"/>
                <a:gd name="connsiteY24" fmla="*/ 192 h 208"/>
                <a:gd name="connsiteX25" fmla="*/ 968 w 1072"/>
                <a:gd name="connsiteY25" fmla="*/ 0 h 208"/>
                <a:gd name="connsiteX26" fmla="*/ 968 w 1072"/>
                <a:gd name="connsiteY26" fmla="*/ 192 h 208"/>
                <a:gd name="connsiteX27" fmla="*/ 1016 w 1072"/>
                <a:gd name="connsiteY27" fmla="*/ 0 h 208"/>
                <a:gd name="connsiteX28" fmla="*/ 1064 w 1072"/>
                <a:gd name="connsiteY28" fmla="*/ 192 h 208"/>
                <a:gd name="connsiteX29" fmla="*/ 1064 w 1072"/>
                <a:gd name="connsiteY29" fmla="*/ 48 h 208"/>
                <a:gd name="connsiteX0" fmla="*/ 8 w 1064"/>
                <a:gd name="connsiteY0" fmla="*/ 216 h 232"/>
                <a:gd name="connsiteX1" fmla="*/ 8 w 1064"/>
                <a:gd name="connsiteY1" fmla="*/ 120 h 232"/>
                <a:gd name="connsiteX2" fmla="*/ 56 w 1064"/>
                <a:gd name="connsiteY2" fmla="*/ 216 h 232"/>
                <a:gd name="connsiteX3" fmla="*/ 152 w 1064"/>
                <a:gd name="connsiteY3" fmla="*/ 24 h 232"/>
                <a:gd name="connsiteX4" fmla="*/ 104 w 1064"/>
                <a:gd name="connsiteY4" fmla="*/ 216 h 232"/>
                <a:gd name="connsiteX5" fmla="*/ 200 w 1064"/>
                <a:gd name="connsiteY5" fmla="*/ 120 h 232"/>
                <a:gd name="connsiteX6" fmla="*/ 200 w 1064"/>
                <a:gd name="connsiteY6" fmla="*/ 216 h 232"/>
                <a:gd name="connsiteX7" fmla="*/ 200 w 1064"/>
                <a:gd name="connsiteY7" fmla="*/ 24 h 232"/>
                <a:gd name="connsiteX8" fmla="*/ 248 w 1064"/>
                <a:gd name="connsiteY8" fmla="*/ 216 h 232"/>
                <a:gd name="connsiteX9" fmla="*/ 248 w 1064"/>
                <a:gd name="connsiteY9" fmla="*/ 72 h 232"/>
                <a:gd name="connsiteX10" fmla="*/ 344 w 1064"/>
                <a:gd name="connsiteY10" fmla="*/ 216 h 232"/>
                <a:gd name="connsiteX11" fmla="*/ 392 w 1064"/>
                <a:gd name="connsiteY11" fmla="*/ 24 h 232"/>
                <a:gd name="connsiteX12" fmla="*/ 392 w 1064"/>
                <a:gd name="connsiteY12" fmla="*/ 216 h 232"/>
                <a:gd name="connsiteX13" fmla="*/ 440 w 1064"/>
                <a:gd name="connsiteY13" fmla="*/ 24 h 232"/>
                <a:gd name="connsiteX14" fmla="*/ 488 w 1064"/>
                <a:gd name="connsiteY14" fmla="*/ 216 h 232"/>
                <a:gd name="connsiteX15" fmla="*/ 488 w 1064"/>
                <a:gd name="connsiteY15" fmla="*/ 72 h 232"/>
                <a:gd name="connsiteX16" fmla="*/ 584 w 1064"/>
                <a:gd name="connsiteY16" fmla="*/ 216 h 232"/>
                <a:gd name="connsiteX17" fmla="*/ 536 w 1064"/>
                <a:gd name="connsiteY17" fmla="*/ 24 h 232"/>
                <a:gd name="connsiteX18" fmla="*/ 680 w 1064"/>
                <a:gd name="connsiteY18" fmla="*/ 216 h 232"/>
                <a:gd name="connsiteX19" fmla="*/ 680 w 1064"/>
                <a:gd name="connsiteY19" fmla="*/ 72 h 232"/>
                <a:gd name="connsiteX20" fmla="*/ 728 w 1064"/>
                <a:gd name="connsiteY20" fmla="*/ 216 h 232"/>
                <a:gd name="connsiteX21" fmla="*/ 728 w 1064"/>
                <a:gd name="connsiteY21" fmla="*/ 24 h 232"/>
                <a:gd name="connsiteX22" fmla="*/ 776 w 1064"/>
                <a:gd name="connsiteY22" fmla="*/ 216 h 232"/>
                <a:gd name="connsiteX23" fmla="*/ 776 w 1064"/>
                <a:gd name="connsiteY23" fmla="*/ 72 h 232"/>
                <a:gd name="connsiteX24" fmla="*/ 872 w 1064"/>
                <a:gd name="connsiteY24" fmla="*/ 216 h 232"/>
                <a:gd name="connsiteX25" fmla="*/ 968 w 1064"/>
                <a:gd name="connsiteY25" fmla="*/ 24 h 232"/>
                <a:gd name="connsiteX26" fmla="*/ 968 w 1064"/>
                <a:gd name="connsiteY26" fmla="*/ 216 h 232"/>
                <a:gd name="connsiteX27" fmla="*/ 1016 w 1064"/>
                <a:gd name="connsiteY27" fmla="*/ 24 h 232"/>
                <a:gd name="connsiteX28" fmla="*/ 1064 w 1064"/>
                <a:gd name="connsiteY28" fmla="*/ 72 h 232"/>
                <a:gd name="connsiteX0" fmla="*/ 8 w 1016"/>
                <a:gd name="connsiteY0" fmla="*/ 192 h 208"/>
                <a:gd name="connsiteX1" fmla="*/ 8 w 1016"/>
                <a:gd name="connsiteY1" fmla="*/ 96 h 208"/>
                <a:gd name="connsiteX2" fmla="*/ 56 w 1016"/>
                <a:gd name="connsiteY2" fmla="*/ 192 h 208"/>
                <a:gd name="connsiteX3" fmla="*/ 152 w 1016"/>
                <a:gd name="connsiteY3" fmla="*/ 0 h 208"/>
                <a:gd name="connsiteX4" fmla="*/ 104 w 1016"/>
                <a:gd name="connsiteY4" fmla="*/ 192 h 208"/>
                <a:gd name="connsiteX5" fmla="*/ 200 w 1016"/>
                <a:gd name="connsiteY5" fmla="*/ 96 h 208"/>
                <a:gd name="connsiteX6" fmla="*/ 200 w 1016"/>
                <a:gd name="connsiteY6" fmla="*/ 192 h 208"/>
                <a:gd name="connsiteX7" fmla="*/ 200 w 1016"/>
                <a:gd name="connsiteY7" fmla="*/ 0 h 208"/>
                <a:gd name="connsiteX8" fmla="*/ 248 w 1016"/>
                <a:gd name="connsiteY8" fmla="*/ 192 h 208"/>
                <a:gd name="connsiteX9" fmla="*/ 248 w 1016"/>
                <a:gd name="connsiteY9" fmla="*/ 48 h 208"/>
                <a:gd name="connsiteX10" fmla="*/ 344 w 1016"/>
                <a:gd name="connsiteY10" fmla="*/ 192 h 208"/>
                <a:gd name="connsiteX11" fmla="*/ 392 w 1016"/>
                <a:gd name="connsiteY11" fmla="*/ 0 h 208"/>
                <a:gd name="connsiteX12" fmla="*/ 392 w 1016"/>
                <a:gd name="connsiteY12" fmla="*/ 192 h 208"/>
                <a:gd name="connsiteX13" fmla="*/ 440 w 1016"/>
                <a:gd name="connsiteY13" fmla="*/ 0 h 208"/>
                <a:gd name="connsiteX14" fmla="*/ 488 w 1016"/>
                <a:gd name="connsiteY14" fmla="*/ 192 h 208"/>
                <a:gd name="connsiteX15" fmla="*/ 488 w 1016"/>
                <a:gd name="connsiteY15" fmla="*/ 48 h 208"/>
                <a:gd name="connsiteX16" fmla="*/ 584 w 1016"/>
                <a:gd name="connsiteY16" fmla="*/ 192 h 208"/>
                <a:gd name="connsiteX17" fmla="*/ 536 w 1016"/>
                <a:gd name="connsiteY17" fmla="*/ 0 h 208"/>
                <a:gd name="connsiteX18" fmla="*/ 680 w 1016"/>
                <a:gd name="connsiteY18" fmla="*/ 192 h 208"/>
                <a:gd name="connsiteX19" fmla="*/ 680 w 1016"/>
                <a:gd name="connsiteY19" fmla="*/ 48 h 208"/>
                <a:gd name="connsiteX20" fmla="*/ 728 w 1016"/>
                <a:gd name="connsiteY20" fmla="*/ 192 h 208"/>
                <a:gd name="connsiteX21" fmla="*/ 728 w 1016"/>
                <a:gd name="connsiteY21" fmla="*/ 0 h 208"/>
                <a:gd name="connsiteX22" fmla="*/ 776 w 1016"/>
                <a:gd name="connsiteY22" fmla="*/ 192 h 208"/>
                <a:gd name="connsiteX23" fmla="*/ 776 w 1016"/>
                <a:gd name="connsiteY23" fmla="*/ 48 h 208"/>
                <a:gd name="connsiteX24" fmla="*/ 872 w 1016"/>
                <a:gd name="connsiteY24" fmla="*/ 192 h 208"/>
                <a:gd name="connsiteX25" fmla="*/ 968 w 1016"/>
                <a:gd name="connsiteY25" fmla="*/ 0 h 208"/>
                <a:gd name="connsiteX26" fmla="*/ 968 w 1016"/>
                <a:gd name="connsiteY26" fmla="*/ 192 h 208"/>
                <a:gd name="connsiteX27" fmla="*/ 1016 w 1016"/>
                <a:gd name="connsiteY27" fmla="*/ 0 h 208"/>
                <a:gd name="connsiteX0" fmla="*/ 8 w 984"/>
                <a:gd name="connsiteY0" fmla="*/ 192 h 208"/>
                <a:gd name="connsiteX1" fmla="*/ 8 w 984"/>
                <a:gd name="connsiteY1" fmla="*/ 96 h 208"/>
                <a:gd name="connsiteX2" fmla="*/ 56 w 984"/>
                <a:gd name="connsiteY2" fmla="*/ 192 h 208"/>
                <a:gd name="connsiteX3" fmla="*/ 152 w 984"/>
                <a:gd name="connsiteY3" fmla="*/ 0 h 208"/>
                <a:gd name="connsiteX4" fmla="*/ 104 w 984"/>
                <a:gd name="connsiteY4" fmla="*/ 192 h 208"/>
                <a:gd name="connsiteX5" fmla="*/ 200 w 984"/>
                <a:gd name="connsiteY5" fmla="*/ 96 h 208"/>
                <a:gd name="connsiteX6" fmla="*/ 200 w 984"/>
                <a:gd name="connsiteY6" fmla="*/ 192 h 208"/>
                <a:gd name="connsiteX7" fmla="*/ 200 w 984"/>
                <a:gd name="connsiteY7" fmla="*/ 0 h 208"/>
                <a:gd name="connsiteX8" fmla="*/ 248 w 984"/>
                <a:gd name="connsiteY8" fmla="*/ 192 h 208"/>
                <a:gd name="connsiteX9" fmla="*/ 248 w 984"/>
                <a:gd name="connsiteY9" fmla="*/ 48 h 208"/>
                <a:gd name="connsiteX10" fmla="*/ 344 w 984"/>
                <a:gd name="connsiteY10" fmla="*/ 192 h 208"/>
                <a:gd name="connsiteX11" fmla="*/ 392 w 984"/>
                <a:gd name="connsiteY11" fmla="*/ 0 h 208"/>
                <a:gd name="connsiteX12" fmla="*/ 392 w 984"/>
                <a:gd name="connsiteY12" fmla="*/ 192 h 208"/>
                <a:gd name="connsiteX13" fmla="*/ 440 w 984"/>
                <a:gd name="connsiteY13" fmla="*/ 0 h 208"/>
                <a:gd name="connsiteX14" fmla="*/ 488 w 984"/>
                <a:gd name="connsiteY14" fmla="*/ 192 h 208"/>
                <a:gd name="connsiteX15" fmla="*/ 488 w 984"/>
                <a:gd name="connsiteY15" fmla="*/ 48 h 208"/>
                <a:gd name="connsiteX16" fmla="*/ 584 w 984"/>
                <a:gd name="connsiteY16" fmla="*/ 192 h 208"/>
                <a:gd name="connsiteX17" fmla="*/ 536 w 984"/>
                <a:gd name="connsiteY17" fmla="*/ 0 h 208"/>
                <a:gd name="connsiteX18" fmla="*/ 680 w 984"/>
                <a:gd name="connsiteY18" fmla="*/ 192 h 208"/>
                <a:gd name="connsiteX19" fmla="*/ 680 w 984"/>
                <a:gd name="connsiteY19" fmla="*/ 48 h 208"/>
                <a:gd name="connsiteX20" fmla="*/ 728 w 984"/>
                <a:gd name="connsiteY20" fmla="*/ 192 h 208"/>
                <a:gd name="connsiteX21" fmla="*/ 728 w 984"/>
                <a:gd name="connsiteY21" fmla="*/ 0 h 208"/>
                <a:gd name="connsiteX22" fmla="*/ 776 w 984"/>
                <a:gd name="connsiteY22" fmla="*/ 192 h 208"/>
                <a:gd name="connsiteX23" fmla="*/ 776 w 984"/>
                <a:gd name="connsiteY23" fmla="*/ 48 h 208"/>
                <a:gd name="connsiteX24" fmla="*/ 872 w 984"/>
                <a:gd name="connsiteY24" fmla="*/ 192 h 208"/>
                <a:gd name="connsiteX25" fmla="*/ 968 w 984"/>
                <a:gd name="connsiteY25" fmla="*/ 0 h 208"/>
                <a:gd name="connsiteX26" fmla="*/ 968 w 984"/>
                <a:gd name="connsiteY26" fmla="*/ 192 h 208"/>
                <a:gd name="connsiteX0" fmla="*/ 8 w 968"/>
                <a:gd name="connsiteY0" fmla="*/ 192 h 208"/>
                <a:gd name="connsiteX1" fmla="*/ 8 w 968"/>
                <a:gd name="connsiteY1" fmla="*/ 96 h 208"/>
                <a:gd name="connsiteX2" fmla="*/ 56 w 968"/>
                <a:gd name="connsiteY2" fmla="*/ 192 h 208"/>
                <a:gd name="connsiteX3" fmla="*/ 152 w 968"/>
                <a:gd name="connsiteY3" fmla="*/ 0 h 208"/>
                <a:gd name="connsiteX4" fmla="*/ 104 w 968"/>
                <a:gd name="connsiteY4" fmla="*/ 192 h 208"/>
                <a:gd name="connsiteX5" fmla="*/ 200 w 968"/>
                <a:gd name="connsiteY5" fmla="*/ 96 h 208"/>
                <a:gd name="connsiteX6" fmla="*/ 200 w 968"/>
                <a:gd name="connsiteY6" fmla="*/ 192 h 208"/>
                <a:gd name="connsiteX7" fmla="*/ 200 w 968"/>
                <a:gd name="connsiteY7" fmla="*/ 0 h 208"/>
                <a:gd name="connsiteX8" fmla="*/ 248 w 968"/>
                <a:gd name="connsiteY8" fmla="*/ 192 h 208"/>
                <a:gd name="connsiteX9" fmla="*/ 248 w 968"/>
                <a:gd name="connsiteY9" fmla="*/ 48 h 208"/>
                <a:gd name="connsiteX10" fmla="*/ 344 w 968"/>
                <a:gd name="connsiteY10" fmla="*/ 192 h 208"/>
                <a:gd name="connsiteX11" fmla="*/ 392 w 968"/>
                <a:gd name="connsiteY11" fmla="*/ 0 h 208"/>
                <a:gd name="connsiteX12" fmla="*/ 392 w 968"/>
                <a:gd name="connsiteY12" fmla="*/ 192 h 208"/>
                <a:gd name="connsiteX13" fmla="*/ 440 w 968"/>
                <a:gd name="connsiteY13" fmla="*/ 0 h 208"/>
                <a:gd name="connsiteX14" fmla="*/ 488 w 968"/>
                <a:gd name="connsiteY14" fmla="*/ 192 h 208"/>
                <a:gd name="connsiteX15" fmla="*/ 488 w 968"/>
                <a:gd name="connsiteY15" fmla="*/ 48 h 208"/>
                <a:gd name="connsiteX16" fmla="*/ 584 w 968"/>
                <a:gd name="connsiteY16" fmla="*/ 192 h 208"/>
                <a:gd name="connsiteX17" fmla="*/ 536 w 968"/>
                <a:gd name="connsiteY17" fmla="*/ 0 h 208"/>
                <a:gd name="connsiteX18" fmla="*/ 680 w 968"/>
                <a:gd name="connsiteY18" fmla="*/ 192 h 208"/>
                <a:gd name="connsiteX19" fmla="*/ 680 w 968"/>
                <a:gd name="connsiteY19" fmla="*/ 48 h 208"/>
                <a:gd name="connsiteX20" fmla="*/ 728 w 968"/>
                <a:gd name="connsiteY20" fmla="*/ 192 h 208"/>
                <a:gd name="connsiteX21" fmla="*/ 728 w 968"/>
                <a:gd name="connsiteY21" fmla="*/ 0 h 208"/>
                <a:gd name="connsiteX22" fmla="*/ 776 w 968"/>
                <a:gd name="connsiteY22" fmla="*/ 192 h 208"/>
                <a:gd name="connsiteX23" fmla="*/ 776 w 968"/>
                <a:gd name="connsiteY23" fmla="*/ 48 h 208"/>
                <a:gd name="connsiteX24" fmla="*/ 872 w 968"/>
                <a:gd name="connsiteY24" fmla="*/ 192 h 208"/>
                <a:gd name="connsiteX25" fmla="*/ 968 w 968"/>
                <a:gd name="connsiteY25" fmla="*/ 0 h 208"/>
                <a:gd name="connsiteX0" fmla="*/ 8 w 872"/>
                <a:gd name="connsiteY0" fmla="*/ 192 h 208"/>
                <a:gd name="connsiteX1" fmla="*/ 8 w 872"/>
                <a:gd name="connsiteY1" fmla="*/ 96 h 208"/>
                <a:gd name="connsiteX2" fmla="*/ 56 w 872"/>
                <a:gd name="connsiteY2" fmla="*/ 192 h 208"/>
                <a:gd name="connsiteX3" fmla="*/ 152 w 872"/>
                <a:gd name="connsiteY3" fmla="*/ 0 h 208"/>
                <a:gd name="connsiteX4" fmla="*/ 104 w 872"/>
                <a:gd name="connsiteY4" fmla="*/ 192 h 208"/>
                <a:gd name="connsiteX5" fmla="*/ 200 w 872"/>
                <a:gd name="connsiteY5" fmla="*/ 96 h 208"/>
                <a:gd name="connsiteX6" fmla="*/ 200 w 872"/>
                <a:gd name="connsiteY6" fmla="*/ 192 h 208"/>
                <a:gd name="connsiteX7" fmla="*/ 200 w 872"/>
                <a:gd name="connsiteY7" fmla="*/ 0 h 208"/>
                <a:gd name="connsiteX8" fmla="*/ 248 w 872"/>
                <a:gd name="connsiteY8" fmla="*/ 192 h 208"/>
                <a:gd name="connsiteX9" fmla="*/ 248 w 872"/>
                <a:gd name="connsiteY9" fmla="*/ 48 h 208"/>
                <a:gd name="connsiteX10" fmla="*/ 344 w 872"/>
                <a:gd name="connsiteY10" fmla="*/ 192 h 208"/>
                <a:gd name="connsiteX11" fmla="*/ 392 w 872"/>
                <a:gd name="connsiteY11" fmla="*/ 0 h 208"/>
                <a:gd name="connsiteX12" fmla="*/ 392 w 872"/>
                <a:gd name="connsiteY12" fmla="*/ 192 h 208"/>
                <a:gd name="connsiteX13" fmla="*/ 440 w 872"/>
                <a:gd name="connsiteY13" fmla="*/ 0 h 208"/>
                <a:gd name="connsiteX14" fmla="*/ 488 w 872"/>
                <a:gd name="connsiteY14" fmla="*/ 192 h 208"/>
                <a:gd name="connsiteX15" fmla="*/ 488 w 872"/>
                <a:gd name="connsiteY15" fmla="*/ 48 h 208"/>
                <a:gd name="connsiteX16" fmla="*/ 584 w 872"/>
                <a:gd name="connsiteY16" fmla="*/ 192 h 208"/>
                <a:gd name="connsiteX17" fmla="*/ 536 w 872"/>
                <a:gd name="connsiteY17" fmla="*/ 0 h 208"/>
                <a:gd name="connsiteX18" fmla="*/ 680 w 872"/>
                <a:gd name="connsiteY18" fmla="*/ 192 h 208"/>
                <a:gd name="connsiteX19" fmla="*/ 680 w 872"/>
                <a:gd name="connsiteY19" fmla="*/ 48 h 208"/>
                <a:gd name="connsiteX20" fmla="*/ 728 w 872"/>
                <a:gd name="connsiteY20" fmla="*/ 192 h 208"/>
                <a:gd name="connsiteX21" fmla="*/ 728 w 872"/>
                <a:gd name="connsiteY21" fmla="*/ 0 h 208"/>
                <a:gd name="connsiteX22" fmla="*/ 776 w 872"/>
                <a:gd name="connsiteY22" fmla="*/ 192 h 208"/>
                <a:gd name="connsiteX23" fmla="*/ 776 w 872"/>
                <a:gd name="connsiteY23" fmla="*/ 48 h 208"/>
                <a:gd name="connsiteX24" fmla="*/ 872 w 872"/>
                <a:gd name="connsiteY24" fmla="*/ 192 h 208"/>
                <a:gd name="connsiteX0" fmla="*/ 8 w 872"/>
                <a:gd name="connsiteY0" fmla="*/ 216 h 232"/>
                <a:gd name="connsiteX1" fmla="*/ 8 w 872"/>
                <a:gd name="connsiteY1" fmla="*/ 120 h 232"/>
                <a:gd name="connsiteX2" fmla="*/ 56 w 872"/>
                <a:gd name="connsiteY2" fmla="*/ 216 h 232"/>
                <a:gd name="connsiteX3" fmla="*/ 152 w 872"/>
                <a:gd name="connsiteY3" fmla="*/ 24 h 232"/>
                <a:gd name="connsiteX4" fmla="*/ 104 w 872"/>
                <a:gd name="connsiteY4" fmla="*/ 216 h 232"/>
                <a:gd name="connsiteX5" fmla="*/ 200 w 872"/>
                <a:gd name="connsiteY5" fmla="*/ 120 h 232"/>
                <a:gd name="connsiteX6" fmla="*/ 200 w 872"/>
                <a:gd name="connsiteY6" fmla="*/ 216 h 232"/>
                <a:gd name="connsiteX7" fmla="*/ 200 w 872"/>
                <a:gd name="connsiteY7" fmla="*/ 24 h 232"/>
                <a:gd name="connsiteX8" fmla="*/ 248 w 872"/>
                <a:gd name="connsiteY8" fmla="*/ 216 h 232"/>
                <a:gd name="connsiteX9" fmla="*/ 248 w 872"/>
                <a:gd name="connsiteY9" fmla="*/ 72 h 232"/>
                <a:gd name="connsiteX10" fmla="*/ 344 w 872"/>
                <a:gd name="connsiteY10" fmla="*/ 216 h 232"/>
                <a:gd name="connsiteX11" fmla="*/ 392 w 872"/>
                <a:gd name="connsiteY11" fmla="*/ 24 h 232"/>
                <a:gd name="connsiteX12" fmla="*/ 392 w 872"/>
                <a:gd name="connsiteY12" fmla="*/ 216 h 232"/>
                <a:gd name="connsiteX13" fmla="*/ 440 w 872"/>
                <a:gd name="connsiteY13" fmla="*/ 24 h 232"/>
                <a:gd name="connsiteX14" fmla="*/ 488 w 872"/>
                <a:gd name="connsiteY14" fmla="*/ 216 h 232"/>
                <a:gd name="connsiteX15" fmla="*/ 488 w 872"/>
                <a:gd name="connsiteY15" fmla="*/ 72 h 232"/>
                <a:gd name="connsiteX16" fmla="*/ 584 w 872"/>
                <a:gd name="connsiteY16" fmla="*/ 216 h 232"/>
                <a:gd name="connsiteX17" fmla="*/ 536 w 872"/>
                <a:gd name="connsiteY17" fmla="*/ 24 h 232"/>
                <a:gd name="connsiteX18" fmla="*/ 680 w 872"/>
                <a:gd name="connsiteY18" fmla="*/ 216 h 232"/>
                <a:gd name="connsiteX19" fmla="*/ 680 w 872"/>
                <a:gd name="connsiteY19" fmla="*/ 72 h 232"/>
                <a:gd name="connsiteX20" fmla="*/ 728 w 872"/>
                <a:gd name="connsiteY20" fmla="*/ 216 h 232"/>
                <a:gd name="connsiteX21" fmla="*/ 728 w 872"/>
                <a:gd name="connsiteY21" fmla="*/ 24 h 232"/>
                <a:gd name="connsiteX22" fmla="*/ 776 w 872"/>
                <a:gd name="connsiteY22" fmla="*/ 72 h 232"/>
                <a:gd name="connsiteX23" fmla="*/ 872 w 872"/>
                <a:gd name="connsiteY23" fmla="*/ 216 h 232"/>
                <a:gd name="connsiteX0" fmla="*/ 8 w 872"/>
                <a:gd name="connsiteY0" fmla="*/ 216 h 232"/>
                <a:gd name="connsiteX1" fmla="*/ 8 w 872"/>
                <a:gd name="connsiteY1" fmla="*/ 120 h 232"/>
                <a:gd name="connsiteX2" fmla="*/ 56 w 872"/>
                <a:gd name="connsiteY2" fmla="*/ 216 h 232"/>
                <a:gd name="connsiteX3" fmla="*/ 152 w 872"/>
                <a:gd name="connsiteY3" fmla="*/ 24 h 232"/>
                <a:gd name="connsiteX4" fmla="*/ 104 w 872"/>
                <a:gd name="connsiteY4" fmla="*/ 216 h 232"/>
                <a:gd name="connsiteX5" fmla="*/ 200 w 872"/>
                <a:gd name="connsiteY5" fmla="*/ 120 h 232"/>
                <a:gd name="connsiteX6" fmla="*/ 200 w 872"/>
                <a:gd name="connsiteY6" fmla="*/ 216 h 232"/>
                <a:gd name="connsiteX7" fmla="*/ 200 w 872"/>
                <a:gd name="connsiteY7" fmla="*/ 24 h 232"/>
                <a:gd name="connsiteX8" fmla="*/ 248 w 872"/>
                <a:gd name="connsiteY8" fmla="*/ 216 h 232"/>
                <a:gd name="connsiteX9" fmla="*/ 248 w 872"/>
                <a:gd name="connsiteY9" fmla="*/ 72 h 232"/>
                <a:gd name="connsiteX10" fmla="*/ 344 w 872"/>
                <a:gd name="connsiteY10" fmla="*/ 216 h 232"/>
                <a:gd name="connsiteX11" fmla="*/ 392 w 872"/>
                <a:gd name="connsiteY11" fmla="*/ 24 h 232"/>
                <a:gd name="connsiteX12" fmla="*/ 392 w 872"/>
                <a:gd name="connsiteY12" fmla="*/ 216 h 232"/>
                <a:gd name="connsiteX13" fmla="*/ 440 w 872"/>
                <a:gd name="connsiteY13" fmla="*/ 24 h 232"/>
                <a:gd name="connsiteX14" fmla="*/ 488 w 872"/>
                <a:gd name="connsiteY14" fmla="*/ 216 h 232"/>
                <a:gd name="connsiteX15" fmla="*/ 488 w 872"/>
                <a:gd name="connsiteY15" fmla="*/ 72 h 232"/>
                <a:gd name="connsiteX16" fmla="*/ 584 w 872"/>
                <a:gd name="connsiteY16" fmla="*/ 216 h 232"/>
                <a:gd name="connsiteX17" fmla="*/ 536 w 872"/>
                <a:gd name="connsiteY17" fmla="*/ 24 h 232"/>
                <a:gd name="connsiteX18" fmla="*/ 680 w 872"/>
                <a:gd name="connsiteY18" fmla="*/ 216 h 232"/>
                <a:gd name="connsiteX19" fmla="*/ 680 w 872"/>
                <a:gd name="connsiteY19" fmla="*/ 72 h 232"/>
                <a:gd name="connsiteX20" fmla="*/ 728 w 872"/>
                <a:gd name="connsiteY20" fmla="*/ 24 h 232"/>
                <a:gd name="connsiteX21" fmla="*/ 776 w 872"/>
                <a:gd name="connsiteY21" fmla="*/ 72 h 232"/>
                <a:gd name="connsiteX22" fmla="*/ 872 w 872"/>
                <a:gd name="connsiteY22" fmla="*/ 216 h 232"/>
                <a:gd name="connsiteX0" fmla="*/ 8 w 872"/>
                <a:gd name="connsiteY0" fmla="*/ 192 h 208"/>
                <a:gd name="connsiteX1" fmla="*/ 8 w 872"/>
                <a:gd name="connsiteY1" fmla="*/ 96 h 208"/>
                <a:gd name="connsiteX2" fmla="*/ 56 w 872"/>
                <a:gd name="connsiteY2" fmla="*/ 192 h 208"/>
                <a:gd name="connsiteX3" fmla="*/ 152 w 872"/>
                <a:gd name="connsiteY3" fmla="*/ 0 h 208"/>
                <a:gd name="connsiteX4" fmla="*/ 104 w 872"/>
                <a:gd name="connsiteY4" fmla="*/ 192 h 208"/>
                <a:gd name="connsiteX5" fmla="*/ 200 w 872"/>
                <a:gd name="connsiteY5" fmla="*/ 96 h 208"/>
                <a:gd name="connsiteX6" fmla="*/ 200 w 872"/>
                <a:gd name="connsiteY6" fmla="*/ 192 h 208"/>
                <a:gd name="connsiteX7" fmla="*/ 200 w 872"/>
                <a:gd name="connsiteY7" fmla="*/ 0 h 208"/>
                <a:gd name="connsiteX8" fmla="*/ 248 w 872"/>
                <a:gd name="connsiteY8" fmla="*/ 192 h 208"/>
                <a:gd name="connsiteX9" fmla="*/ 248 w 872"/>
                <a:gd name="connsiteY9" fmla="*/ 48 h 208"/>
                <a:gd name="connsiteX10" fmla="*/ 344 w 872"/>
                <a:gd name="connsiteY10" fmla="*/ 192 h 208"/>
                <a:gd name="connsiteX11" fmla="*/ 392 w 872"/>
                <a:gd name="connsiteY11" fmla="*/ 0 h 208"/>
                <a:gd name="connsiteX12" fmla="*/ 392 w 872"/>
                <a:gd name="connsiteY12" fmla="*/ 192 h 208"/>
                <a:gd name="connsiteX13" fmla="*/ 440 w 872"/>
                <a:gd name="connsiteY13" fmla="*/ 0 h 208"/>
                <a:gd name="connsiteX14" fmla="*/ 488 w 872"/>
                <a:gd name="connsiteY14" fmla="*/ 192 h 208"/>
                <a:gd name="connsiteX15" fmla="*/ 488 w 872"/>
                <a:gd name="connsiteY15" fmla="*/ 48 h 208"/>
                <a:gd name="connsiteX16" fmla="*/ 584 w 872"/>
                <a:gd name="connsiteY16" fmla="*/ 192 h 208"/>
                <a:gd name="connsiteX17" fmla="*/ 536 w 872"/>
                <a:gd name="connsiteY17" fmla="*/ 0 h 208"/>
                <a:gd name="connsiteX18" fmla="*/ 680 w 872"/>
                <a:gd name="connsiteY18" fmla="*/ 192 h 208"/>
                <a:gd name="connsiteX19" fmla="*/ 680 w 872"/>
                <a:gd name="connsiteY19" fmla="*/ 48 h 208"/>
                <a:gd name="connsiteX20" fmla="*/ 776 w 872"/>
                <a:gd name="connsiteY20" fmla="*/ 48 h 208"/>
                <a:gd name="connsiteX21" fmla="*/ 872 w 872"/>
                <a:gd name="connsiteY21" fmla="*/ 192 h 208"/>
                <a:gd name="connsiteX0" fmla="*/ 8 w 776"/>
                <a:gd name="connsiteY0" fmla="*/ 192 h 208"/>
                <a:gd name="connsiteX1" fmla="*/ 8 w 776"/>
                <a:gd name="connsiteY1" fmla="*/ 96 h 208"/>
                <a:gd name="connsiteX2" fmla="*/ 56 w 776"/>
                <a:gd name="connsiteY2" fmla="*/ 192 h 208"/>
                <a:gd name="connsiteX3" fmla="*/ 152 w 776"/>
                <a:gd name="connsiteY3" fmla="*/ 0 h 208"/>
                <a:gd name="connsiteX4" fmla="*/ 104 w 776"/>
                <a:gd name="connsiteY4" fmla="*/ 192 h 208"/>
                <a:gd name="connsiteX5" fmla="*/ 200 w 776"/>
                <a:gd name="connsiteY5" fmla="*/ 96 h 208"/>
                <a:gd name="connsiteX6" fmla="*/ 200 w 776"/>
                <a:gd name="connsiteY6" fmla="*/ 192 h 208"/>
                <a:gd name="connsiteX7" fmla="*/ 200 w 776"/>
                <a:gd name="connsiteY7" fmla="*/ 0 h 208"/>
                <a:gd name="connsiteX8" fmla="*/ 248 w 776"/>
                <a:gd name="connsiteY8" fmla="*/ 192 h 208"/>
                <a:gd name="connsiteX9" fmla="*/ 248 w 776"/>
                <a:gd name="connsiteY9" fmla="*/ 48 h 208"/>
                <a:gd name="connsiteX10" fmla="*/ 344 w 776"/>
                <a:gd name="connsiteY10" fmla="*/ 192 h 208"/>
                <a:gd name="connsiteX11" fmla="*/ 392 w 776"/>
                <a:gd name="connsiteY11" fmla="*/ 0 h 208"/>
                <a:gd name="connsiteX12" fmla="*/ 392 w 776"/>
                <a:gd name="connsiteY12" fmla="*/ 192 h 208"/>
                <a:gd name="connsiteX13" fmla="*/ 440 w 776"/>
                <a:gd name="connsiteY13" fmla="*/ 0 h 208"/>
                <a:gd name="connsiteX14" fmla="*/ 488 w 776"/>
                <a:gd name="connsiteY14" fmla="*/ 192 h 208"/>
                <a:gd name="connsiteX15" fmla="*/ 488 w 776"/>
                <a:gd name="connsiteY15" fmla="*/ 48 h 208"/>
                <a:gd name="connsiteX16" fmla="*/ 584 w 776"/>
                <a:gd name="connsiteY16" fmla="*/ 192 h 208"/>
                <a:gd name="connsiteX17" fmla="*/ 536 w 776"/>
                <a:gd name="connsiteY17" fmla="*/ 0 h 208"/>
                <a:gd name="connsiteX18" fmla="*/ 680 w 776"/>
                <a:gd name="connsiteY18" fmla="*/ 192 h 208"/>
                <a:gd name="connsiteX19" fmla="*/ 680 w 776"/>
                <a:gd name="connsiteY19" fmla="*/ 48 h 208"/>
                <a:gd name="connsiteX20" fmla="*/ 776 w 776"/>
                <a:gd name="connsiteY20" fmla="*/ 48 h 208"/>
                <a:gd name="connsiteX0" fmla="*/ 8 w 704"/>
                <a:gd name="connsiteY0" fmla="*/ 192 h 208"/>
                <a:gd name="connsiteX1" fmla="*/ 8 w 704"/>
                <a:gd name="connsiteY1" fmla="*/ 96 h 208"/>
                <a:gd name="connsiteX2" fmla="*/ 56 w 704"/>
                <a:gd name="connsiteY2" fmla="*/ 192 h 208"/>
                <a:gd name="connsiteX3" fmla="*/ 152 w 704"/>
                <a:gd name="connsiteY3" fmla="*/ 0 h 208"/>
                <a:gd name="connsiteX4" fmla="*/ 104 w 704"/>
                <a:gd name="connsiteY4" fmla="*/ 192 h 208"/>
                <a:gd name="connsiteX5" fmla="*/ 200 w 704"/>
                <a:gd name="connsiteY5" fmla="*/ 96 h 208"/>
                <a:gd name="connsiteX6" fmla="*/ 200 w 704"/>
                <a:gd name="connsiteY6" fmla="*/ 192 h 208"/>
                <a:gd name="connsiteX7" fmla="*/ 200 w 704"/>
                <a:gd name="connsiteY7" fmla="*/ 0 h 208"/>
                <a:gd name="connsiteX8" fmla="*/ 248 w 704"/>
                <a:gd name="connsiteY8" fmla="*/ 192 h 208"/>
                <a:gd name="connsiteX9" fmla="*/ 248 w 704"/>
                <a:gd name="connsiteY9" fmla="*/ 48 h 208"/>
                <a:gd name="connsiteX10" fmla="*/ 344 w 704"/>
                <a:gd name="connsiteY10" fmla="*/ 192 h 208"/>
                <a:gd name="connsiteX11" fmla="*/ 392 w 704"/>
                <a:gd name="connsiteY11" fmla="*/ 0 h 208"/>
                <a:gd name="connsiteX12" fmla="*/ 392 w 704"/>
                <a:gd name="connsiteY12" fmla="*/ 192 h 208"/>
                <a:gd name="connsiteX13" fmla="*/ 440 w 704"/>
                <a:gd name="connsiteY13" fmla="*/ 0 h 208"/>
                <a:gd name="connsiteX14" fmla="*/ 488 w 704"/>
                <a:gd name="connsiteY14" fmla="*/ 192 h 208"/>
                <a:gd name="connsiteX15" fmla="*/ 488 w 704"/>
                <a:gd name="connsiteY15" fmla="*/ 48 h 208"/>
                <a:gd name="connsiteX16" fmla="*/ 584 w 704"/>
                <a:gd name="connsiteY16" fmla="*/ 192 h 208"/>
                <a:gd name="connsiteX17" fmla="*/ 536 w 704"/>
                <a:gd name="connsiteY17" fmla="*/ 0 h 208"/>
                <a:gd name="connsiteX18" fmla="*/ 680 w 704"/>
                <a:gd name="connsiteY18" fmla="*/ 192 h 208"/>
                <a:gd name="connsiteX19" fmla="*/ 680 w 704"/>
                <a:gd name="connsiteY19" fmla="*/ 48 h 208"/>
                <a:gd name="connsiteX0" fmla="*/ 8 w 680"/>
                <a:gd name="connsiteY0" fmla="*/ 192 h 208"/>
                <a:gd name="connsiteX1" fmla="*/ 8 w 680"/>
                <a:gd name="connsiteY1" fmla="*/ 96 h 208"/>
                <a:gd name="connsiteX2" fmla="*/ 56 w 680"/>
                <a:gd name="connsiteY2" fmla="*/ 192 h 208"/>
                <a:gd name="connsiteX3" fmla="*/ 152 w 680"/>
                <a:gd name="connsiteY3" fmla="*/ 0 h 208"/>
                <a:gd name="connsiteX4" fmla="*/ 104 w 680"/>
                <a:gd name="connsiteY4" fmla="*/ 192 h 208"/>
                <a:gd name="connsiteX5" fmla="*/ 200 w 680"/>
                <a:gd name="connsiteY5" fmla="*/ 96 h 208"/>
                <a:gd name="connsiteX6" fmla="*/ 200 w 680"/>
                <a:gd name="connsiteY6" fmla="*/ 192 h 208"/>
                <a:gd name="connsiteX7" fmla="*/ 200 w 680"/>
                <a:gd name="connsiteY7" fmla="*/ 0 h 208"/>
                <a:gd name="connsiteX8" fmla="*/ 248 w 680"/>
                <a:gd name="connsiteY8" fmla="*/ 192 h 208"/>
                <a:gd name="connsiteX9" fmla="*/ 248 w 680"/>
                <a:gd name="connsiteY9" fmla="*/ 48 h 208"/>
                <a:gd name="connsiteX10" fmla="*/ 344 w 680"/>
                <a:gd name="connsiteY10" fmla="*/ 192 h 208"/>
                <a:gd name="connsiteX11" fmla="*/ 392 w 680"/>
                <a:gd name="connsiteY11" fmla="*/ 0 h 208"/>
                <a:gd name="connsiteX12" fmla="*/ 392 w 680"/>
                <a:gd name="connsiteY12" fmla="*/ 192 h 208"/>
                <a:gd name="connsiteX13" fmla="*/ 440 w 680"/>
                <a:gd name="connsiteY13" fmla="*/ 0 h 208"/>
                <a:gd name="connsiteX14" fmla="*/ 488 w 680"/>
                <a:gd name="connsiteY14" fmla="*/ 192 h 208"/>
                <a:gd name="connsiteX15" fmla="*/ 488 w 680"/>
                <a:gd name="connsiteY15" fmla="*/ 48 h 208"/>
                <a:gd name="connsiteX16" fmla="*/ 584 w 680"/>
                <a:gd name="connsiteY16" fmla="*/ 192 h 208"/>
                <a:gd name="connsiteX17" fmla="*/ 536 w 680"/>
                <a:gd name="connsiteY17" fmla="*/ 0 h 208"/>
                <a:gd name="connsiteX18" fmla="*/ 680 w 680"/>
                <a:gd name="connsiteY18" fmla="*/ 192 h 208"/>
                <a:gd name="connsiteX0" fmla="*/ 8 w 592"/>
                <a:gd name="connsiteY0" fmla="*/ 192 h 208"/>
                <a:gd name="connsiteX1" fmla="*/ 8 w 592"/>
                <a:gd name="connsiteY1" fmla="*/ 96 h 208"/>
                <a:gd name="connsiteX2" fmla="*/ 56 w 592"/>
                <a:gd name="connsiteY2" fmla="*/ 192 h 208"/>
                <a:gd name="connsiteX3" fmla="*/ 152 w 592"/>
                <a:gd name="connsiteY3" fmla="*/ 0 h 208"/>
                <a:gd name="connsiteX4" fmla="*/ 104 w 592"/>
                <a:gd name="connsiteY4" fmla="*/ 192 h 208"/>
                <a:gd name="connsiteX5" fmla="*/ 200 w 592"/>
                <a:gd name="connsiteY5" fmla="*/ 96 h 208"/>
                <a:gd name="connsiteX6" fmla="*/ 200 w 592"/>
                <a:gd name="connsiteY6" fmla="*/ 192 h 208"/>
                <a:gd name="connsiteX7" fmla="*/ 200 w 592"/>
                <a:gd name="connsiteY7" fmla="*/ 0 h 208"/>
                <a:gd name="connsiteX8" fmla="*/ 248 w 592"/>
                <a:gd name="connsiteY8" fmla="*/ 192 h 208"/>
                <a:gd name="connsiteX9" fmla="*/ 248 w 592"/>
                <a:gd name="connsiteY9" fmla="*/ 48 h 208"/>
                <a:gd name="connsiteX10" fmla="*/ 344 w 592"/>
                <a:gd name="connsiteY10" fmla="*/ 192 h 208"/>
                <a:gd name="connsiteX11" fmla="*/ 392 w 592"/>
                <a:gd name="connsiteY11" fmla="*/ 0 h 208"/>
                <a:gd name="connsiteX12" fmla="*/ 392 w 592"/>
                <a:gd name="connsiteY12" fmla="*/ 192 h 208"/>
                <a:gd name="connsiteX13" fmla="*/ 440 w 592"/>
                <a:gd name="connsiteY13" fmla="*/ 0 h 208"/>
                <a:gd name="connsiteX14" fmla="*/ 488 w 592"/>
                <a:gd name="connsiteY14" fmla="*/ 192 h 208"/>
                <a:gd name="connsiteX15" fmla="*/ 488 w 592"/>
                <a:gd name="connsiteY15" fmla="*/ 48 h 208"/>
                <a:gd name="connsiteX16" fmla="*/ 584 w 592"/>
                <a:gd name="connsiteY16" fmla="*/ 192 h 208"/>
                <a:gd name="connsiteX17" fmla="*/ 536 w 592"/>
                <a:gd name="connsiteY17" fmla="*/ 0 h 208"/>
                <a:gd name="connsiteX0" fmla="*/ 8 w 584"/>
                <a:gd name="connsiteY0" fmla="*/ 192 h 208"/>
                <a:gd name="connsiteX1" fmla="*/ 8 w 584"/>
                <a:gd name="connsiteY1" fmla="*/ 96 h 208"/>
                <a:gd name="connsiteX2" fmla="*/ 56 w 584"/>
                <a:gd name="connsiteY2" fmla="*/ 192 h 208"/>
                <a:gd name="connsiteX3" fmla="*/ 152 w 584"/>
                <a:gd name="connsiteY3" fmla="*/ 0 h 208"/>
                <a:gd name="connsiteX4" fmla="*/ 104 w 584"/>
                <a:gd name="connsiteY4" fmla="*/ 192 h 208"/>
                <a:gd name="connsiteX5" fmla="*/ 200 w 584"/>
                <a:gd name="connsiteY5" fmla="*/ 96 h 208"/>
                <a:gd name="connsiteX6" fmla="*/ 200 w 584"/>
                <a:gd name="connsiteY6" fmla="*/ 192 h 208"/>
                <a:gd name="connsiteX7" fmla="*/ 200 w 584"/>
                <a:gd name="connsiteY7" fmla="*/ 0 h 208"/>
                <a:gd name="connsiteX8" fmla="*/ 248 w 584"/>
                <a:gd name="connsiteY8" fmla="*/ 192 h 208"/>
                <a:gd name="connsiteX9" fmla="*/ 248 w 584"/>
                <a:gd name="connsiteY9" fmla="*/ 48 h 208"/>
                <a:gd name="connsiteX10" fmla="*/ 344 w 584"/>
                <a:gd name="connsiteY10" fmla="*/ 192 h 208"/>
                <a:gd name="connsiteX11" fmla="*/ 392 w 584"/>
                <a:gd name="connsiteY11" fmla="*/ 0 h 208"/>
                <a:gd name="connsiteX12" fmla="*/ 392 w 584"/>
                <a:gd name="connsiteY12" fmla="*/ 192 h 208"/>
                <a:gd name="connsiteX13" fmla="*/ 440 w 584"/>
                <a:gd name="connsiteY13" fmla="*/ 0 h 208"/>
                <a:gd name="connsiteX14" fmla="*/ 488 w 584"/>
                <a:gd name="connsiteY14" fmla="*/ 192 h 208"/>
                <a:gd name="connsiteX15" fmla="*/ 488 w 584"/>
                <a:gd name="connsiteY15" fmla="*/ 48 h 208"/>
                <a:gd name="connsiteX16" fmla="*/ 584 w 584"/>
                <a:gd name="connsiteY16" fmla="*/ 192 h 208"/>
                <a:gd name="connsiteX0" fmla="*/ 0 w 576"/>
                <a:gd name="connsiteY0" fmla="*/ 96 h 208"/>
                <a:gd name="connsiteX1" fmla="*/ 48 w 576"/>
                <a:gd name="connsiteY1" fmla="*/ 192 h 208"/>
                <a:gd name="connsiteX2" fmla="*/ 144 w 576"/>
                <a:gd name="connsiteY2" fmla="*/ 0 h 208"/>
                <a:gd name="connsiteX3" fmla="*/ 96 w 576"/>
                <a:gd name="connsiteY3" fmla="*/ 192 h 208"/>
                <a:gd name="connsiteX4" fmla="*/ 192 w 576"/>
                <a:gd name="connsiteY4" fmla="*/ 96 h 208"/>
                <a:gd name="connsiteX5" fmla="*/ 192 w 576"/>
                <a:gd name="connsiteY5" fmla="*/ 192 h 208"/>
                <a:gd name="connsiteX6" fmla="*/ 192 w 576"/>
                <a:gd name="connsiteY6" fmla="*/ 0 h 208"/>
                <a:gd name="connsiteX7" fmla="*/ 240 w 576"/>
                <a:gd name="connsiteY7" fmla="*/ 192 h 208"/>
                <a:gd name="connsiteX8" fmla="*/ 240 w 576"/>
                <a:gd name="connsiteY8" fmla="*/ 48 h 208"/>
                <a:gd name="connsiteX9" fmla="*/ 336 w 576"/>
                <a:gd name="connsiteY9" fmla="*/ 192 h 208"/>
                <a:gd name="connsiteX10" fmla="*/ 384 w 576"/>
                <a:gd name="connsiteY10" fmla="*/ 0 h 208"/>
                <a:gd name="connsiteX11" fmla="*/ 384 w 576"/>
                <a:gd name="connsiteY11" fmla="*/ 192 h 208"/>
                <a:gd name="connsiteX12" fmla="*/ 432 w 576"/>
                <a:gd name="connsiteY12" fmla="*/ 0 h 208"/>
                <a:gd name="connsiteX13" fmla="*/ 480 w 576"/>
                <a:gd name="connsiteY13" fmla="*/ 192 h 208"/>
                <a:gd name="connsiteX14" fmla="*/ 480 w 576"/>
                <a:gd name="connsiteY14" fmla="*/ 48 h 208"/>
                <a:gd name="connsiteX15" fmla="*/ 576 w 576"/>
                <a:gd name="connsiteY15" fmla="*/ 192 h 208"/>
                <a:gd name="connsiteX0" fmla="*/ 0 w 528"/>
                <a:gd name="connsiteY0" fmla="*/ 192 h 208"/>
                <a:gd name="connsiteX1" fmla="*/ 96 w 528"/>
                <a:gd name="connsiteY1" fmla="*/ 0 h 208"/>
                <a:gd name="connsiteX2" fmla="*/ 48 w 528"/>
                <a:gd name="connsiteY2" fmla="*/ 192 h 208"/>
                <a:gd name="connsiteX3" fmla="*/ 144 w 528"/>
                <a:gd name="connsiteY3" fmla="*/ 96 h 208"/>
                <a:gd name="connsiteX4" fmla="*/ 144 w 528"/>
                <a:gd name="connsiteY4" fmla="*/ 192 h 208"/>
                <a:gd name="connsiteX5" fmla="*/ 144 w 528"/>
                <a:gd name="connsiteY5" fmla="*/ 0 h 208"/>
                <a:gd name="connsiteX6" fmla="*/ 192 w 528"/>
                <a:gd name="connsiteY6" fmla="*/ 192 h 208"/>
                <a:gd name="connsiteX7" fmla="*/ 192 w 528"/>
                <a:gd name="connsiteY7" fmla="*/ 48 h 208"/>
                <a:gd name="connsiteX8" fmla="*/ 288 w 528"/>
                <a:gd name="connsiteY8" fmla="*/ 192 h 208"/>
                <a:gd name="connsiteX9" fmla="*/ 336 w 528"/>
                <a:gd name="connsiteY9" fmla="*/ 0 h 208"/>
                <a:gd name="connsiteX10" fmla="*/ 336 w 528"/>
                <a:gd name="connsiteY10" fmla="*/ 192 h 208"/>
                <a:gd name="connsiteX11" fmla="*/ 384 w 528"/>
                <a:gd name="connsiteY11" fmla="*/ 0 h 208"/>
                <a:gd name="connsiteX12" fmla="*/ 432 w 528"/>
                <a:gd name="connsiteY12" fmla="*/ 192 h 208"/>
                <a:gd name="connsiteX13" fmla="*/ 432 w 528"/>
                <a:gd name="connsiteY13" fmla="*/ 48 h 208"/>
                <a:gd name="connsiteX14" fmla="*/ 528 w 528"/>
                <a:gd name="connsiteY14" fmla="*/ 192 h 208"/>
                <a:gd name="connsiteX0" fmla="*/ 56 w 488"/>
                <a:gd name="connsiteY0" fmla="*/ 0 h 208"/>
                <a:gd name="connsiteX1" fmla="*/ 8 w 488"/>
                <a:gd name="connsiteY1" fmla="*/ 192 h 208"/>
                <a:gd name="connsiteX2" fmla="*/ 104 w 488"/>
                <a:gd name="connsiteY2" fmla="*/ 96 h 208"/>
                <a:gd name="connsiteX3" fmla="*/ 104 w 488"/>
                <a:gd name="connsiteY3" fmla="*/ 192 h 208"/>
                <a:gd name="connsiteX4" fmla="*/ 104 w 488"/>
                <a:gd name="connsiteY4" fmla="*/ 0 h 208"/>
                <a:gd name="connsiteX5" fmla="*/ 152 w 488"/>
                <a:gd name="connsiteY5" fmla="*/ 192 h 208"/>
                <a:gd name="connsiteX6" fmla="*/ 152 w 488"/>
                <a:gd name="connsiteY6" fmla="*/ 48 h 208"/>
                <a:gd name="connsiteX7" fmla="*/ 248 w 488"/>
                <a:gd name="connsiteY7" fmla="*/ 192 h 208"/>
                <a:gd name="connsiteX8" fmla="*/ 296 w 488"/>
                <a:gd name="connsiteY8" fmla="*/ 0 h 208"/>
                <a:gd name="connsiteX9" fmla="*/ 296 w 488"/>
                <a:gd name="connsiteY9" fmla="*/ 192 h 208"/>
                <a:gd name="connsiteX10" fmla="*/ 344 w 488"/>
                <a:gd name="connsiteY10" fmla="*/ 0 h 208"/>
                <a:gd name="connsiteX11" fmla="*/ 392 w 488"/>
                <a:gd name="connsiteY11" fmla="*/ 192 h 208"/>
                <a:gd name="connsiteX12" fmla="*/ 392 w 488"/>
                <a:gd name="connsiteY12" fmla="*/ 48 h 208"/>
                <a:gd name="connsiteX13" fmla="*/ 488 w 488"/>
                <a:gd name="connsiteY13" fmla="*/ 192 h 208"/>
                <a:gd name="connsiteX0" fmla="*/ 0 w 480"/>
                <a:gd name="connsiteY0" fmla="*/ 192 h 208"/>
                <a:gd name="connsiteX1" fmla="*/ 96 w 480"/>
                <a:gd name="connsiteY1" fmla="*/ 96 h 208"/>
                <a:gd name="connsiteX2" fmla="*/ 96 w 480"/>
                <a:gd name="connsiteY2" fmla="*/ 192 h 208"/>
                <a:gd name="connsiteX3" fmla="*/ 96 w 480"/>
                <a:gd name="connsiteY3" fmla="*/ 0 h 208"/>
                <a:gd name="connsiteX4" fmla="*/ 144 w 480"/>
                <a:gd name="connsiteY4" fmla="*/ 192 h 208"/>
                <a:gd name="connsiteX5" fmla="*/ 144 w 480"/>
                <a:gd name="connsiteY5" fmla="*/ 48 h 208"/>
                <a:gd name="connsiteX6" fmla="*/ 240 w 480"/>
                <a:gd name="connsiteY6" fmla="*/ 192 h 208"/>
                <a:gd name="connsiteX7" fmla="*/ 288 w 480"/>
                <a:gd name="connsiteY7" fmla="*/ 0 h 208"/>
                <a:gd name="connsiteX8" fmla="*/ 288 w 480"/>
                <a:gd name="connsiteY8" fmla="*/ 192 h 208"/>
                <a:gd name="connsiteX9" fmla="*/ 336 w 480"/>
                <a:gd name="connsiteY9" fmla="*/ 0 h 208"/>
                <a:gd name="connsiteX10" fmla="*/ 384 w 480"/>
                <a:gd name="connsiteY10" fmla="*/ 192 h 208"/>
                <a:gd name="connsiteX11" fmla="*/ 384 w 480"/>
                <a:gd name="connsiteY11" fmla="*/ 48 h 208"/>
                <a:gd name="connsiteX12" fmla="*/ 480 w 480"/>
                <a:gd name="connsiteY12" fmla="*/ 192 h 208"/>
                <a:gd name="connsiteX0" fmla="*/ 8 w 392"/>
                <a:gd name="connsiteY0" fmla="*/ 96 h 208"/>
                <a:gd name="connsiteX1" fmla="*/ 8 w 392"/>
                <a:gd name="connsiteY1" fmla="*/ 192 h 208"/>
                <a:gd name="connsiteX2" fmla="*/ 8 w 392"/>
                <a:gd name="connsiteY2" fmla="*/ 0 h 208"/>
                <a:gd name="connsiteX3" fmla="*/ 56 w 392"/>
                <a:gd name="connsiteY3" fmla="*/ 192 h 208"/>
                <a:gd name="connsiteX4" fmla="*/ 56 w 392"/>
                <a:gd name="connsiteY4" fmla="*/ 48 h 208"/>
                <a:gd name="connsiteX5" fmla="*/ 152 w 392"/>
                <a:gd name="connsiteY5" fmla="*/ 192 h 208"/>
                <a:gd name="connsiteX6" fmla="*/ 200 w 392"/>
                <a:gd name="connsiteY6" fmla="*/ 0 h 208"/>
                <a:gd name="connsiteX7" fmla="*/ 200 w 392"/>
                <a:gd name="connsiteY7" fmla="*/ 192 h 208"/>
                <a:gd name="connsiteX8" fmla="*/ 248 w 392"/>
                <a:gd name="connsiteY8" fmla="*/ 0 h 208"/>
                <a:gd name="connsiteX9" fmla="*/ 296 w 392"/>
                <a:gd name="connsiteY9" fmla="*/ 192 h 208"/>
                <a:gd name="connsiteX10" fmla="*/ 296 w 392"/>
                <a:gd name="connsiteY10" fmla="*/ 48 h 208"/>
                <a:gd name="connsiteX11" fmla="*/ 392 w 392"/>
                <a:gd name="connsiteY11" fmla="*/ 192 h 208"/>
                <a:gd name="connsiteX0" fmla="*/ 118 w 502"/>
                <a:gd name="connsiteY0" fmla="*/ 96 h 207"/>
                <a:gd name="connsiteX1" fmla="*/ 0 w 502"/>
                <a:gd name="connsiteY1" fmla="*/ 91 h 207"/>
                <a:gd name="connsiteX2" fmla="*/ 118 w 502"/>
                <a:gd name="connsiteY2" fmla="*/ 192 h 207"/>
                <a:gd name="connsiteX3" fmla="*/ 118 w 502"/>
                <a:gd name="connsiteY3" fmla="*/ 0 h 207"/>
                <a:gd name="connsiteX4" fmla="*/ 166 w 502"/>
                <a:gd name="connsiteY4" fmla="*/ 192 h 207"/>
                <a:gd name="connsiteX5" fmla="*/ 166 w 502"/>
                <a:gd name="connsiteY5" fmla="*/ 48 h 207"/>
                <a:gd name="connsiteX6" fmla="*/ 262 w 502"/>
                <a:gd name="connsiteY6" fmla="*/ 192 h 207"/>
                <a:gd name="connsiteX7" fmla="*/ 310 w 502"/>
                <a:gd name="connsiteY7" fmla="*/ 0 h 207"/>
                <a:gd name="connsiteX8" fmla="*/ 310 w 502"/>
                <a:gd name="connsiteY8" fmla="*/ 192 h 207"/>
                <a:gd name="connsiteX9" fmla="*/ 358 w 502"/>
                <a:gd name="connsiteY9" fmla="*/ 0 h 207"/>
                <a:gd name="connsiteX10" fmla="*/ 406 w 502"/>
                <a:gd name="connsiteY10" fmla="*/ 192 h 207"/>
                <a:gd name="connsiteX11" fmla="*/ 406 w 502"/>
                <a:gd name="connsiteY11" fmla="*/ 48 h 207"/>
                <a:gd name="connsiteX12" fmla="*/ 502 w 502"/>
                <a:gd name="connsiteY12" fmla="*/ 192 h 207"/>
                <a:gd name="connsiteX0" fmla="*/ 0 w 502"/>
                <a:gd name="connsiteY0" fmla="*/ 91 h 207"/>
                <a:gd name="connsiteX1" fmla="*/ 118 w 502"/>
                <a:gd name="connsiteY1" fmla="*/ 192 h 207"/>
                <a:gd name="connsiteX2" fmla="*/ 118 w 502"/>
                <a:gd name="connsiteY2" fmla="*/ 0 h 207"/>
                <a:gd name="connsiteX3" fmla="*/ 166 w 502"/>
                <a:gd name="connsiteY3" fmla="*/ 192 h 207"/>
                <a:gd name="connsiteX4" fmla="*/ 166 w 502"/>
                <a:gd name="connsiteY4" fmla="*/ 48 h 207"/>
                <a:gd name="connsiteX5" fmla="*/ 262 w 502"/>
                <a:gd name="connsiteY5" fmla="*/ 192 h 207"/>
                <a:gd name="connsiteX6" fmla="*/ 310 w 502"/>
                <a:gd name="connsiteY6" fmla="*/ 0 h 207"/>
                <a:gd name="connsiteX7" fmla="*/ 310 w 502"/>
                <a:gd name="connsiteY7" fmla="*/ 192 h 207"/>
                <a:gd name="connsiteX8" fmla="*/ 358 w 502"/>
                <a:gd name="connsiteY8" fmla="*/ 0 h 207"/>
                <a:gd name="connsiteX9" fmla="*/ 406 w 502"/>
                <a:gd name="connsiteY9" fmla="*/ 192 h 207"/>
                <a:gd name="connsiteX10" fmla="*/ 406 w 502"/>
                <a:gd name="connsiteY10" fmla="*/ 48 h 207"/>
                <a:gd name="connsiteX11" fmla="*/ 502 w 502"/>
                <a:gd name="connsiteY11" fmla="*/ 192 h 207"/>
                <a:gd name="connsiteX0" fmla="*/ 8 w 392"/>
                <a:gd name="connsiteY0" fmla="*/ 192 h 200"/>
                <a:gd name="connsiteX1" fmla="*/ 8 w 392"/>
                <a:gd name="connsiteY1" fmla="*/ 0 h 200"/>
                <a:gd name="connsiteX2" fmla="*/ 56 w 392"/>
                <a:gd name="connsiteY2" fmla="*/ 192 h 200"/>
                <a:gd name="connsiteX3" fmla="*/ 56 w 392"/>
                <a:gd name="connsiteY3" fmla="*/ 48 h 200"/>
                <a:gd name="connsiteX4" fmla="*/ 152 w 392"/>
                <a:gd name="connsiteY4" fmla="*/ 192 h 200"/>
                <a:gd name="connsiteX5" fmla="*/ 200 w 392"/>
                <a:gd name="connsiteY5" fmla="*/ 0 h 200"/>
                <a:gd name="connsiteX6" fmla="*/ 200 w 392"/>
                <a:gd name="connsiteY6" fmla="*/ 192 h 200"/>
                <a:gd name="connsiteX7" fmla="*/ 248 w 392"/>
                <a:gd name="connsiteY7" fmla="*/ 0 h 200"/>
                <a:gd name="connsiteX8" fmla="*/ 296 w 392"/>
                <a:gd name="connsiteY8" fmla="*/ 192 h 200"/>
                <a:gd name="connsiteX9" fmla="*/ 296 w 392"/>
                <a:gd name="connsiteY9" fmla="*/ 48 h 200"/>
                <a:gd name="connsiteX10" fmla="*/ 392 w 392"/>
                <a:gd name="connsiteY10" fmla="*/ 192 h 200"/>
                <a:gd name="connsiteX0" fmla="*/ 0 w 384"/>
                <a:gd name="connsiteY0" fmla="*/ 0 h 200"/>
                <a:gd name="connsiteX1" fmla="*/ 48 w 384"/>
                <a:gd name="connsiteY1" fmla="*/ 192 h 200"/>
                <a:gd name="connsiteX2" fmla="*/ 48 w 384"/>
                <a:gd name="connsiteY2" fmla="*/ 48 h 200"/>
                <a:gd name="connsiteX3" fmla="*/ 144 w 384"/>
                <a:gd name="connsiteY3" fmla="*/ 192 h 200"/>
                <a:gd name="connsiteX4" fmla="*/ 192 w 384"/>
                <a:gd name="connsiteY4" fmla="*/ 0 h 200"/>
                <a:gd name="connsiteX5" fmla="*/ 192 w 384"/>
                <a:gd name="connsiteY5" fmla="*/ 192 h 200"/>
                <a:gd name="connsiteX6" fmla="*/ 240 w 384"/>
                <a:gd name="connsiteY6" fmla="*/ 0 h 200"/>
                <a:gd name="connsiteX7" fmla="*/ 288 w 384"/>
                <a:gd name="connsiteY7" fmla="*/ 192 h 200"/>
                <a:gd name="connsiteX8" fmla="*/ 288 w 384"/>
                <a:gd name="connsiteY8" fmla="*/ 48 h 200"/>
                <a:gd name="connsiteX9" fmla="*/ 384 w 384"/>
                <a:gd name="connsiteY9" fmla="*/ 192 h 200"/>
                <a:gd name="connsiteX0" fmla="*/ 16 w 352"/>
                <a:gd name="connsiteY0" fmla="*/ 192 h 200"/>
                <a:gd name="connsiteX1" fmla="*/ 16 w 352"/>
                <a:gd name="connsiteY1" fmla="*/ 48 h 200"/>
                <a:gd name="connsiteX2" fmla="*/ 112 w 352"/>
                <a:gd name="connsiteY2" fmla="*/ 192 h 200"/>
                <a:gd name="connsiteX3" fmla="*/ 160 w 352"/>
                <a:gd name="connsiteY3" fmla="*/ 0 h 200"/>
                <a:gd name="connsiteX4" fmla="*/ 160 w 352"/>
                <a:gd name="connsiteY4" fmla="*/ 192 h 200"/>
                <a:gd name="connsiteX5" fmla="*/ 208 w 352"/>
                <a:gd name="connsiteY5" fmla="*/ 0 h 200"/>
                <a:gd name="connsiteX6" fmla="*/ 256 w 352"/>
                <a:gd name="connsiteY6" fmla="*/ 192 h 200"/>
                <a:gd name="connsiteX7" fmla="*/ 256 w 352"/>
                <a:gd name="connsiteY7" fmla="*/ 48 h 200"/>
                <a:gd name="connsiteX8" fmla="*/ 352 w 352"/>
                <a:gd name="connsiteY8" fmla="*/ 192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" h="200">
                  <a:moveTo>
                    <a:pt x="16" y="192"/>
                  </a:moveTo>
                  <a:cubicBezTo>
                    <a:pt x="24" y="200"/>
                    <a:pt x="0" y="48"/>
                    <a:pt x="16" y="48"/>
                  </a:cubicBezTo>
                  <a:cubicBezTo>
                    <a:pt x="32" y="48"/>
                    <a:pt x="88" y="200"/>
                    <a:pt x="112" y="192"/>
                  </a:cubicBezTo>
                  <a:cubicBezTo>
                    <a:pt x="136" y="184"/>
                    <a:pt x="152" y="0"/>
                    <a:pt x="160" y="0"/>
                  </a:cubicBezTo>
                  <a:cubicBezTo>
                    <a:pt x="168" y="0"/>
                    <a:pt x="152" y="192"/>
                    <a:pt x="160" y="192"/>
                  </a:cubicBezTo>
                  <a:cubicBezTo>
                    <a:pt x="168" y="192"/>
                    <a:pt x="192" y="0"/>
                    <a:pt x="208" y="0"/>
                  </a:cubicBezTo>
                  <a:cubicBezTo>
                    <a:pt x="224" y="0"/>
                    <a:pt x="248" y="184"/>
                    <a:pt x="256" y="192"/>
                  </a:cubicBezTo>
                  <a:cubicBezTo>
                    <a:pt x="264" y="200"/>
                    <a:pt x="240" y="48"/>
                    <a:pt x="256" y="48"/>
                  </a:cubicBezTo>
                  <a:cubicBezTo>
                    <a:pt x="272" y="48"/>
                    <a:pt x="344" y="200"/>
                    <a:pt x="352" y="192"/>
                  </a:cubicBezTo>
                </a:path>
              </a:pathLst>
            </a:custGeom>
            <a:solidFill>
              <a:srgbClr val="D0C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8"/>
            <p:cNvSpPr>
              <a:spLocks/>
            </p:cNvSpPr>
            <p:nvPr/>
          </p:nvSpPr>
          <p:spPr bwMode="auto">
            <a:xfrm flipH="1">
              <a:off x="1066800" y="5105400"/>
              <a:ext cx="762000" cy="567837"/>
            </a:xfrm>
            <a:custGeom>
              <a:avLst/>
              <a:gdLst>
                <a:gd name="connsiteX0" fmla="*/ 8 w 1160"/>
                <a:gd name="connsiteY0" fmla="*/ 192 h 208"/>
                <a:gd name="connsiteX1" fmla="*/ 8 w 1160"/>
                <a:gd name="connsiteY1" fmla="*/ 96 h 208"/>
                <a:gd name="connsiteX2" fmla="*/ 56 w 1160"/>
                <a:gd name="connsiteY2" fmla="*/ 192 h 208"/>
                <a:gd name="connsiteX3" fmla="*/ 152 w 1160"/>
                <a:gd name="connsiteY3" fmla="*/ 0 h 208"/>
                <a:gd name="connsiteX4" fmla="*/ 104 w 1160"/>
                <a:gd name="connsiteY4" fmla="*/ 192 h 208"/>
                <a:gd name="connsiteX5" fmla="*/ 200 w 1160"/>
                <a:gd name="connsiteY5" fmla="*/ 96 h 208"/>
                <a:gd name="connsiteX6" fmla="*/ 200 w 1160"/>
                <a:gd name="connsiteY6" fmla="*/ 192 h 208"/>
                <a:gd name="connsiteX7" fmla="*/ 200 w 1160"/>
                <a:gd name="connsiteY7" fmla="*/ 0 h 208"/>
                <a:gd name="connsiteX8" fmla="*/ 248 w 1160"/>
                <a:gd name="connsiteY8" fmla="*/ 192 h 208"/>
                <a:gd name="connsiteX9" fmla="*/ 248 w 1160"/>
                <a:gd name="connsiteY9" fmla="*/ 48 h 208"/>
                <a:gd name="connsiteX10" fmla="*/ 344 w 1160"/>
                <a:gd name="connsiteY10" fmla="*/ 192 h 208"/>
                <a:gd name="connsiteX11" fmla="*/ 392 w 1160"/>
                <a:gd name="connsiteY11" fmla="*/ 0 h 208"/>
                <a:gd name="connsiteX12" fmla="*/ 392 w 1160"/>
                <a:gd name="connsiteY12" fmla="*/ 192 h 208"/>
                <a:gd name="connsiteX13" fmla="*/ 440 w 1160"/>
                <a:gd name="connsiteY13" fmla="*/ 0 h 208"/>
                <a:gd name="connsiteX14" fmla="*/ 488 w 1160"/>
                <a:gd name="connsiteY14" fmla="*/ 192 h 208"/>
                <a:gd name="connsiteX15" fmla="*/ 488 w 1160"/>
                <a:gd name="connsiteY15" fmla="*/ 48 h 208"/>
                <a:gd name="connsiteX16" fmla="*/ 584 w 1160"/>
                <a:gd name="connsiteY16" fmla="*/ 192 h 208"/>
                <a:gd name="connsiteX17" fmla="*/ 536 w 1160"/>
                <a:gd name="connsiteY17" fmla="*/ 0 h 208"/>
                <a:gd name="connsiteX18" fmla="*/ 680 w 1160"/>
                <a:gd name="connsiteY18" fmla="*/ 192 h 208"/>
                <a:gd name="connsiteX19" fmla="*/ 680 w 1160"/>
                <a:gd name="connsiteY19" fmla="*/ 48 h 208"/>
                <a:gd name="connsiteX20" fmla="*/ 728 w 1160"/>
                <a:gd name="connsiteY20" fmla="*/ 192 h 208"/>
                <a:gd name="connsiteX21" fmla="*/ 728 w 1160"/>
                <a:gd name="connsiteY21" fmla="*/ 0 h 208"/>
                <a:gd name="connsiteX22" fmla="*/ 776 w 1160"/>
                <a:gd name="connsiteY22" fmla="*/ 192 h 208"/>
                <a:gd name="connsiteX23" fmla="*/ 776 w 1160"/>
                <a:gd name="connsiteY23" fmla="*/ 48 h 208"/>
                <a:gd name="connsiteX24" fmla="*/ 872 w 1160"/>
                <a:gd name="connsiteY24" fmla="*/ 192 h 208"/>
                <a:gd name="connsiteX25" fmla="*/ 968 w 1160"/>
                <a:gd name="connsiteY25" fmla="*/ 0 h 208"/>
                <a:gd name="connsiteX26" fmla="*/ 968 w 1160"/>
                <a:gd name="connsiteY26" fmla="*/ 192 h 208"/>
                <a:gd name="connsiteX27" fmla="*/ 1016 w 1160"/>
                <a:gd name="connsiteY27" fmla="*/ 0 h 208"/>
                <a:gd name="connsiteX28" fmla="*/ 1064 w 1160"/>
                <a:gd name="connsiteY28" fmla="*/ 192 h 208"/>
                <a:gd name="connsiteX29" fmla="*/ 1064 w 1160"/>
                <a:gd name="connsiteY29" fmla="*/ 48 h 208"/>
                <a:gd name="connsiteX30" fmla="*/ 1160 w 1160"/>
                <a:gd name="connsiteY30" fmla="*/ 192 h 208"/>
                <a:gd name="connsiteX0" fmla="*/ 8 w 1072"/>
                <a:gd name="connsiteY0" fmla="*/ 192 h 208"/>
                <a:gd name="connsiteX1" fmla="*/ 8 w 1072"/>
                <a:gd name="connsiteY1" fmla="*/ 96 h 208"/>
                <a:gd name="connsiteX2" fmla="*/ 56 w 1072"/>
                <a:gd name="connsiteY2" fmla="*/ 192 h 208"/>
                <a:gd name="connsiteX3" fmla="*/ 152 w 1072"/>
                <a:gd name="connsiteY3" fmla="*/ 0 h 208"/>
                <a:gd name="connsiteX4" fmla="*/ 104 w 1072"/>
                <a:gd name="connsiteY4" fmla="*/ 192 h 208"/>
                <a:gd name="connsiteX5" fmla="*/ 200 w 1072"/>
                <a:gd name="connsiteY5" fmla="*/ 96 h 208"/>
                <a:gd name="connsiteX6" fmla="*/ 200 w 1072"/>
                <a:gd name="connsiteY6" fmla="*/ 192 h 208"/>
                <a:gd name="connsiteX7" fmla="*/ 200 w 1072"/>
                <a:gd name="connsiteY7" fmla="*/ 0 h 208"/>
                <a:gd name="connsiteX8" fmla="*/ 248 w 1072"/>
                <a:gd name="connsiteY8" fmla="*/ 192 h 208"/>
                <a:gd name="connsiteX9" fmla="*/ 248 w 1072"/>
                <a:gd name="connsiteY9" fmla="*/ 48 h 208"/>
                <a:gd name="connsiteX10" fmla="*/ 344 w 1072"/>
                <a:gd name="connsiteY10" fmla="*/ 192 h 208"/>
                <a:gd name="connsiteX11" fmla="*/ 392 w 1072"/>
                <a:gd name="connsiteY11" fmla="*/ 0 h 208"/>
                <a:gd name="connsiteX12" fmla="*/ 392 w 1072"/>
                <a:gd name="connsiteY12" fmla="*/ 192 h 208"/>
                <a:gd name="connsiteX13" fmla="*/ 440 w 1072"/>
                <a:gd name="connsiteY13" fmla="*/ 0 h 208"/>
                <a:gd name="connsiteX14" fmla="*/ 488 w 1072"/>
                <a:gd name="connsiteY14" fmla="*/ 192 h 208"/>
                <a:gd name="connsiteX15" fmla="*/ 488 w 1072"/>
                <a:gd name="connsiteY15" fmla="*/ 48 h 208"/>
                <a:gd name="connsiteX16" fmla="*/ 584 w 1072"/>
                <a:gd name="connsiteY16" fmla="*/ 192 h 208"/>
                <a:gd name="connsiteX17" fmla="*/ 536 w 1072"/>
                <a:gd name="connsiteY17" fmla="*/ 0 h 208"/>
                <a:gd name="connsiteX18" fmla="*/ 680 w 1072"/>
                <a:gd name="connsiteY18" fmla="*/ 192 h 208"/>
                <a:gd name="connsiteX19" fmla="*/ 680 w 1072"/>
                <a:gd name="connsiteY19" fmla="*/ 48 h 208"/>
                <a:gd name="connsiteX20" fmla="*/ 728 w 1072"/>
                <a:gd name="connsiteY20" fmla="*/ 192 h 208"/>
                <a:gd name="connsiteX21" fmla="*/ 728 w 1072"/>
                <a:gd name="connsiteY21" fmla="*/ 0 h 208"/>
                <a:gd name="connsiteX22" fmla="*/ 776 w 1072"/>
                <a:gd name="connsiteY22" fmla="*/ 192 h 208"/>
                <a:gd name="connsiteX23" fmla="*/ 776 w 1072"/>
                <a:gd name="connsiteY23" fmla="*/ 48 h 208"/>
                <a:gd name="connsiteX24" fmla="*/ 872 w 1072"/>
                <a:gd name="connsiteY24" fmla="*/ 192 h 208"/>
                <a:gd name="connsiteX25" fmla="*/ 968 w 1072"/>
                <a:gd name="connsiteY25" fmla="*/ 0 h 208"/>
                <a:gd name="connsiteX26" fmla="*/ 968 w 1072"/>
                <a:gd name="connsiteY26" fmla="*/ 192 h 208"/>
                <a:gd name="connsiteX27" fmla="*/ 1016 w 1072"/>
                <a:gd name="connsiteY27" fmla="*/ 0 h 208"/>
                <a:gd name="connsiteX28" fmla="*/ 1064 w 1072"/>
                <a:gd name="connsiteY28" fmla="*/ 192 h 208"/>
                <a:gd name="connsiteX29" fmla="*/ 1064 w 1072"/>
                <a:gd name="connsiteY29" fmla="*/ 48 h 208"/>
                <a:gd name="connsiteX0" fmla="*/ 8 w 1064"/>
                <a:gd name="connsiteY0" fmla="*/ 216 h 232"/>
                <a:gd name="connsiteX1" fmla="*/ 8 w 1064"/>
                <a:gd name="connsiteY1" fmla="*/ 120 h 232"/>
                <a:gd name="connsiteX2" fmla="*/ 56 w 1064"/>
                <a:gd name="connsiteY2" fmla="*/ 216 h 232"/>
                <a:gd name="connsiteX3" fmla="*/ 152 w 1064"/>
                <a:gd name="connsiteY3" fmla="*/ 24 h 232"/>
                <a:gd name="connsiteX4" fmla="*/ 104 w 1064"/>
                <a:gd name="connsiteY4" fmla="*/ 216 h 232"/>
                <a:gd name="connsiteX5" fmla="*/ 200 w 1064"/>
                <a:gd name="connsiteY5" fmla="*/ 120 h 232"/>
                <a:gd name="connsiteX6" fmla="*/ 200 w 1064"/>
                <a:gd name="connsiteY6" fmla="*/ 216 h 232"/>
                <a:gd name="connsiteX7" fmla="*/ 200 w 1064"/>
                <a:gd name="connsiteY7" fmla="*/ 24 h 232"/>
                <a:gd name="connsiteX8" fmla="*/ 248 w 1064"/>
                <a:gd name="connsiteY8" fmla="*/ 216 h 232"/>
                <a:gd name="connsiteX9" fmla="*/ 248 w 1064"/>
                <a:gd name="connsiteY9" fmla="*/ 72 h 232"/>
                <a:gd name="connsiteX10" fmla="*/ 344 w 1064"/>
                <a:gd name="connsiteY10" fmla="*/ 216 h 232"/>
                <a:gd name="connsiteX11" fmla="*/ 392 w 1064"/>
                <a:gd name="connsiteY11" fmla="*/ 24 h 232"/>
                <a:gd name="connsiteX12" fmla="*/ 392 w 1064"/>
                <a:gd name="connsiteY12" fmla="*/ 216 h 232"/>
                <a:gd name="connsiteX13" fmla="*/ 440 w 1064"/>
                <a:gd name="connsiteY13" fmla="*/ 24 h 232"/>
                <a:gd name="connsiteX14" fmla="*/ 488 w 1064"/>
                <a:gd name="connsiteY14" fmla="*/ 216 h 232"/>
                <a:gd name="connsiteX15" fmla="*/ 488 w 1064"/>
                <a:gd name="connsiteY15" fmla="*/ 72 h 232"/>
                <a:gd name="connsiteX16" fmla="*/ 584 w 1064"/>
                <a:gd name="connsiteY16" fmla="*/ 216 h 232"/>
                <a:gd name="connsiteX17" fmla="*/ 536 w 1064"/>
                <a:gd name="connsiteY17" fmla="*/ 24 h 232"/>
                <a:gd name="connsiteX18" fmla="*/ 680 w 1064"/>
                <a:gd name="connsiteY18" fmla="*/ 216 h 232"/>
                <a:gd name="connsiteX19" fmla="*/ 680 w 1064"/>
                <a:gd name="connsiteY19" fmla="*/ 72 h 232"/>
                <a:gd name="connsiteX20" fmla="*/ 728 w 1064"/>
                <a:gd name="connsiteY20" fmla="*/ 216 h 232"/>
                <a:gd name="connsiteX21" fmla="*/ 728 w 1064"/>
                <a:gd name="connsiteY21" fmla="*/ 24 h 232"/>
                <a:gd name="connsiteX22" fmla="*/ 776 w 1064"/>
                <a:gd name="connsiteY22" fmla="*/ 216 h 232"/>
                <a:gd name="connsiteX23" fmla="*/ 776 w 1064"/>
                <a:gd name="connsiteY23" fmla="*/ 72 h 232"/>
                <a:gd name="connsiteX24" fmla="*/ 872 w 1064"/>
                <a:gd name="connsiteY24" fmla="*/ 216 h 232"/>
                <a:gd name="connsiteX25" fmla="*/ 968 w 1064"/>
                <a:gd name="connsiteY25" fmla="*/ 24 h 232"/>
                <a:gd name="connsiteX26" fmla="*/ 968 w 1064"/>
                <a:gd name="connsiteY26" fmla="*/ 216 h 232"/>
                <a:gd name="connsiteX27" fmla="*/ 1016 w 1064"/>
                <a:gd name="connsiteY27" fmla="*/ 24 h 232"/>
                <a:gd name="connsiteX28" fmla="*/ 1064 w 1064"/>
                <a:gd name="connsiteY28" fmla="*/ 72 h 232"/>
                <a:gd name="connsiteX0" fmla="*/ 8 w 1016"/>
                <a:gd name="connsiteY0" fmla="*/ 192 h 208"/>
                <a:gd name="connsiteX1" fmla="*/ 8 w 1016"/>
                <a:gd name="connsiteY1" fmla="*/ 96 h 208"/>
                <a:gd name="connsiteX2" fmla="*/ 56 w 1016"/>
                <a:gd name="connsiteY2" fmla="*/ 192 h 208"/>
                <a:gd name="connsiteX3" fmla="*/ 152 w 1016"/>
                <a:gd name="connsiteY3" fmla="*/ 0 h 208"/>
                <a:gd name="connsiteX4" fmla="*/ 104 w 1016"/>
                <a:gd name="connsiteY4" fmla="*/ 192 h 208"/>
                <a:gd name="connsiteX5" fmla="*/ 200 w 1016"/>
                <a:gd name="connsiteY5" fmla="*/ 96 h 208"/>
                <a:gd name="connsiteX6" fmla="*/ 200 w 1016"/>
                <a:gd name="connsiteY6" fmla="*/ 192 h 208"/>
                <a:gd name="connsiteX7" fmla="*/ 200 w 1016"/>
                <a:gd name="connsiteY7" fmla="*/ 0 h 208"/>
                <a:gd name="connsiteX8" fmla="*/ 248 w 1016"/>
                <a:gd name="connsiteY8" fmla="*/ 192 h 208"/>
                <a:gd name="connsiteX9" fmla="*/ 248 w 1016"/>
                <a:gd name="connsiteY9" fmla="*/ 48 h 208"/>
                <a:gd name="connsiteX10" fmla="*/ 344 w 1016"/>
                <a:gd name="connsiteY10" fmla="*/ 192 h 208"/>
                <a:gd name="connsiteX11" fmla="*/ 392 w 1016"/>
                <a:gd name="connsiteY11" fmla="*/ 0 h 208"/>
                <a:gd name="connsiteX12" fmla="*/ 392 w 1016"/>
                <a:gd name="connsiteY12" fmla="*/ 192 h 208"/>
                <a:gd name="connsiteX13" fmla="*/ 440 w 1016"/>
                <a:gd name="connsiteY13" fmla="*/ 0 h 208"/>
                <a:gd name="connsiteX14" fmla="*/ 488 w 1016"/>
                <a:gd name="connsiteY14" fmla="*/ 192 h 208"/>
                <a:gd name="connsiteX15" fmla="*/ 488 w 1016"/>
                <a:gd name="connsiteY15" fmla="*/ 48 h 208"/>
                <a:gd name="connsiteX16" fmla="*/ 584 w 1016"/>
                <a:gd name="connsiteY16" fmla="*/ 192 h 208"/>
                <a:gd name="connsiteX17" fmla="*/ 536 w 1016"/>
                <a:gd name="connsiteY17" fmla="*/ 0 h 208"/>
                <a:gd name="connsiteX18" fmla="*/ 680 w 1016"/>
                <a:gd name="connsiteY18" fmla="*/ 192 h 208"/>
                <a:gd name="connsiteX19" fmla="*/ 680 w 1016"/>
                <a:gd name="connsiteY19" fmla="*/ 48 h 208"/>
                <a:gd name="connsiteX20" fmla="*/ 728 w 1016"/>
                <a:gd name="connsiteY20" fmla="*/ 192 h 208"/>
                <a:gd name="connsiteX21" fmla="*/ 728 w 1016"/>
                <a:gd name="connsiteY21" fmla="*/ 0 h 208"/>
                <a:gd name="connsiteX22" fmla="*/ 776 w 1016"/>
                <a:gd name="connsiteY22" fmla="*/ 192 h 208"/>
                <a:gd name="connsiteX23" fmla="*/ 776 w 1016"/>
                <a:gd name="connsiteY23" fmla="*/ 48 h 208"/>
                <a:gd name="connsiteX24" fmla="*/ 872 w 1016"/>
                <a:gd name="connsiteY24" fmla="*/ 192 h 208"/>
                <a:gd name="connsiteX25" fmla="*/ 968 w 1016"/>
                <a:gd name="connsiteY25" fmla="*/ 0 h 208"/>
                <a:gd name="connsiteX26" fmla="*/ 968 w 1016"/>
                <a:gd name="connsiteY26" fmla="*/ 192 h 208"/>
                <a:gd name="connsiteX27" fmla="*/ 1016 w 1016"/>
                <a:gd name="connsiteY27" fmla="*/ 0 h 208"/>
                <a:gd name="connsiteX0" fmla="*/ 8 w 984"/>
                <a:gd name="connsiteY0" fmla="*/ 192 h 208"/>
                <a:gd name="connsiteX1" fmla="*/ 8 w 984"/>
                <a:gd name="connsiteY1" fmla="*/ 96 h 208"/>
                <a:gd name="connsiteX2" fmla="*/ 56 w 984"/>
                <a:gd name="connsiteY2" fmla="*/ 192 h 208"/>
                <a:gd name="connsiteX3" fmla="*/ 152 w 984"/>
                <a:gd name="connsiteY3" fmla="*/ 0 h 208"/>
                <a:gd name="connsiteX4" fmla="*/ 104 w 984"/>
                <a:gd name="connsiteY4" fmla="*/ 192 h 208"/>
                <a:gd name="connsiteX5" fmla="*/ 200 w 984"/>
                <a:gd name="connsiteY5" fmla="*/ 96 h 208"/>
                <a:gd name="connsiteX6" fmla="*/ 200 w 984"/>
                <a:gd name="connsiteY6" fmla="*/ 192 h 208"/>
                <a:gd name="connsiteX7" fmla="*/ 200 w 984"/>
                <a:gd name="connsiteY7" fmla="*/ 0 h 208"/>
                <a:gd name="connsiteX8" fmla="*/ 248 w 984"/>
                <a:gd name="connsiteY8" fmla="*/ 192 h 208"/>
                <a:gd name="connsiteX9" fmla="*/ 248 w 984"/>
                <a:gd name="connsiteY9" fmla="*/ 48 h 208"/>
                <a:gd name="connsiteX10" fmla="*/ 344 w 984"/>
                <a:gd name="connsiteY10" fmla="*/ 192 h 208"/>
                <a:gd name="connsiteX11" fmla="*/ 392 w 984"/>
                <a:gd name="connsiteY11" fmla="*/ 0 h 208"/>
                <a:gd name="connsiteX12" fmla="*/ 392 w 984"/>
                <a:gd name="connsiteY12" fmla="*/ 192 h 208"/>
                <a:gd name="connsiteX13" fmla="*/ 440 w 984"/>
                <a:gd name="connsiteY13" fmla="*/ 0 h 208"/>
                <a:gd name="connsiteX14" fmla="*/ 488 w 984"/>
                <a:gd name="connsiteY14" fmla="*/ 192 h 208"/>
                <a:gd name="connsiteX15" fmla="*/ 488 w 984"/>
                <a:gd name="connsiteY15" fmla="*/ 48 h 208"/>
                <a:gd name="connsiteX16" fmla="*/ 584 w 984"/>
                <a:gd name="connsiteY16" fmla="*/ 192 h 208"/>
                <a:gd name="connsiteX17" fmla="*/ 536 w 984"/>
                <a:gd name="connsiteY17" fmla="*/ 0 h 208"/>
                <a:gd name="connsiteX18" fmla="*/ 680 w 984"/>
                <a:gd name="connsiteY18" fmla="*/ 192 h 208"/>
                <a:gd name="connsiteX19" fmla="*/ 680 w 984"/>
                <a:gd name="connsiteY19" fmla="*/ 48 h 208"/>
                <a:gd name="connsiteX20" fmla="*/ 728 w 984"/>
                <a:gd name="connsiteY20" fmla="*/ 192 h 208"/>
                <a:gd name="connsiteX21" fmla="*/ 728 w 984"/>
                <a:gd name="connsiteY21" fmla="*/ 0 h 208"/>
                <a:gd name="connsiteX22" fmla="*/ 776 w 984"/>
                <a:gd name="connsiteY22" fmla="*/ 192 h 208"/>
                <a:gd name="connsiteX23" fmla="*/ 776 w 984"/>
                <a:gd name="connsiteY23" fmla="*/ 48 h 208"/>
                <a:gd name="connsiteX24" fmla="*/ 872 w 984"/>
                <a:gd name="connsiteY24" fmla="*/ 192 h 208"/>
                <a:gd name="connsiteX25" fmla="*/ 968 w 984"/>
                <a:gd name="connsiteY25" fmla="*/ 0 h 208"/>
                <a:gd name="connsiteX26" fmla="*/ 968 w 984"/>
                <a:gd name="connsiteY26" fmla="*/ 192 h 208"/>
                <a:gd name="connsiteX0" fmla="*/ 8 w 968"/>
                <a:gd name="connsiteY0" fmla="*/ 192 h 208"/>
                <a:gd name="connsiteX1" fmla="*/ 8 w 968"/>
                <a:gd name="connsiteY1" fmla="*/ 96 h 208"/>
                <a:gd name="connsiteX2" fmla="*/ 56 w 968"/>
                <a:gd name="connsiteY2" fmla="*/ 192 h 208"/>
                <a:gd name="connsiteX3" fmla="*/ 152 w 968"/>
                <a:gd name="connsiteY3" fmla="*/ 0 h 208"/>
                <a:gd name="connsiteX4" fmla="*/ 104 w 968"/>
                <a:gd name="connsiteY4" fmla="*/ 192 h 208"/>
                <a:gd name="connsiteX5" fmla="*/ 200 w 968"/>
                <a:gd name="connsiteY5" fmla="*/ 96 h 208"/>
                <a:gd name="connsiteX6" fmla="*/ 200 w 968"/>
                <a:gd name="connsiteY6" fmla="*/ 192 h 208"/>
                <a:gd name="connsiteX7" fmla="*/ 200 w 968"/>
                <a:gd name="connsiteY7" fmla="*/ 0 h 208"/>
                <a:gd name="connsiteX8" fmla="*/ 248 w 968"/>
                <a:gd name="connsiteY8" fmla="*/ 192 h 208"/>
                <a:gd name="connsiteX9" fmla="*/ 248 w 968"/>
                <a:gd name="connsiteY9" fmla="*/ 48 h 208"/>
                <a:gd name="connsiteX10" fmla="*/ 344 w 968"/>
                <a:gd name="connsiteY10" fmla="*/ 192 h 208"/>
                <a:gd name="connsiteX11" fmla="*/ 392 w 968"/>
                <a:gd name="connsiteY11" fmla="*/ 0 h 208"/>
                <a:gd name="connsiteX12" fmla="*/ 392 w 968"/>
                <a:gd name="connsiteY12" fmla="*/ 192 h 208"/>
                <a:gd name="connsiteX13" fmla="*/ 440 w 968"/>
                <a:gd name="connsiteY13" fmla="*/ 0 h 208"/>
                <a:gd name="connsiteX14" fmla="*/ 488 w 968"/>
                <a:gd name="connsiteY14" fmla="*/ 192 h 208"/>
                <a:gd name="connsiteX15" fmla="*/ 488 w 968"/>
                <a:gd name="connsiteY15" fmla="*/ 48 h 208"/>
                <a:gd name="connsiteX16" fmla="*/ 584 w 968"/>
                <a:gd name="connsiteY16" fmla="*/ 192 h 208"/>
                <a:gd name="connsiteX17" fmla="*/ 536 w 968"/>
                <a:gd name="connsiteY17" fmla="*/ 0 h 208"/>
                <a:gd name="connsiteX18" fmla="*/ 680 w 968"/>
                <a:gd name="connsiteY18" fmla="*/ 192 h 208"/>
                <a:gd name="connsiteX19" fmla="*/ 680 w 968"/>
                <a:gd name="connsiteY19" fmla="*/ 48 h 208"/>
                <a:gd name="connsiteX20" fmla="*/ 728 w 968"/>
                <a:gd name="connsiteY20" fmla="*/ 192 h 208"/>
                <a:gd name="connsiteX21" fmla="*/ 728 w 968"/>
                <a:gd name="connsiteY21" fmla="*/ 0 h 208"/>
                <a:gd name="connsiteX22" fmla="*/ 776 w 968"/>
                <a:gd name="connsiteY22" fmla="*/ 192 h 208"/>
                <a:gd name="connsiteX23" fmla="*/ 776 w 968"/>
                <a:gd name="connsiteY23" fmla="*/ 48 h 208"/>
                <a:gd name="connsiteX24" fmla="*/ 872 w 968"/>
                <a:gd name="connsiteY24" fmla="*/ 192 h 208"/>
                <a:gd name="connsiteX25" fmla="*/ 968 w 968"/>
                <a:gd name="connsiteY25" fmla="*/ 0 h 208"/>
                <a:gd name="connsiteX0" fmla="*/ 8 w 872"/>
                <a:gd name="connsiteY0" fmla="*/ 192 h 208"/>
                <a:gd name="connsiteX1" fmla="*/ 8 w 872"/>
                <a:gd name="connsiteY1" fmla="*/ 96 h 208"/>
                <a:gd name="connsiteX2" fmla="*/ 56 w 872"/>
                <a:gd name="connsiteY2" fmla="*/ 192 h 208"/>
                <a:gd name="connsiteX3" fmla="*/ 152 w 872"/>
                <a:gd name="connsiteY3" fmla="*/ 0 h 208"/>
                <a:gd name="connsiteX4" fmla="*/ 104 w 872"/>
                <a:gd name="connsiteY4" fmla="*/ 192 h 208"/>
                <a:gd name="connsiteX5" fmla="*/ 200 w 872"/>
                <a:gd name="connsiteY5" fmla="*/ 96 h 208"/>
                <a:gd name="connsiteX6" fmla="*/ 200 w 872"/>
                <a:gd name="connsiteY6" fmla="*/ 192 h 208"/>
                <a:gd name="connsiteX7" fmla="*/ 200 w 872"/>
                <a:gd name="connsiteY7" fmla="*/ 0 h 208"/>
                <a:gd name="connsiteX8" fmla="*/ 248 w 872"/>
                <a:gd name="connsiteY8" fmla="*/ 192 h 208"/>
                <a:gd name="connsiteX9" fmla="*/ 248 w 872"/>
                <a:gd name="connsiteY9" fmla="*/ 48 h 208"/>
                <a:gd name="connsiteX10" fmla="*/ 344 w 872"/>
                <a:gd name="connsiteY10" fmla="*/ 192 h 208"/>
                <a:gd name="connsiteX11" fmla="*/ 392 w 872"/>
                <a:gd name="connsiteY11" fmla="*/ 0 h 208"/>
                <a:gd name="connsiteX12" fmla="*/ 392 w 872"/>
                <a:gd name="connsiteY12" fmla="*/ 192 h 208"/>
                <a:gd name="connsiteX13" fmla="*/ 440 w 872"/>
                <a:gd name="connsiteY13" fmla="*/ 0 h 208"/>
                <a:gd name="connsiteX14" fmla="*/ 488 w 872"/>
                <a:gd name="connsiteY14" fmla="*/ 192 h 208"/>
                <a:gd name="connsiteX15" fmla="*/ 488 w 872"/>
                <a:gd name="connsiteY15" fmla="*/ 48 h 208"/>
                <a:gd name="connsiteX16" fmla="*/ 584 w 872"/>
                <a:gd name="connsiteY16" fmla="*/ 192 h 208"/>
                <a:gd name="connsiteX17" fmla="*/ 536 w 872"/>
                <a:gd name="connsiteY17" fmla="*/ 0 h 208"/>
                <a:gd name="connsiteX18" fmla="*/ 680 w 872"/>
                <a:gd name="connsiteY18" fmla="*/ 192 h 208"/>
                <a:gd name="connsiteX19" fmla="*/ 680 w 872"/>
                <a:gd name="connsiteY19" fmla="*/ 48 h 208"/>
                <a:gd name="connsiteX20" fmla="*/ 728 w 872"/>
                <a:gd name="connsiteY20" fmla="*/ 192 h 208"/>
                <a:gd name="connsiteX21" fmla="*/ 728 w 872"/>
                <a:gd name="connsiteY21" fmla="*/ 0 h 208"/>
                <a:gd name="connsiteX22" fmla="*/ 776 w 872"/>
                <a:gd name="connsiteY22" fmla="*/ 192 h 208"/>
                <a:gd name="connsiteX23" fmla="*/ 776 w 872"/>
                <a:gd name="connsiteY23" fmla="*/ 48 h 208"/>
                <a:gd name="connsiteX24" fmla="*/ 872 w 872"/>
                <a:gd name="connsiteY24" fmla="*/ 192 h 208"/>
                <a:gd name="connsiteX0" fmla="*/ 8 w 872"/>
                <a:gd name="connsiteY0" fmla="*/ 216 h 232"/>
                <a:gd name="connsiteX1" fmla="*/ 8 w 872"/>
                <a:gd name="connsiteY1" fmla="*/ 120 h 232"/>
                <a:gd name="connsiteX2" fmla="*/ 56 w 872"/>
                <a:gd name="connsiteY2" fmla="*/ 216 h 232"/>
                <a:gd name="connsiteX3" fmla="*/ 152 w 872"/>
                <a:gd name="connsiteY3" fmla="*/ 24 h 232"/>
                <a:gd name="connsiteX4" fmla="*/ 104 w 872"/>
                <a:gd name="connsiteY4" fmla="*/ 216 h 232"/>
                <a:gd name="connsiteX5" fmla="*/ 200 w 872"/>
                <a:gd name="connsiteY5" fmla="*/ 120 h 232"/>
                <a:gd name="connsiteX6" fmla="*/ 200 w 872"/>
                <a:gd name="connsiteY6" fmla="*/ 216 h 232"/>
                <a:gd name="connsiteX7" fmla="*/ 200 w 872"/>
                <a:gd name="connsiteY7" fmla="*/ 24 h 232"/>
                <a:gd name="connsiteX8" fmla="*/ 248 w 872"/>
                <a:gd name="connsiteY8" fmla="*/ 216 h 232"/>
                <a:gd name="connsiteX9" fmla="*/ 248 w 872"/>
                <a:gd name="connsiteY9" fmla="*/ 72 h 232"/>
                <a:gd name="connsiteX10" fmla="*/ 344 w 872"/>
                <a:gd name="connsiteY10" fmla="*/ 216 h 232"/>
                <a:gd name="connsiteX11" fmla="*/ 392 w 872"/>
                <a:gd name="connsiteY11" fmla="*/ 24 h 232"/>
                <a:gd name="connsiteX12" fmla="*/ 392 w 872"/>
                <a:gd name="connsiteY12" fmla="*/ 216 h 232"/>
                <a:gd name="connsiteX13" fmla="*/ 440 w 872"/>
                <a:gd name="connsiteY13" fmla="*/ 24 h 232"/>
                <a:gd name="connsiteX14" fmla="*/ 488 w 872"/>
                <a:gd name="connsiteY14" fmla="*/ 216 h 232"/>
                <a:gd name="connsiteX15" fmla="*/ 488 w 872"/>
                <a:gd name="connsiteY15" fmla="*/ 72 h 232"/>
                <a:gd name="connsiteX16" fmla="*/ 584 w 872"/>
                <a:gd name="connsiteY16" fmla="*/ 216 h 232"/>
                <a:gd name="connsiteX17" fmla="*/ 536 w 872"/>
                <a:gd name="connsiteY17" fmla="*/ 24 h 232"/>
                <a:gd name="connsiteX18" fmla="*/ 680 w 872"/>
                <a:gd name="connsiteY18" fmla="*/ 216 h 232"/>
                <a:gd name="connsiteX19" fmla="*/ 680 w 872"/>
                <a:gd name="connsiteY19" fmla="*/ 72 h 232"/>
                <a:gd name="connsiteX20" fmla="*/ 728 w 872"/>
                <a:gd name="connsiteY20" fmla="*/ 216 h 232"/>
                <a:gd name="connsiteX21" fmla="*/ 728 w 872"/>
                <a:gd name="connsiteY21" fmla="*/ 24 h 232"/>
                <a:gd name="connsiteX22" fmla="*/ 776 w 872"/>
                <a:gd name="connsiteY22" fmla="*/ 72 h 232"/>
                <a:gd name="connsiteX23" fmla="*/ 872 w 872"/>
                <a:gd name="connsiteY23" fmla="*/ 216 h 232"/>
                <a:gd name="connsiteX0" fmla="*/ 8 w 872"/>
                <a:gd name="connsiteY0" fmla="*/ 216 h 232"/>
                <a:gd name="connsiteX1" fmla="*/ 8 w 872"/>
                <a:gd name="connsiteY1" fmla="*/ 120 h 232"/>
                <a:gd name="connsiteX2" fmla="*/ 56 w 872"/>
                <a:gd name="connsiteY2" fmla="*/ 216 h 232"/>
                <a:gd name="connsiteX3" fmla="*/ 152 w 872"/>
                <a:gd name="connsiteY3" fmla="*/ 24 h 232"/>
                <a:gd name="connsiteX4" fmla="*/ 104 w 872"/>
                <a:gd name="connsiteY4" fmla="*/ 216 h 232"/>
                <a:gd name="connsiteX5" fmla="*/ 200 w 872"/>
                <a:gd name="connsiteY5" fmla="*/ 120 h 232"/>
                <a:gd name="connsiteX6" fmla="*/ 200 w 872"/>
                <a:gd name="connsiteY6" fmla="*/ 216 h 232"/>
                <a:gd name="connsiteX7" fmla="*/ 200 w 872"/>
                <a:gd name="connsiteY7" fmla="*/ 24 h 232"/>
                <a:gd name="connsiteX8" fmla="*/ 248 w 872"/>
                <a:gd name="connsiteY8" fmla="*/ 216 h 232"/>
                <a:gd name="connsiteX9" fmla="*/ 248 w 872"/>
                <a:gd name="connsiteY9" fmla="*/ 72 h 232"/>
                <a:gd name="connsiteX10" fmla="*/ 344 w 872"/>
                <a:gd name="connsiteY10" fmla="*/ 216 h 232"/>
                <a:gd name="connsiteX11" fmla="*/ 392 w 872"/>
                <a:gd name="connsiteY11" fmla="*/ 24 h 232"/>
                <a:gd name="connsiteX12" fmla="*/ 392 w 872"/>
                <a:gd name="connsiteY12" fmla="*/ 216 h 232"/>
                <a:gd name="connsiteX13" fmla="*/ 440 w 872"/>
                <a:gd name="connsiteY13" fmla="*/ 24 h 232"/>
                <a:gd name="connsiteX14" fmla="*/ 488 w 872"/>
                <a:gd name="connsiteY14" fmla="*/ 216 h 232"/>
                <a:gd name="connsiteX15" fmla="*/ 488 w 872"/>
                <a:gd name="connsiteY15" fmla="*/ 72 h 232"/>
                <a:gd name="connsiteX16" fmla="*/ 584 w 872"/>
                <a:gd name="connsiteY16" fmla="*/ 216 h 232"/>
                <a:gd name="connsiteX17" fmla="*/ 536 w 872"/>
                <a:gd name="connsiteY17" fmla="*/ 24 h 232"/>
                <a:gd name="connsiteX18" fmla="*/ 680 w 872"/>
                <a:gd name="connsiteY18" fmla="*/ 216 h 232"/>
                <a:gd name="connsiteX19" fmla="*/ 680 w 872"/>
                <a:gd name="connsiteY19" fmla="*/ 72 h 232"/>
                <a:gd name="connsiteX20" fmla="*/ 728 w 872"/>
                <a:gd name="connsiteY20" fmla="*/ 24 h 232"/>
                <a:gd name="connsiteX21" fmla="*/ 776 w 872"/>
                <a:gd name="connsiteY21" fmla="*/ 72 h 232"/>
                <a:gd name="connsiteX22" fmla="*/ 872 w 872"/>
                <a:gd name="connsiteY22" fmla="*/ 216 h 232"/>
                <a:gd name="connsiteX0" fmla="*/ 8 w 872"/>
                <a:gd name="connsiteY0" fmla="*/ 192 h 208"/>
                <a:gd name="connsiteX1" fmla="*/ 8 w 872"/>
                <a:gd name="connsiteY1" fmla="*/ 96 h 208"/>
                <a:gd name="connsiteX2" fmla="*/ 56 w 872"/>
                <a:gd name="connsiteY2" fmla="*/ 192 h 208"/>
                <a:gd name="connsiteX3" fmla="*/ 152 w 872"/>
                <a:gd name="connsiteY3" fmla="*/ 0 h 208"/>
                <a:gd name="connsiteX4" fmla="*/ 104 w 872"/>
                <a:gd name="connsiteY4" fmla="*/ 192 h 208"/>
                <a:gd name="connsiteX5" fmla="*/ 200 w 872"/>
                <a:gd name="connsiteY5" fmla="*/ 96 h 208"/>
                <a:gd name="connsiteX6" fmla="*/ 200 w 872"/>
                <a:gd name="connsiteY6" fmla="*/ 192 h 208"/>
                <a:gd name="connsiteX7" fmla="*/ 200 w 872"/>
                <a:gd name="connsiteY7" fmla="*/ 0 h 208"/>
                <a:gd name="connsiteX8" fmla="*/ 248 w 872"/>
                <a:gd name="connsiteY8" fmla="*/ 192 h 208"/>
                <a:gd name="connsiteX9" fmla="*/ 248 w 872"/>
                <a:gd name="connsiteY9" fmla="*/ 48 h 208"/>
                <a:gd name="connsiteX10" fmla="*/ 344 w 872"/>
                <a:gd name="connsiteY10" fmla="*/ 192 h 208"/>
                <a:gd name="connsiteX11" fmla="*/ 392 w 872"/>
                <a:gd name="connsiteY11" fmla="*/ 0 h 208"/>
                <a:gd name="connsiteX12" fmla="*/ 392 w 872"/>
                <a:gd name="connsiteY12" fmla="*/ 192 h 208"/>
                <a:gd name="connsiteX13" fmla="*/ 440 w 872"/>
                <a:gd name="connsiteY13" fmla="*/ 0 h 208"/>
                <a:gd name="connsiteX14" fmla="*/ 488 w 872"/>
                <a:gd name="connsiteY14" fmla="*/ 192 h 208"/>
                <a:gd name="connsiteX15" fmla="*/ 488 w 872"/>
                <a:gd name="connsiteY15" fmla="*/ 48 h 208"/>
                <a:gd name="connsiteX16" fmla="*/ 584 w 872"/>
                <a:gd name="connsiteY16" fmla="*/ 192 h 208"/>
                <a:gd name="connsiteX17" fmla="*/ 536 w 872"/>
                <a:gd name="connsiteY17" fmla="*/ 0 h 208"/>
                <a:gd name="connsiteX18" fmla="*/ 680 w 872"/>
                <a:gd name="connsiteY18" fmla="*/ 192 h 208"/>
                <a:gd name="connsiteX19" fmla="*/ 680 w 872"/>
                <a:gd name="connsiteY19" fmla="*/ 48 h 208"/>
                <a:gd name="connsiteX20" fmla="*/ 776 w 872"/>
                <a:gd name="connsiteY20" fmla="*/ 48 h 208"/>
                <a:gd name="connsiteX21" fmla="*/ 872 w 872"/>
                <a:gd name="connsiteY21" fmla="*/ 192 h 208"/>
                <a:gd name="connsiteX0" fmla="*/ 8 w 776"/>
                <a:gd name="connsiteY0" fmla="*/ 192 h 208"/>
                <a:gd name="connsiteX1" fmla="*/ 8 w 776"/>
                <a:gd name="connsiteY1" fmla="*/ 96 h 208"/>
                <a:gd name="connsiteX2" fmla="*/ 56 w 776"/>
                <a:gd name="connsiteY2" fmla="*/ 192 h 208"/>
                <a:gd name="connsiteX3" fmla="*/ 152 w 776"/>
                <a:gd name="connsiteY3" fmla="*/ 0 h 208"/>
                <a:gd name="connsiteX4" fmla="*/ 104 w 776"/>
                <a:gd name="connsiteY4" fmla="*/ 192 h 208"/>
                <a:gd name="connsiteX5" fmla="*/ 200 w 776"/>
                <a:gd name="connsiteY5" fmla="*/ 96 h 208"/>
                <a:gd name="connsiteX6" fmla="*/ 200 w 776"/>
                <a:gd name="connsiteY6" fmla="*/ 192 h 208"/>
                <a:gd name="connsiteX7" fmla="*/ 200 w 776"/>
                <a:gd name="connsiteY7" fmla="*/ 0 h 208"/>
                <a:gd name="connsiteX8" fmla="*/ 248 w 776"/>
                <a:gd name="connsiteY8" fmla="*/ 192 h 208"/>
                <a:gd name="connsiteX9" fmla="*/ 248 w 776"/>
                <a:gd name="connsiteY9" fmla="*/ 48 h 208"/>
                <a:gd name="connsiteX10" fmla="*/ 344 w 776"/>
                <a:gd name="connsiteY10" fmla="*/ 192 h 208"/>
                <a:gd name="connsiteX11" fmla="*/ 392 w 776"/>
                <a:gd name="connsiteY11" fmla="*/ 0 h 208"/>
                <a:gd name="connsiteX12" fmla="*/ 392 w 776"/>
                <a:gd name="connsiteY12" fmla="*/ 192 h 208"/>
                <a:gd name="connsiteX13" fmla="*/ 440 w 776"/>
                <a:gd name="connsiteY13" fmla="*/ 0 h 208"/>
                <a:gd name="connsiteX14" fmla="*/ 488 w 776"/>
                <a:gd name="connsiteY14" fmla="*/ 192 h 208"/>
                <a:gd name="connsiteX15" fmla="*/ 488 w 776"/>
                <a:gd name="connsiteY15" fmla="*/ 48 h 208"/>
                <a:gd name="connsiteX16" fmla="*/ 584 w 776"/>
                <a:gd name="connsiteY16" fmla="*/ 192 h 208"/>
                <a:gd name="connsiteX17" fmla="*/ 536 w 776"/>
                <a:gd name="connsiteY17" fmla="*/ 0 h 208"/>
                <a:gd name="connsiteX18" fmla="*/ 680 w 776"/>
                <a:gd name="connsiteY18" fmla="*/ 192 h 208"/>
                <a:gd name="connsiteX19" fmla="*/ 680 w 776"/>
                <a:gd name="connsiteY19" fmla="*/ 48 h 208"/>
                <a:gd name="connsiteX20" fmla="*/ 776 w 776"/>
                <a:gd name="connsiteY20" fmla="*/ 48 h 208"/>
                <a:gd name="connsiteX0" fmla="*/ 8 w 704"/>
                <a:gd name="connsiteY0" fmla="*/ 192 h 208"/>
                <a:gd name="connsiteX1" fmla="*/ 8 w 704"/>
                <a:gd name="connsiteY1" fmla="*/ 96 h 208"/>
                <a:gd name="connsiteX2" fmla="*/ 56 w 704"/>
                <a:gd name="connsiteY2" fmla="*/ 192 h 208"/>
                <a:gd name="connsiteX3" fmla="*/ 152 w 704"/>
                <a:gd name="connsiteY3" fmla="*/ 0 h 208"/>
                <a:gd name="connsiteX4" fmla="*/ 104 w 704"/>
                <a:gd name="connsiteY4" fmla="*/ 192 h 208"/>
                <a:gd name="connsiteX5" fmla="*/ 200 w 704"/>
                <a:gd name="connsiteY5" fmla="*/ 96 h 208"/>
                <a:gd name="connsiteX6" fmla="*/ 200 w 704"/>
                <a:gd name="connsiteY6" fmla="*/ 192 h 208"/>
                <a:gd name="connsiteX7" fmla="*/ 200 w 704"/>
                <a:gd name="connsiteY7" fmla="*/ 0 h 208"/>
                <a:gd name="connsiteX8" fmla="*/ 248 w 704"/>
                <a:gd name="connsiteY8" fmla="*/ 192 h 208"/>
                <a:gd name="connsiteX9" fmla="*/ 248 w 704"/>
                <a:gd name="connsiteY9" fmla="*/ 48 h 208"/>
                <a:gd name="connsiteX10" fmla="*/ 344 w 704"/>
                <a:gd name="connsiteY10" fmla="*/ 192 h 208"/>
                <a:gd name="connsiteX11" fmla="*/ 392 w 704"/>
                <a:gd name="connsiteY11" fmla="*/ 0 h 208"/>
                <a:gd name="connsiteX12" fmla="*/ 392 w 704"/>
                <a:gd name="connsiteY12" fmla="*/ 192 h 208"/>
                <a:gd name="connsiteX13" fmla="*/ 440 w 704"/>
                <a:gd name="connsiteY13" fmla="*/ 0 h 208"/>
                <a:gd name="connsiteX14" fmla="*/ 488 w 704"/>
                <a:gd name="connsiteY14" fmla="*/ 192 h 208"/>
                <a:gd name="connsiteX15" fmla="*/ 488 w 704"/>
                <a:gd name="connsiteY15" fmla="*/ 48 h 208"/>
                <a:gd name="connsiteX16" fmla="*/ 584 w 704"/>
                <a:gd name="connsiteY16" fmla="*/ 192 h 208"/>
                <a:gd name="connsiteX17" fmla="*/ 536 w 704"/>
                <a:gd name="connsiteY17" fmla="*/ 0 h 208"/>
                <a:gd name="connsiteX18" fmla="*/ 680 w 704"/>
                <a:gd name="connsiteY18" fmla="*/ 192 h 208"/>
                <a:gd name="connsiteX19" fmla="*/ 680 w 704"/>
                <a:gd name="connsiteY19" fmla="*/ 48 h 208"/>
                <a:gd name="connsiteX0" fmla="*/ 8 w 680"/>
                <a:gd name="connsiteY0" fmla="*/ 192 h 208"/>
                <a:gd name="connsiteX1" fmla="*/ 8 w 680"/>
                <a:gd name="connsiteY1" fmla="*/ 96 h 208"/>
                <a:gd name="connsiteX2" fmla="*/ 56 w 680"/>
                <a:gd name="connsiteY2" fmla="*/ 192 h 208"/>
                <a:gd name="connsiteX3" fmla="*/ 152 w 680"/>
                <a:gd name="connsiteY3" fmla="*/ 0 h 208"/>
                <a:gd name="connsiteX4" fmla="*/ 104 w 680"/>
                <a:gd name="connsiteY4" fmla="*/ 192 h 208"/>
                <a:gd name="connsiteX5" fmla="*/ 200 w 680"/>
                <a:gd name="connsiteY5" fmla="*/ 96 h 208"/>
                <a:gd name="connsiteX6" fmla="*/ 200 w 680"/>
                <a:gd name="connsiteY6" fmla="*/ 192 h 208"/>
                <a:gd name="connsiteX7" fmla="*/ 200 w 680"/>
                <a:gd name="connsiteY7" fmla="*/ 0 h 208"/>
                <a:gd name="connsiteX8" fmla="*/ 248 w 680"/>
                <a:gd name="connsiteY8" fmla="*/ 192 h 208"/>
                <a:gd name="connsiteX9" fmla="*/ 248 w 680"/>
                <a:gd name="connsiteY9" fmla="*/ 48 h 208"/>
                <a:gd name="connsiteX10" fmla="*/ 344 w 680"/>
                <a:gd name="connsiteY10" fmla="*/ 192 h 208"/>
                <a:gd name="connsiteX11" fmla="*/ 392 w 680"/>
                <a:gd name="connsiteY11" fmla="*/ 0 h 208"/>
                <a:gd name="connsiteX12" fmla="*/ 392 w 680"/>
                <a:gd name="connsiteY12" fmla="*/ 192 h 208"/>
                <a:gd name="connsiteX13" fmla="*/ 440 w 680"/>
                <a:gd name="connsiteY13" fmla="*/ 0 h 208"/>
                <a:gd name="connsiteX14" fmla="*/ 488 w 680"/>
                <a:gd name="connsiteY14" fmla="*/ 192 h 208"/>
                <a:gd name="connsiteX15" fmla="*/ 488 w 680"/>
                <a:gd name="connsiteY15" fmla="*/ 48 h 208"/>
                <a:gd name="connsiteX16" fmla="*/ 584 w 680"/>
                <a:gd name="connsiteY16" fmla="*/ 192 h 208"/>
                <a:gd name="connsiteX17" fmla="*/ 536 w 680"/>
                <a:gd name="connsiteY17" fmla="*/ 0 h 208"/>
                <a:gd name="connsiteX18" fmla="*/ 680 w 680"/>
                <a:gd name="connsiteY18" fmla="*/ 192 h 208"/>
                <a:gd name="connsiteX0" fmla="*/ 8 w 592"/>
                <a:gd name="connsiteY0" fmla="*/ 192 h 208"/>
                <a:gd name="connsiteX1" fmla="*/ 8 w 592"/>
                <a:gd name="connsiteY1" fmla="*/ 96 h 208"/>
                <a:gd name="connsiteX2" fmla="*/ 56 w 592"/>
                <a:gd name="connsiteY2" fmla="*/ 192 h 208"/>
                <a:gd name="connsiteX3" fmla="*/ 152 w 592"/>
                <a:gd name="connsiteY3" fmla="*/ 0 h 208"/>
                <a:gd name="connsiteX4" fmla="*/ 104 w 592"/>
                <a:gd name="connsiteY4" fmla="*/ 192 h 208"/>
                <a:gd name="connsiteX5" fmla="*/ 200 w 592"/>
                <a:gd name="connsiteY5" fmla="*/ 96 h 208"/>
                <a:gd name="connsiteX6" fmla="*/ 200 w 592"/>
                <a:gd name="connsiteY6" fmla="*/ 192 h 208"/>
                <a:gd name="connsiteX7" fmla="*/ 200 w 592"/>
                <a:gd name="connsiteY7" fmla="*/ 0 h 208"/>
                <a:gd name="connsiteX8" fmla="*/ 248 w 592"/>
                <a:gd name="connsiteY8" fmla="*/ 192 h 208"/>
                <a:gd name="connsiteX9" fmla="*/ 248 w 592"/>
                <a:gd name="connsiteY9" fmla="*/ 48 h 208"/>
                <a:gd name="connsiteX10" fmla="*/ 344 w 592"/>
                <a:gd name="connsiteY10" fmla="*/ 192 h 208"/>
                <a:gd name="connsiteX11" fmla="*/ 392 w 592"/>
                <a:gd name="connsiteY11" fmla="*/ 0 h 208"/>
                <a:gd name="connsiteX12" fmla="*/ 392 w 592"/>
                <a:gd name="connsiteY12" fmla="*/ 192 h 208"/>
                <a:gd name="connsiteX13" fmla="*/ 440 w 592"/>
                <a:gd name="connsiteY13" fmla="*/ 0 h 208"/>
                <a:gd name="connsiteX14" fmla="*/ 488 w 592"/>
                <a:gd name="connsiteY14" fmla="*/ 192 h 208"/>
                <a:gd name="connsiteX15" fmla="*/ 488 w 592"/>
                <a:gd name="connsiteY15" fmla="*/ 48 h 208"/>
                <a:gd name="connsiteX16" fmla="*/ 584 w 592"/>
                <a:gd name="connsiteY16" fmla="*/ 192 h 208"/>
                <a:gd name="connsiteX17" fmla="*/ 536 w 592"/>
                <a:gd name="connsiteY17" fmla="*/ 0 h 208"/>
                <a:gd name="connsiteX0" fmla="*/ 8 w 584"/>
                <a:gd name="connsiteY0" fmla="*/ 192 h 208"/>
                <a:gd name="connsiteX1" fmla="*/ 8 w 584"/>
                <a:gd name="connsiteY1" fmla="*/ 96 h 208"/>
                <a:gd name="connsiteX2" fmla="*/ 56 w 584"/>
                <a:gd name="connsiteY2" fmla="*/ 192 h 208"/>
                <a:gd name="connsiteX3" fmla="*/ 152 w 584"/>
                <a:gd name="connsiteY3" fmla="*/ 0 h 208"/>
                <a:gd name="connsiteX4" fmla="*/ 104 w 584"/>
                <a:gd name="connsiteY4" fmla="*/ 192 h 208"/>
                <a:gd name="connsiteX5" fmla="*/ 200 w 584"/>
                <a:gd name="connsiteY5" fmla="*/ 96 h 208"/>
                <a:gd name="connsiteX6" fmla="*/ 200 w 584"/>
                <a:gd name="connsiteY6" fmla="*/ 192 h 208"/>
                <a:gd name="connsiteX7" fmla="*/ 200 w 584"/>
                <a:gd name="connsiteY7" fmla="*/ 0 h 208"/>
                <a:gd name="connsiteX8" fmla="*/ 248 w 584"/>
                <a:gd name="connsiteY8" fmla="*/ 192 h 208"/>
                <a:gd name="connsiteX9" fmla="*/ 248 w 584"/>
                <a:gd name="connsiteY9" fmla="*/ 48 h 208"/>
                <a:gd name="connsiteX10" fmla="*/ 344 w 584"/>
                <a:gd name="connsiteY10" fmla="*/ 192 h 208"/>
                <a:gd name="connsiteX11" fmla="*/ 392 w 584"/>
                <a:gd name="connsiteY11" fmla="*/ 0 h 208"/>
                <a:gd name="connsiteX12" fmla="*/ 392 w 584"/>
                <a:gd name="connsiteY12" fmla="*/ 192 h 208"/>
                <a:gd name="connsiteX13" fmla="*/ 440 w 584"/>
                <a:gd name="connsiteY13" fmla="*/ 0 h 208"/>
                <a:gd name="connsiteX14" fmla="*/ 488 w 584"/>
                <a:gd name="connsiteY14" fmla="*/ 192 h 208"/>
                <a:gd name="connsiteX15" fmla="*/ 488 w 584"/>
                <a:gd name="connsiteY15" fmla="*/ 48 h 208"/>
                <a:gd name="connsiteX16" fmla="*/ 584 w 584"/>
                <a:gd name="connsiteY16" fmla="*/ 192 h 208"/>
                <a:gd name="connsiteX0" fmla="*/ 0 w 576"/>
                <a:gd name="connsiteY0" fmla="*/ 96 h 208"/>
                <a:gd name="connsiteX1" fmla="*/ 48 w 576"/>
                <a:gd name="connsiteY1" fmla="*/ 192 h 208"/>
                <a:gd name="connsiteX2" fmla="*/ 144 w 576"/>
                <a:gd name="connsiteY2" fmla="*/ 0 h 208"/>
                <a:gd name="connsiteX3" fmla="*/ 96 w 576"/>
                <a:gd name="connsiteY3" fmla="*/ 192 h 208"/>
                <a:gd name="connsiteX4" fmla="*/ 192 w 576"/>
                <a:gd name="connsiteY4" fmla="*/ 96 h 208"/>
                <a:gd name="connsiteX5" fmla="*/ 192 w 576"/>
                <a:gd name="connsiteY5" fmla="*/ 192 h 208"/>
                <a:gd name="connsiteX6" fmla="*/ 192 w 576"/>
                <a:gd name="connsiteY6" fmla="*/ 0 h 208"/>
                <a:gd name="connsiteX7" fmla="*/ 240 w 576"/>
                <a:gd name="connsiteY7" fmla="*/ 192 h 208"/>
                <a:gd name="connsiteX8" fmla="*/ 240 w 576"/>
                <a:gd name="connsiteY8" fmla="*/ 48 h 208"/>
                <a:gd name="connsiteX9" fmla="*/ 336 w 576"/>
                <a:gd name="connsiteY9" fmla="*/ 192 h 208"/>
                <a:gd name="connsiteX10" fmla="*/ 384 w 576"/>
                <a:gd name="connsiteY10" fmla="*/ 0 h 208"/>
                <a:gd name="connsiteX11" fmla="*/ 384 w 576"/>
                <a:gd name="connsiteY11" fmla="*/ 192 h 208"/>
                <a:gd name="connsiteX12" fmla="*/ 432 w 576"/>
                <a:gd name="connsiteY12" fmla="*/ 0 h 208"/>
                <a:gd name="connsiteX13" fmla="*/ 480 w 576"/>
                <a:gd name="connsiteY13" fmla="*/ 192 h 208"/>
                <a:gd name="connsiteX14" fmla="*/ 480 w 576"/>
                <a:gd name="connsiteY14" fmla="*/ 48 h 208"/>
                <a:gd name="connsiteX15" fmla="*/ 576 w 576"/>
                <a:gd name="connsiteY15" fmla="*/ 192 h 208"/>
                <a:gd name="connsiteX0" fmla="*/ 0 w 528"/>
                <a:gd name="connsiteY0" fmla="*/ 192 h 208"/>
                <a:gd name="connsiteX1" fmla="*/ 96 w 528"/>
                <a:gd name="connsiteY1" fmla="*/ 0 h 208"/>
                <a:gd name="connsiteX2" fmla="*/ 48 w 528"/>
                <a:gd name="connsiteY2" fmla="*/ 192 h 208"/>
                <a:gd name="connsiteX3" fmla="*/ 144 w 528"/>
                <a:gd name="connsiteY3" fmla="*/ 96 h 208"/>
                <a:gd name="connsiteX4" fmla="*/ 144 w 528"/>
                <a:gd name="connsiteY4" fmla="*/ 192 h 208"/>
                <a:gd name="connsiteX5" fmla="*/ 144 w 528"/>
                <a:gd name="connsiteY5" fmla="*/ 0 h 208"/>
                <a:gd name="connsiteX6" fmla="*/ 192 w 528"/>
                <a:gd name="connsiteY6" fmla="*/ 192 h 208"/>
                <a:gd name="connsiteX7" fmla="*/ 192 w 528"/>
                <a:gd name="connsiteY7" fmla="*/ 48 h 208"/>
                <a:gd name="connsiteX8" fmla="*/ 288 w 528"/>
                <a:gd name="connsiteY8" fmla="*/ 192 h 208"/>
                <a:gd name="connsiteX9" fmla="*/ 336 w 528"/>
                <a:gd name="connsiteY9" fmla="*/ 0 h 208"/>
                <a:gd name="connsiteX10" fmla="*/ 336 w 528"/>
                <a:gd name="connsiteY10" fmla="*/ 192 h 208"/>
                <a:gd name="connsiteX11" fmla="*/ 384 w 528"/>
                <a:gd name="connsiteY11" fmla="*/ 0 h 208"/>
                <a:gd name="connsiteX12" fmla="*/ 432 w 528"/>
                <a:gd name="connsiteY12" fmla="*/ 192 h 208"/>
                <a:gd name="connsiteX13" fmla="*/ 432 w 528"/>
                <a:gd name="connsiteY13" fmla="*/ 48 h 208"/>
                <a:gd name="connsiteX14" fmla="*/ 528 w 528"/>
                <a:gd name="connsiteY14" fmla="*/ 192 h 208"/>
                <a:gd name="connsiteX0" fmla="*/ 56 w 488"/>
                <a:gd name="connsiteY0" fmla="*/ 0 h 208"/>
                <a:gd name="connsiteX1" fmla="*/ 8 w 488"/>
                <a:gd name="connsiteY1" fmla="*/ 192 h 208"/>
                <a:gd name="connsiteX2" fmla="*/ 104 w 488"/>
                <a:gd name="connsiteY2" fmla="*/ 96 h 208"/>
                <a:gd name="connsiteX3" fmla="*/ 104 w 488"/>
                <a:gd name="connsiteY3" fmla="*/ 192 h 208"/>
                <a:gd name="connsiteX4" fmla="*/ 104 w 488"/>
                <a:gd name="connsiteY4" fmla="*/ 0 h 208"/>
                <a:gd name="connsiteX5" fmla="*/ 152 w 488"/>
                <a:gd name="connsiteY5" fmla="*/ 192 h 208"/>
                <a:gd name="connsiteX6" fmla="*/ 152 w 488"/>
                <a:gd name="connsiteY6" fmla="*/ 48 h 208"/>
                <a:gd name="connsiteX7" fmla="*/ 248 w 488"/>
                <a:gd name="connsiteY7" fmla="*/ 192 h 208"/>
                <a:gd name="connsiteX8" fmla="*/ 296 w 488"/>
                <a:gd name="connsiteY8" fmla="*/ 0 h 208"/>
                <a:gd name="connsiteX9" fmla="*/ 296 w 488"/>
                <a:gd name="connsiteY9" fmla="*/ 192 h 208"/>
                <a:gd name="connsiteX10" fmla="*/ 344 w 488"/>
                <a:gd name="connsiteY10" fmla="*/ 0 h 208"/>
                <a:gd name="connsiteX11" fmla="*/ 392 w 488"/>
                <a:gd name="connsiteY11" fmla="*/ 192 h 208"/>
                <a:gd name="connsiteX12" fmla="*/ 392 w 488"/>
                <a:gd name="connsiteY12" fmla="*/ 48 h 208"/>
                <a:gd name="connsiteX13" fmla="*/ 488 w 488"/>
                <a:gd name="connsiteY13" fmla="*/ 192 h 208"/>
                <a:gd name="connsiteX0" fmla="*/ 0 w 480"/>
                <a:gd name="connsiteY0" fmla="*/ 192 h 208"/>
                <a:gd name="connsiteX1" fmla="*/ 96 w 480"/>
                <a:gd name="connsiteY1" fmla="*/ 96 h 208"/>
                <a:gd name="connsiteX2" fmla="*/ 96 w 480"/>
                <a:gd name="connsiteY2" fmla="*/ 192 h 208"/>
                <a:gd name="connsiteX3" fmla="*/ 96 w 480"/>
                <a:gd name="connsiteY3" fmla="*/ 0 h 208"/>
                <a:gd name="connsiteX4" fmla="*/ 144 w 480"/>
                <a:gd name="connsiteY4" fmla="*/ 192 h 208"/>
                <a:gd name="connsiteX5" fmla="*/ 144 w 480"/>
                <a:gd name="connsiteY5" fmla="*/ 48 h 208"/>
                <a:gd name="connsiteX6" fmla="*/ 240 w 480"/>
                <a:gd name="connsiteY6" fmla="*/ 192 h 208"/>
                <a:gd name="connsiteX7" fmla="*/ 288 w 480"/>
                <a:gd name="connsiteY7" fmla="*/ 0 h 208"/>
                <a:gd name="connsiteX8" fmla="*/ 288 w 480"/>
                <a:gd name="connsiteY8" fmla="*/ 192 h 208"/>
                <a:gd name="connsiteX9" fmla="*/ 336 w 480"/>
                <a:gd name="connsiteY9" fmla="*/ 0 h 208"/>
                <a:gd name="connsiteX10" fmla="*/ 384 w 480"/>
                <a:gd name="connsiteY10" fmla="*/ 192 h 208"/>
                <a:gd name="connsiteX11" fmla="*/ 384 w 480"/>
                <a:gd name="connsiteY11" fmla="*/ 48 h 208"/>
                <a:gd name="connsiteX12" fmla="*/ 480 w 480"/>
                <a:gd name="connsiteY12" fmla="*/ 192 h 208"/>
                <a:gd name="connsiteX0" fmla="*/ 8 w 392"/>
                <a:gd name="connsiteY0" fmla="*/ 96 h 208"/>
                <a:gd name="connsiteX1" fmla="*/ 8 w 392"/>
                <a:gd name="connsiteY1" fmla="*/ 192 h 208"/>
                <a:gd name="connsiteX2" fmla="*/ 8 w 392"/>
                <a:gd name="connsiteY2" fmla="*/ 0 h 208"/>
                <a:gd name="connsiteX3" fmla="*/ 56 w 392"/>
                <a:gd name="connsiteY3" fmla="*/ 192 h 208"/>
                <a:gd name="connsiteX4" fmla="*/ 56 w 392"/>
                <a:gd name="connsiteY4" fmla="*/ 48 h 208"/>
                <a:gd name="connsiteX5" fmla="*/ 152 w 392"/>
                <a:gd name="connsiteY5" fmla="*/ 192 h 208"/>
                <a:gd name="connsiteX6" fmla="*/ 200 w 392"/>
                <a:gd name="connsiteY6" fmla="*/ 0 h 208"/>
                <a:gd name="connsiteX7" fmla="*/ 200 w 392"/>
                <a:gd name="connsiteY7" fmla="*/ 192 h 208"/>
                <a:gd name="connsiteX8" fmla="*/ 248 w 392"/>
                <a:gd name="connsiteY8" fmla="*/ 0 h 208"/>
                <a:gd name="connsiteX9" fmla="*/ 296 w 392"/>
                <a:gd name="connsiteY9" fmla="*/ 192 h 208"/>
                <a:gd name="connsiteX10" fmla="*/ 296 w 392"/>
                <a:gd name="connsiteY10" fmla="*/ 48 h 208"/>
                <a:gd name="connsiteX11" fmla="*/ 392 w 392"/>
                <a:gd name="connsiteY11" fmla="*/ 192 h 208"/>
                <a:gd name="connsiteX0" fmla="*/ 118 w 502"/>
                <a:gd name="connsiteY0" fmla="*/ 96 h 207"/>
                <a:gd name="connsiteX1" fmla="*/ 0 w 502"/>
                <a:gd name="connsiteY1" fmla="*/ 91 h 207"/>
                <a:gd name="connsiteX2" fmla="*/ 118 w 502"/>
                <a:gd name="connsiteY2" fmla="*/ 192 h 207"/>
                <a:gd name="connsiteX3" fmla="*/ 118 w 502"/>
                <a:gd name="connsiteY3" fmla="*/ 0 h 207"/>
                <a:gd name="connsiteX4" fmla="*/ 166 w 502"/>
                <a:gd name="connsiteY4" fmla="*/ 192 h 207"/>
                <a:gd name="connsiteX5" fmla="*/ 166 w 502"/>
                <a:gd name="connsiteY5" fmla="*/ 48 h 207"/>
                <a:gd name="connsiteX6" fmla="*/ 262 w 502"/>
                <a:gd name="connsiteY6" fmla="*/ 192 h 207"/>
                <a:gd name="connsiteX7" fmla="*/ 310 w 502"/>
                <a:gd name="connsiteY7" fmla="*/ 0 h 207"/>
                <a:gd name="connsiteX8" fmla="*/ 310 w 502"/>
                <a:gd name="connsiteY8" fmla="*/ 192 h 207"/>
                <a:gd name="connsiteX9" fmla="*/ 358 w 502"/>
                <a:gd name="connsiteY9" fmla="*/ 0 h 207"/>
                <a:gd name="connsiteX10" fmla="*/ 406 w 502"/>
                <a:gd name="connsiteY10" fmla="*/ 192 h 207"/>
                <a:gd name="connsiteX11" fmla="*/ 406 w 502"/>
                <a:gd name="connsiteY11" fmla="*/ 48 h 207"/>
                <a:gd name="connsiteX12" fmla="*/ 502 w 502"/>
                <a:gd name="connsiteY12" fmla="*/ 192 h 207"/>
                <a:gd name="connsiteX0" fmla="*/ 0 w 502"/>
                <a:gd name="connsiteY0" fmla="*/ 91 h 207"/>
                <a:gd name="connsiteX1" fmla="*/ 118 w 502"/>
                <a:gd name="connsiteY1" fmla="*/ 192 h 207"/>
                <a:gd name="connsiteX2" fmla="*/ 118 w 502"/>
                <a:gd name="connsiteY2" fmla="*/ 0 h 207"/>
                <a:gd name="connsiteX3" fmla="*/ 166 w 502"/>
                <a:gd name="connsiteY3" fmla="*/ 192 h 207"/>
                <a:gd name="connsiteX4" fmla="*/ 166 w 502"/>
                <a:gd name="connsiteY4" fmla="*/ 48 h 207"/>
                <a:gd name="connsiteX5" fmla="*/ 262 w 502"/>
                <a:gd name="connsiteY5" fmla="*/ 192 h 207"/>
                <a:gd name="connsiteX6" fmla="*/ 310 w 502"/>
                <a:gd name="connsiteY6" fmla="*/ 0 h 207"/>
                <a:gd name="connsiteX7" fmla="*/ 310 w 502"/>
                <a:gd name="connsiteY7" fmla="*/ 192 h 207"/>
                <a:gd name="connsiteX8" fmla="*/ 358 w 502"/>
                <a:gd name="connsiteY8" fmla="*/ 0 h 207"/>
                <a:gd name="connsiteX9" fmla="*/ 406 w 502"/>
                <a:gd name="connsiteY9" fmla="*/ 192 h 207"/>
                <a:gd name="connsiteX10" fmla="*/ 406 w 502"/>
                <a:gd name="connsiteY10" fmla="*/ 48 h 207"/>
                <a:gd name="connsiteX11" fmla="*/ 502 w 502"/>
                <a:gd name="connsiteY11" fmla="*/ 192 h 207"/>
                <a:gd name="connsiteX0" fmla="*/ 8 w 392"/>
                <a:gd name="connsiteY0" fmla="*/ 192 h 200"/>
                <a:gd name="connsiteX1" fmla="*/ 8 w 392"/>
                <a:gd name="connsiteY1" fmla="*/ 0 h 200"/>
                <a:gd name="connsiteX2" fmla="*/ 56 w 392"/>
                <a:gd name="connsiteY2" fmla="*/ 192 h 200"/>
                <a:gd name="connsiteX3" fmla="*/ 56 w 392"/>
                <a:gd name="connsiteY3" fmla="*/ 48 h 200"/>
                <a:gd name="connsiteX4" fmla="*/ 152 w 392"/>
                <a:gd name="connsiteY4" fmla="*/ 192 h 200"/>
                <a:gd name="connsiteX5" fmla="*/ 200 w 392"/>
                <a:gd name="connsiteY5" fmla="*/ 0 h 200"/>
                <a:gd name="connsiteX6" fmla="*/ 200 w 392"/>
                <a:gd name="connsiteY6" fmla="*/ 192 h 200"/>
                <a:gd name="connsiteX7" fmla="*/ 248 w 392"/>
                <a:gd name="connsiteY7" fmla="*/ 0 h 200"/>
                <a:gd name="connsiteX8" fmla="*/ 296 w 392"/>
                <a:gd name="connsiteY8" fmla="*/ 192 h 200"/>
                <a:gd name="connsiteX9" fmla="*/ 296 w 392"/>
                <a:gd name="connsiteY9" fmla="*/ 48 h 200"/>
                <a:gd name="connsiteX10" fmla="*/ 392 w 392"/>
                <a:gd name="connsiteY10" fmla="*/ 192 h 200"/>
                <a:gd name="connsiteX0" fmla="*/ 0 w 384"/>
                <a:gd name="connsiteY0" fmla="*/ 0 h 200"/>
                <a:gd name="connsiteX1" fmla="*/ 48 w 384"/>
                <a:gd name="connsiteY1" fmla="*/ 192 h 200"/>
                <a:gd name="connsiteX2" fmla="*/ 48 w 384"/>
                <a:gd name="connsiteY2" fmla="*/ 48 h 200"/>
                <a:gd name="connsiteX3" fmla="*/ 144 w 384"/>
                <a:gd name="connsiteY3" fmla="*/ 192 h 200"/>
                <a:gd name="connsiteX4" fmla="*/ 192 w 384"/>
                <a:gd name="connsiteY4" fmla="*/ 0 h 200"/>
                <a:gd name="connsiteX5" fmla="*/ 192 w 384"/>
                <a:gd name="connsiteY5" fmla="*/ 192 h 200"/>
                <a:gd name="connsiteX6" fmla="*/ 240 w 384"/>
                <a:gd name="connsiteY6" fmla="*/ 0 h 200"/>
                <a:gd name="connsiteX7" fmla="*/ 288 w 384"/>
                <a:gd name="connsiteY7" fmla="*/ 192 h 200"/>
                <a:gd name="connsiteX8" fmla="*/ 288 w 384"/>
                <a:gd name="connsiteY8" fmla="*/ 48 h 200"/>
                <a:gd name="connsiteX9" fmla="*/ 384 w 384"/>
                <a:gd name="connsiteY9" fmla="*/ 192 h 200"/>
                <a:gd name="connsiteX0" fmla="*/ 16 w 352"/>
                <a:gd name="connsiteY0" fmla="*/ 192 h 200"/>
                <a:gd name="connsiteX1" fmla="*/ 16 w 352"/>
                <a:gd name="connsiteY1" fmla="*/ 48 h 200"/>
                <a:gd name="connsiteX2" fmla="*/ 112 w 352"/>
                <a:gd name="connsiteY2" fmla="*/ 192 h 200"/>
                <a:gd name="connsiteX3" fmla="*/ 160 w 352"/>
                <a:gd name="connsiteY3" fmla="*/ 0 h 200"/>
                <a:gd name="connsiteX4" fmla="*/ 160 w 352"/>
                <a:gd name="connsiteY4" fmla="*/ 192 h 200"/>
                <a:gd name="connsiteX5" fmla="*/ 208 w 352"/>
                <a:gd name="connsiteY5" fmla="*/ 0 h 200"/>
                <a:gd name="connsiteX6" fmla="*/ 256 w 352"/>
                <a:gd name="connsiteY6" fmla="*/ 192 h 200"/>
                <a:gd name="connsiteX7" fmla="*/ 256 w 352"/>
                <a:gd name="connsiteY7" fmla="*/ 48 h 200"/>
                <a:gd name="connsiteX8" fmla="*/ 352 w 352"/>
                <a:gd name="connsiteY8" fmla="*/ 192 h 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" h="200">
                  <a:moveTo>
                    <a:pt x="16" y="192"/>
                  </a:moveTo>
                  <a:cubicBezTo>
                    <a:pt x="24" y="200"/>
                    <a:pt x="0" y="48"/>
                    <a:pt x="16" y="48"/>
                  </a:cubicBezTo>
                  <a:cubicBezTo>
                    <a:pt x="32" y="48"/>
                    <a:pt x="88" y="200"/>
                    <a:pt x="112" y="192"/>
                  </a:cubicBezTo>
                  <a:cubicBezTo>
                    <a:pt x="136" y="184"/>
                    <a:pt x="152" y="0"/>
                    <a:pt x="160" y="0"/>
                  </a:cubicBezTo>
                  <a:cubicBezTo>
                    <a:pt x="168" y="0"/>
                    <a:pt x="152" y="192"/>
                    <a:pt x="160" y="192"/>
                  </a:cubicBezTo>
                  <a:cubicBezTo>
                    <a:pt x="168" y="192"/>
                    <a:pt x="192" y="0"/>
                    <a:pt x="208" y="0"/>
                  </a:cubicBezTo>
                  <a:cubicBezTo>
                    <a:pt x="224" y="0"/>
                    <a:pt x="248" y="184"/>
                    <a:pt x="256" y="192"/>
                  </a:cubicBezTo>
                  <a:cubicBezTo>
                    <a:pt x="264" y="200"/>
                    <a:pt x="240" y="48"/>
                    <a:pt x="256" y="48"/>
                  </a:cubicBezTo>
                  <a:cubicBezTo>
                    <a:pt x="272" y="48"/>
                    <a:pt x="344" y="200"/>
                    <a:pt x="352" y="192"/>
                  </a:cubicBezTo>
                </a:path>
              </a:pathLst>
            </a:custGeom>
            <a:solidFill>
              <a:srgbClr val="D0C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5" name="Title 184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990600"/>
          </a:xfrm>
        </p:spPr>
        <p:txBody>
          <a:bodyPr/>
          <a:lstStyle/>
          <a:p>
            <a:pPr algn="l"/>
            <a:r>
              <a:rPr lang="en-US" smtClean="0">
                <a:ln>
                  <a:solidFill>
                    <a:sysClr val="windowText" lastClr="000000"/>
                  </a:solidFill>
                </a:ln>
              </a:rPr>
              <a:t>Section 2: Efficiency and Uniformity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 animBg="1"/>
      <p:bldP spid="20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DejaVu Sans"/>
        <a:cs typeface="DejaVu Sans"/>
      </a:majorFont>
      <a:minorFont>
        <a:latin typeface="Trebuchet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rebuchet MS"/>
        <a:ea typeface="DejaVu Sans"/>
        <a:cs typeface="DejaVu Sans"/>
      </a:majorFont>
      <a:minorFont>
        <a:latin typeface="Trebuchet MS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856</Words>
  <PresentationFormat>On-screen Show (4:3)</PresentationFormat>
  <Paragraphs>200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Office Theme</vt:lpstr>
      <vt:lpstr>Slide 1</vt:lpstr>
      <vt:lpstr>Section 2: Overview</vt:lpstr>
      <vt:lpstr>Section 2: Efficiency and Uniformity</vt:lpstr>
      <vt:lpstr>Section 2: Efficiency and Uniformity</vt:lpstr>
      <vt:lpstr>Section 2: Efficiency and Uniformity</vt:lpstr>
      <vt:lpstr>Section 2: Efficiency and Uniformity</vt:lpstr>
      <vt:lpstr>Section 2: Pop Quiz – Is this efficient?</vt:lpstr>
      <vt:lpstr>Section 2: Pop Quiz – Is this efficient?</vt:lpstr>
      <vt:lpstr>Section 2: Efficiency and Uniformity</vt:lpstr>
      <vt:lpstr>Section 2: Efficiency and Uniformity</vt:lpstr>
      <vt:lpstr>Section 2: Efficiency and Uniformity</vt:lpstr>
      <vt:lpstr>Section 2: Efficiency and Uniformity</vt:lpstr>
      <vt:lpstr>Section 2: Calculating Uniformity</vt:lpstr>
      <vt:lpstr>Section 2: Overview</vt:lpstr>
      <vt:lpstr>Section 2: Sprinkler Spacing</vt:lpstr>
      <vt:lpstr>Section 2: Sprinkler Spacing</vt:lpstr>
      <vt:lpstr>Section 2: Sprinkler Spacing</vt:lpstr>
      <vt:lpstr>Section 2: Overview</vt:lpstr>
      <vt:lpstr>Section 2: Microirrigation Layout</vt:lpstr>
      <vt:lpstr>Section 2: Microirrigation Layout</vt:lpstr>
      <vt:lpstr>Section 2: Microirrigation Layout</vt:lpstr>
      <vt:lpstr>Section 2: Pop Quiz – Is this efficient?</vt:lpstr>
      <vt:lpstr>Section 2: Overview</vt:lpstr>
      <vt:lpstr>Section 2: Pressure</vt:lpstr>
      <vt:lpstr>Section 2: Pop Quiz – Is this efficient?</vt:lpstr>
      <vt:lpstr>Section 2: Overview</vt:lpstr>
      <vt:lpstr>Section 2: Piping and Wiring</vt:lpstr>
      <vt:lpstr>Section 2: Pop Quiz – Is this efficient?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Dukes</dc:creator>
  <cp:lastModifiedBy>Mary</cp:lastModifiedBy>
  <cp:revision>96</cp:revision>
  <dcterms:created xsi:type="dcterms:W3CDTF">2009-02-08T15:53:07Z</dcterms:created>
  <dcterms:modified xsi:type="dcterms:W3CDTF">2009-03-02T20:17:32Z</dcterms:modified>
</cp:coreProperties>
</file>