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337" r:id="rId3"/>
    <p:sldId id="314" r:id="rId4"/>
    <p:sldId id="303" r:id="rId5"/>
    <p:sldId id="336" r:id="rId6"/>
    <p:sldId id="333" r:id="rId7"/>
    <p:sldId id="306" r:id="rId8"/>
    <p:sldId id="318" r:id="rId9"/>
    <p:sldId id="301" r:id="rId10"/>
    <p:sldId id="332" r:id="rId11"/>
    <p:sldId id="316" r:id="rId12"/>
    <p:sldId id="317" r:id="rId13"/>
    <p:sldId id="323" r:id="rId14"/>
    <p:sldId id="325" r:id="rId15"/>
    <p:sldId id="308" r:id="rId16"/>
    <p:sldId id="310" r:id="rId17"/>
    <p:sldId id="311" r:id="rId18"/>
    <p:sldId id="312" r:id="rId19"/>
    <p:sldId id="322" r:id="rId20"/>
    <p:sldId id="326" r:id="rId21"/>
    <p:sldId id="319" r:id="rId22"/>
    <p:sldId id="334" r:id="rId23"/>
    <p:sldId id="327" r:id="rId24"/>
    <p:sldId id="331" r:id="rId25"/>
    <p:sldId id="320" r:id="rId26"/>
    <p:sldId id="338" r:id="rId27"/>
    <p:sldId id="33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1FE7CA2-E83E-4216-AD90-956062AD068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90355F7-3FE4-4D1B-A2F3-5B9CE3EFB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401F7A2-B76D-461F-8DFD-3EBA9852AB7E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C975DA8-049E-4C28-8DF3-9AB40DF420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feel thirsty? Thirst is the</a:t>
            </a:r>
            <a:r>
              <a:rPr lang="en-US" baseline="0" dirty="0" smtClean="0"/>
              <a:t> most important regulator of water intake.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5DA8-049E-4C28-8DF3-9AB40DF420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Most</a:t>
            </a:r>
            <a:r>
              <a:rPr lang="en-US" baseline="0" dirty="0" smtClean="0"/>
              <a:t> of us are made up of at least 50% water. Water is the most important nutrient. We can go without food for weeks possibly, but not water. 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0FAB37-5EB7-4262-8B68-EAF567AEF99A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For</a:t>
            </a:r>
            <a:r>
              <a:rPr lang="en-US" baseline="0" dirty="0" smtClean="0"/>
              <a:t> weeks if they have greens to eat.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About 200 L or 50 gallons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5DA8-049E-4C28-8DF3-9AB40DF420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4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24AF3D-5F87-4F84-9BCB-1A6252FFBC9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043835-18E9-49E6-8A21-A6321D5FF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ine.ucsd.edu/clinicalmed/abdomen-ascite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maps/?v=2&amp;where1=SACRAMENTO,%20Calif.%20&amp;sty=h&amp;form=msda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m.edu/Reports/2004/Dietary-Reference-Intakes-Water-Potassium-Sodium-Chloride-and-Sulfate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09800"/>
            <a:ext cx="7391400" cy="20574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Truth About Hydration</a:t>
            </a:r>
            <a:endParaRPr lang="en-US" sz="3200" b="1" cap="none" dirty="0"/>
          </a:p>
        </p:txBody>
      </p:sp>
      <p:pic>
        <p:nvPicPr>
          <p:cNvPr id="25602" name="Picture 2" descr="C:\Users\wdahl\AppData\Local\Microsoft\Windows\Temporary Internet Files\Content.IE5\QPLHR108\MP9004372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15" y="152400"/>
            <a:ext cx="1920240" cy="26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6019800"/>
            <a:ext cx="21828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about coffee and tea?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Caffeine does </a:t>
            </a:r>
            <a:r>
              <a:rPr lang="en-US" dirty="0"/>
              <a:t>not cause more fluid to be lost from the body than the caffeinated beverage itself </a:t>
            </a:r>
            <a:r>
              <a:rPr lang="en-US" dirty="0" smtClean="0"/>
              <a:t>provides.</a:t>
            </a:r>
          </a:p>
          <a:p>
            <a:endParaRPr lang="en-US" dirty="0"/>
          </a:p>
          <a:p>
            <a:r>
              <a:rPr lang="en-US" dirty="0" smtClean="0"/>
              <a:t>Caffeine causes </a:t>
            </a:r>
            <a:r>
              <a:rPr lang="en-US" dirty="0"/>
              <a:t>a bit more fluid to be excreted (as urine) in the short term </a:t>
            </a:r>
            <a:r>
              <a:rPr lang="en-US" dirty="0" smtClean="0"/>
              <a:t>(a day) compared </a:t>
            </a:r>
            <a:r>
              <a:rPr lang="en-US" dirty="0"/>
              <a:t>to plain </a:t>
            </a:r>
            <a:r>
              <a:rPr lang="en-US" dirty="0" smtClean="0"/>
              <a:t>water but </a:t>
            </a:r>
            <a:r>
              <a:rPr lang="en-US" dirty="0" smtClean="0"/>
              <a:t>does not </a:t>
            </a:r>
            <a:r>
              <a:rPr lang="en-US" dirty="0" smtClean="0"/>
              <a:t>effect on overall hydration.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used in people who are exercising regularly, even when exercising in hot, humid conditions, caffeinated beverages </a:t>
            </a:r>
            <a:r>
              <a:rPr lang="en-US" dirty="0" smtClean="0"/>
              <a:t>provide fluid </a:t>
            </a:r>
            <a:r>
              <a:rPr lang="en-US" dirty="0"/>
              <a:t>for rehydration and do not contribute to </a:t>
            </a:r>
            <a:r>
              <a:rPr lang="en-US" dirty="0" smtClean="0"/>
              <a:t>dehydration.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97753"/>
              </p:ext>
            </p:extLst>
          </p:nvPr>
        </p:nvGraphicFramePr>
        <p:xfrm>
          <a:off x="1447799" y="1752602"/>
          <a:ext cx="7467600" cy="4767364"/>
        </p:xfrm>
        <a:graphic>
          <a:graphicData uri="http://schemas.openxmlformats.org/drawingml/2006/table">
            <a:tbl>
              <a:tblPr/>
              <a:tblGrid>
                <a:gridCol w="1992983"/>
                <a:gridCol w="1816002"/>
                <a:gridCol w="2175861"/>
                <a:gridCol w="1482754"/>
              </a:tblGrid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Dairy Foods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% Water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Meat/Alternates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% Water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Cottage cheese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79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Bologna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56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Sour cream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80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omic Sans MS"/>
                          <a:ea typeface="Times New Roman"/>
                          <a:cs typeface="Times New Roman"/>
                        </a:rPr>
                        <a:t>Lean</a:t>
                      </a:r>
                      <a:r>
                        <a:rPr lang="en-US" sz="2000" baseline="0" dirty="0" smtClean="0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omic Sans MS"/>
                          <a:ea typeface="Times New Roman"/>
                          <a:cs typeface="Times New Roman"/>
                        </a:rPr>
                        <a:t>beef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60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Ice cream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67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Cod broiled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65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Milkshake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83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Ham boiled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59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Pudding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69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Pork chop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53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omic Sans MS"/>
                          <a:ea typeface="Times New Roman"/>
                          <a:cs typeface="Times New Roman"/>
                        </a:rPr>
                        <a:t>Yogurt plain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omic Sans MS"/>
                          <a:ea typeface="Times New Roman"/>
                          <a:cs typeface="Times New Roman"/>
                        </a:rPr>
                        <a:t>85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Chicken </a:t>
                      </a:r>
                      <a:r>
                        <a:rPr lang="en-US" sz="2000" dirty="0" smtClean="0">
                          <a:latin typeface="Comic Sans MS"/>
                          <a:ea typeface="Times New Roman"/>
                          <a:cs typeface="Times New Roman"/>
                        </a:rPr>
                        <a:t>roast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71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Yogurt flavored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74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Lentils/drained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69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Scrambled eggs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76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Peanut butter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r>
              <a:rPr lang="en-US" dirty="0" smtClean="0"/>
              <a:t>Many foods provide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29515"/>
              </p:ext>
            </p:extLst>
          </p:nvPr>
        </p:nvGraphicFramePr>
        <p:xfrm>
          <a:off x="1219200" y="457200"/>
          <a:ext cx="7619999" cy="6019795"/>
        </p:xfrm>
        <a:graphic>
          <a:graphicData uri="http://schemas.openxmlformats.org/drawingml/2006/table">
            <a:tbl>
              <a:tblPr/>
              <a:tblGrid>
                <a:gridCol w="2427815"/>
                <a:gridCol w="1261869"/>
                <a:gridCol w="2149342"/>
                <a:gridCol w="1780973"/>
              </a:tblGrid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Fruits/Veg.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% water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Breads/Cereals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% water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Beets cooked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Saltine cracker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omic Sans MS"/>
                          <a:ea typeface="Times New Roman"/>
                          <a:cs typeface="Times New Roman"/>
                        </a:rPr>
                        <a:t>Carrots cooked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omic Sans MS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Bread, white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Cauliflower,cooked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Cake, angel food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Peas, cooked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Brownie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Potatoes, mashed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Sandwich cookie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Squash, mashed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Pasta, cooked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Ketchup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Applesauce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Jello®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Banana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Creamed soup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Orange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Caramilk bar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Watermelon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omic Sans MS"/>
                          <a:ea typeface="Times New Roman"/>
                          <a:cs typeface="Times New Roman"/>
                        </a:rPr>
                        <a:t>Stew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7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1524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Regulation of Fluid and Electrolytes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28800"/>
            <a:ext cx="5257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Triggered by </a:t>
            </a:r>
            <a:r>
              <a:rPr lang="en-US" sz="2400" dirty="0" smtClean="0"/>
              <a:t>hypothalamus in brain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Increases fluid </a:t>
            </a:r>
            <a:r>
              <a:rPr lang="en-US" sz="2400" dirty="0" smtClean="0"/>
              <a:t>intake</a:t>
            </a:r>
          </a:p>
          <a:p>
            <a:pPr marL="402336" lvl="1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Kidneys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Regulate urine production and thus, body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Urine can be very concentrated or very dilute</a:t>
            </a:r>
            <a:endParaRPr lang="en-US" sz="2400" dirty="0" smtClean="0"/>
          </a:p>
        </p:txBody>
      </p:sp>
      <p:pic>
        <p:nvPicPr>
          <p:cNvPr id="36866" name="Picture 2" descr="C:\Users\wdahl\AppData\Local\Microsoft\Windows\Temporary Internet Files\Content.IE5\UFF17P6H\MP9004483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13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Disorders of Fluid Balance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be </a:t>
            </a:r>
            <a:r>
              <a:rPr lang="en-US" dirty="0" smtClean="0"/>
              <a:t>changes </a:t>
            </a:r>
            <a:r>
              <a:rPr lang="en-US" dirty="0" smtClean="0"/>
              <a:t>in:</a:t>
            </a:r>
          </a:p>
          <a:p>
            <a:pPr lvl="1" eaLnBrk="1" hangingPunct="1"/>
            <a:r>
              <a:rPr lang="en-US" dirty="0" smtClean="0"/>
              <a:t>Fluid volume</a:t>
            </a:r>
          </a:p>
          <a:p>
            <a:pPr lvl="1" eaLnBrk="1" hangingPunct="1"/>
            <a:r>
              <a:rPr lang="en-US" dirty="0"/>
              <a:t>C</a:t>
            </a:r>
            <a:r>
              <a:rPr lang="en-US" dirty="0" smtClean="0"/>
              <a:t>oncentration </a:t>
            </a:r>
            <a:r>
              <a:rPr lang="en-US" dirty="0" smtClean="0"/>
              <a:t>of electrolytes</a:t>
            </a:r>
            <a:endParaRPr lang="en-US" dirty="0" smtClean="0"/>
          </a:p>
          <a:p>
            <a:pPr marL="402336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Typically occur together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/>
              <a:t>© 2007 Thomson - Wadsworth</a:t>
            </a:r>
          </a:p>
        </p:txBody>
      </p:sp>
    </p:spTree>
    <p:extLst>
      <p:ext uri="{BB962C8B-B14F-4D97-AF65-F5344CB8AC3E}">
        <p14:creationId xmlns:p14="http://schemas.microsoft.com/office/powerpoint/2010/main" val="37559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 fluid accumulation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2895600" cy="3962400"/>
          </a:xfrm>
        </p:spPr>
        <p:txBody>
          <a:bodyPr/>
          <a:lstStyle/>
          <a:p>
            <a:pPr eaLnBrk="1" hangingPunct="1"/>
            <a:r>
              <a:rPr lang="en-US" smtClean="0"/>
              <a:t>Ascites</a:t>
            </a:r>
          </a:p>
        </p:txBody>
      </p:sp>
      <p:sp>
        <p:nvSpPr>
          <p:cNvPr id="26628" name="Content Placeholder 4"/>
          <p:cNvSpPr>
            <a:spLocks noGrp="1"/>
          </p:cNvSpPr>
          <p:nvPr>
            <p:ph sz="half" idx="2"/>
          </p:nvPr>
        </p:nvSpPr>
        <p:spPr>
          <a:xfrm>
            <a:off x="5715000" y="1447800"/>
            <a:ext cx="2895600" cy="3962400"/>
          </a:xfrm>
        </p:spPr>
        <p:txBody>
          <a:bodyPr/>
          <a:lstStyle/>
          <a:p>
            <a:pPr eaLnBrk="1" hangingPunct="1"/>
            <a:r>
              <a:rPr lang="en-US" smtClean="0"/>
              <a:t>Edema</a:t>
            </a:r>
          </a:p>
        </p:txBody>
      </p:sp>
      <p:pic>
        <p:nvPicPr>
          <p:cNvPr id="26629" name="Picture 2" descr="http://www.pathology.vcu.edu/education/dental2/images/case3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47938"/>
            <a:ext cx="205105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http://medicine.ucsd.edu/clinicalmed/abdomen-ascit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90366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781800" cy="10668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Disorders of Fluid Balance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696200" cy="4419600"/>
          </a:xfrm>
        </p:spPr>
        <p:txBody>
          <a:bodyPr>
            <a:normAutofit lnSpcReduction="10000"/>
          </a:bodyPr>
          <a:lstStyle/>
          <a:p>
            <a:pPr marL="82296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Hypovolemia (low body water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Causes: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Diarrhea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omiting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weating (12 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max)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Decreased intake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istulas, wounds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Ascites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Diuresis (certain medications)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Uncontrolled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diabetes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26627" name="Picture 3" descr="C:\Users\wdahl\AppData\Local\Microsoft\Windows\Temporary Internet Files\Content.IE5\JQFRS82Q\MC900445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2438400"/>
            <a:ext cx="2555018" cy="19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Disorders of Fluid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2336" lvl="1" indent="0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Symptoms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Hypovolemia: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02336" lvl="1" indent="0">
              <a:lnSpc>
                <a:spcPct val="8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Orthostatic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hypotension (low blood pressure on standing)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Tachycardia (fast heart rate)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eak pulse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izziness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skin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Poor </a:t>
            </a:r>
            <a:r>
              <a:rPr lang="en-US" dirty="0">
                <a:latin typeface="Arial" pitchFamily="34" charset="0"/>
                <a:cs typeface="Arial" pitchFamily="34" charset="0"/>
              </a:rPr>
              <a:t>skin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turgor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apid weight </a:t>
            </a:r>
            <a:r>
              <a:rPr lang="en-US" dirty="0">
                <a:latin typeface="Arial" pitchFamily="34" charset="0"/>
                <a:cs typeface="Arial" pitchFamily="34" charset="0"/>
              </a:rPr>
              <a:t>loss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Dark urine 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Treatment: restore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– oral or IV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Disorders of Fluid Balance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57150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Hypervolemia (high body water)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A</a:t>
            </a:r>
            <a:r>
              <a:rPr lang="en-US" dirty="0" smtClean="0"/>
              <a:t>cute </a:t>
            </a:r>
            <a:r>
              <a:rPr lang="en-US" dirty="0" smtClean="0"/>
              <a:t>kidney</a:t>
            </a:r>
            <a:r>
              <a:rPr lang="en-US" dirty="0" smtClean="0"/>
              <a:t> disease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</a:t>
            </a:r>
            <a:r>
              <a:rPr lang="en-US" dirty="0" smtClean="0"/>
              <a:t>xcess IV fluids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</a:t>
            </a:r>
            <a:r>
              <a:rPr lang="en-US" dirty="0" smtClean="0"/>
              <a:t>xcess vasopressin </a:t>
            </a:r>
            <a:r>
              <a:rPr lang="en-US" dirty="0" smtClean="0"/>
              <a:t>(</a:t>
            </a:r>
            <a:r>
              <a:rPr lang="en-US" dirty="0" smtClean="0"/>
              <a:t>antidiuretic hormone</a:t>
            </a:r>
            <a:r>
              <a:rPr lang="en-US" dirty="0" smtClean="0"/>
              <a:t> </a:t>
            </a:r>
            <a:r>
              <a:rPr lang="en-US" dirty="0" smtClean="0"/>
              <a:t>– old term) 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  <a:p>
            <a:pPr marL="402336" lvl="1" indent="0" eaLnBrk="1" hangingPunct="1">
              <a:lnSpc>
                <a:spcPct val="80000"/>
              </a:lnSpc>
              <a:buNone/>
            </a:pPr>
            <a:r>
              <a:rPr lang="en-US" dirty="0" smtClean="0"/>
              <a:t>Symptoms: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Edema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</a:t>
            </a:r>
            <a:r>
              <a:rPr lang="en-US" dirty="0" smtClean="0"/>
              <a:t>levated blood </a:t>
            </a:r>
            <a:r>
              <a:rPr lang="en-US" dirty="0"/>
              <a:t>p</a:t>
            </a:r>
            <a:r>
              <a:rPr lang="en-US" dirty="0" smtClean="0"/>
              <a:t>ressure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</a:t>
            </a:r>
            <a:r>
              <a:rPr lang="en-US" dirty="0" smtClean="0"/>
              <a:t>espiratory </a:t>
            </a:r>
            <a:r>
              <a:rPr lang="en-US" dirty="0" err="1" smtClean="0"/>
              <a:t>rales</a:t>
            </a:r>
            <a:r>
              <a:rPr lang="en-US" dirty="0" smtClean="0"/>
              <a:t> (rattles, crackles)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D</a:t>
            </a:r>
            <a:r>
              <a:rPr lang="en-US" dirty="0" smtClean="0"/>
              <a:t>ilution of blood values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dirty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Treatment: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treat cause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sodium and fluid restriction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2" descr="hematocrit 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770188" cy="20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 descr="08T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6928"/>
            <a:ext cx="5621338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identify the water requirements of healthy adults</a:t>
            </a:r>
          </a:p>
          <a:p>
            <a:r>
              <a:rPr lang="en-US" dirty="0" smtClean="0"/>
              <a:t>To list the inputs and outputs of water balance in healthy adults</a:t>
            </a:r>
          </a:p>
          <a:p>
            <a:r>
              <a:rPr lang="en-US" dirty="0" smtClean="0"/>
              <a:t>To describe the dietary sources of water</a:t>
            </a:r>
          </a:p>
          <a:p>
            <a:r>
              <a:rPr lang="en-US" dirty="0" smtClean="0"/>
              <a:t>To describe common abnormal fluid and electrolyte conditions.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Disorders of Fluid Balance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Sodium </a:t>
            </a:r>
            <a:r>
              <a:rPr lang="en-US" sz="2800" dirty="0" smtClean="0"/>
              <a:t>imbalances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en-US" dirty="0" err="1" smtClean="0"/>
              <a:t>Hyponatremia</a:t>
            </a:r>
            <a:r>
              <a:rPr lang="en-US" dirty="0" smtClean="0"/>
              <a:t> </a:t>
            </a:r>
            <a:r>
              <a:rPr lang="en-US" dirty="0" smtClean="0"/>
              <a:t>(low </a:t>
            </a:r>
            <a:r>
              <a:rPr lang="en-US" dirty="0" smtClean="0"/>
              <a:t>blood sodium)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Due to: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Salt restriction </a:t>
            </a:r>
            <a:r>
              <a:rPr lang="en-US" dirty="0" smtClean="0"/>
              <a:t>with diuretics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</a:t>
            </a:r>
            <a:r>
              <a:rPr lang="en-US" dirty="0" smtClean="0"/>
              <a:t>ater intoxication – too much water consumed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/>
              <a:t>H</a:t>
            </a:r>
            <a:r>
              <a:rPr lang="en-US" dirty="0" smtClean="0"/>
              <a:t>yperglycemia </a:t>
            </a:r>
            <a:r>
              <a:rPr lang="en-US" dirty="0" smtClean="0"/>
              <a:t>(high blood sugar)</a:t>
            </a:r>
          </a:p>
          <a:p>
            <a:pPr marL="402336" lvl="1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marL="402336" lvl="1" indent="0" eaLnBrk="1" hangingPunct="1">
              <a:lnSpc>
                <a:spcPct val="80000"/>
              </a:lnSpc>
              <a:buNone/>
            </a:pPr>
            <a:r>
              <a:rPr lang="en-US" dirty="0" smtClean="0"/>
              <a:t>Symptoms: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Nausea/Vomiting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Lethargy, </a:t>
            </a:r>
            <a:r>
              <a:rPr lang="en-US" dirty="0" smtClean="0"/>
              <a:t>Confusion</a:t>
            </a:r>
            <a:endParaRPr lang="en-US" dirty="0" smtClean="0"/>
          </a:p>
          <a:p>
            <a:pPr marL="402336" lvl="1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marL="402336" lvl="1" indent="0" eaLnBrk="1" hangingPunct="1">
              <a:lnSpc>
                <a:spcPct val="80000"/>
              </a:lnSpc>
              <a:buNone/>
            </a:pPr>
            <a:r>
              <a:rPr lang="en-US" dirty="0" smtClean="0"/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</a:t>
            </a:r>
            <a:r>
              <a:rPr lang="en-US" dirty="0" smtClean="0"/>
              <a:t>estrict water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Intoxication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/>
              <a:t>Hyponatremia</a:t>
            </a:r>
            <a:r>
              <a:rPr lang="en-US" sz="3400" dirty="0"/>
              <a:t>, also called water intoxication, is generally the result of drinking excessive amounts of plain water which causes a low concentration of sodium in the blood.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Updated </a:t>
            </a:r>
            <a:r>
              <a:rPr lang="en-US" dirty="0"/>
              <a:t>1/13/2007 10:24:31 PM ET2007-01-14T03:24:31</a:t>
            </a:r>
          </a:p>
          <a:p>
            <a:r>
              <a:rPr lang="en-US" dirty="0" smtClean="0">
                <a:hlinkClick r:id="rId2"/>
              </a:rPr>
              <a:t>SACRAMENTO</a:t>
            </a:r>
            <a:r>
              <a:rPr lang="en-US" dirty="0">
                <a:hlinkClick r:id="rId2"/>
              </a:rPr>
              <a:t>, Calif. </a:t>
            </a:r>
            <a:r>
              <a:rPr lang="en-US" dirty="0"/>
              <a:t>— A woman who competed in a radio station’s contest to see how much water she could drink without going to the bathroom died of water intoxication, the coroner’s office said Saturday. </a:t>
            </a:r>
          </a:p>
          <a:p>
            <a:r>
              <a:rPr lang="en-US" dirty="0"/>
              <a:t>Jennifer Strange, 28, was found dead Friday in her suburban Rancho Cordova home hours after taking part in the “Hold Your Wee for a Wii” contest in which KDND 107.9 promised a Nintendo Wii video game system for the winner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wdahl\AppData\Local\Microsoft\Windows\Temporary Internet Files\Content.IE5\JQFRS82Q\MP9003143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Disorders of Fluid Balance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en-US" dirty="0" smtClean="0"/>
              <a:t>Hypernatremia (high </a:t>
            </a:r>
            <a:r>
              <a:rPr lang="en-US" dirty="0"/>
              <a:t>b</a:t>
            </a:r>
            <a:r>
              <a:rPr lang="en-US" dirty="0" smtClean="0"/>
              <a:t>lood </a:t>
            </a:r>
            <a:r>
              <a:rPr lang="en-US" dirty="0"/>
              <a:t>s</a:t>
            </a:r>
            <a:r>
              <a:rPr lang="en-US" dirty="0" smtClean="0"/>
              <a:t>odium</a:t>
            </a:r>
            <a:r>
              <a:rPr lang="en-US" dirty="0" smtClean="0"/>
              <a:t>)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low water intake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water loss</a:t>
            </a:r>
          </a:p>
          <a:p>
            <a:pPr marL="402336" lvl="1" indent="0">
              <a:lnSpc>
                <a:spcPct val="80000"/>
              </a:lnSpc>
              <a:buNone/>
            </a:pPr>
            <a:endParaRPr lang="en-US" dirty="0"/>
          </a:p>
          <a:p>
            <a:pPr marL="402336" lvl="1" indent="0">
              <a:lnSpc>
                <a:spcPct val="80000"/>
              </a:lnSpc>
              <a:buNone/>
            </a:pPr>
            <a:r>
              <a:rPr lang="en-US" dirty="0" smtClean="0"/>
              <a:t>Symptoms: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lethargy and agitation</a:t>
            </a:r>
          </a:p>
          <a:p>
            <a:pPr marL="402336" lvl="1" indent="0">
              <a:lnSpc>
                <a:spcPct val="80000"/>
              </a:lnSpc>
              <a:buNone/>
            </a:pPr>
            <a:endParaRPr lang="en-US" dirty="0"/>
          </a:p>
          <a:p>
            <a:pPr marL="402336" lvl="1" indent="0">
              <a:lnSpc>
                <a:spcPct val="80000"/>
              </a:lnSpc>
              <a:buNone/>
            </a:pPr>
            <a:r>
              <a:rPr lang="en-US" dirty="0" smtClean="0"/>
              <a:t>Treatment: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/>
              <a:t>w</a:t>
            </a:r>
            <a:r>
              <a:rPr lang="en-US" dirty="0" smtClean="0"/>
              <a:t>ater intake or IV fluids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86400" y="2667000"/>
            <a:ext cx="1295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7818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Disorders of Fluid Balance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6962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Hypokalemia (low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lood 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otassium)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Causes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ecreased intake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idney loss – high urine output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Gastrointestinal loss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(e.g. vomiting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Diarrhea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oop diuretics e.g.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Lasix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02336" lvl="1" indent="0" eaLnBrk="1" hangingPunct="1">
              <a:lnSpc>
                <a:spcPct val="110000"/>
              </a:lnSpc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02336" lvl="1" indent="0" eaLnBrk="1" hangingPunct="1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Symptoms: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muscle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weakness, decreased reflexes,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cardiac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arrythmias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(heartbeat irregularities)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C:\Users\wdahl\AppData\Local\Microsoft\Windows\Temporary Internet Files\Content.IE5\QPLHR108\MP9004443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2" y="2112264"/>
            <a:ext cx="236524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Disorders of Fluid Balance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510540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Hyperkalemia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igh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lood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otassium)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Causes: 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idney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failure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Potassium-sparing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diuretics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High 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reakdown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muscle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tissue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Potassium chloride tablets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02336" lvl="1" indent="0">
              <a:lnSpc>
                <a:spcPct val="110000"/>
              </a:lnSpc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02336" lvl="1" indent="0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Symptoms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uscle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weakness, paralysis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Paresthesis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(abnormal skin sensations)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Cardiac abnormalities </a:t>
            </a:r>
          </a:p>
          <a:p>
            <a:pPr marL="402336" lvl="1" indent="0">
              <a:lnSpc>
                <a:spcPct val="110000"/>
              </a:lnSpc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02336" lvl="1" indent="0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Medical intervention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and low potassium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diet/dialysis</a:t>
            </a:r>
          </a:p>
          <a:p>
            <a:endParaRPr lang="en-US" dirty="0"/>
          </a:p>
        </p:txBody>
      </p:sp>
      <p:pic>
        <p:nvPicPr>
          <p:cNvPr id="41987" name="Picture 3" descr="C:\Users\wdahl\AppData\Local\Microsoft\Windows\Temporary Internet Files\Content.IE5\O6DKTM07\MP9003372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563544" cy="18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657600" cy="4663440"/>
          </a:xfrm>
        </p:spPr>
        <p:txBody>
          <a:bodyPr/>
          <a:lstStyle/>
          <a:p>
            <a:r>
              <a:rPr lang="en-US" dirty="0" smtClean="0"/>
              <a:t>How long can a camel go without water?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How much water can a camel drink?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498056" cy="4664075"/>
          </a:xfrm>
        </p:spPr>
      </p:pic>
    </p:spTree>
    <p:extLst>
      <p:ext uri="{BB962C8B-B14F-4D97-AF65-F5344CB8AC3E}">
        <p14:creationId xmlns:p14="http://schemas.microsoft.com/office/powerpoint/2010/main" val="36030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Dietary Reference Intakes: Water, Potassium, Sodium, Chloride, and Sulfate - See more at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www.iom.edu/Reports/2004/Dietary-Reference-Intakes-Water-Potassium-Sodium-Chloride-and-Sulfate.aspx</a:t>
            </a:r>
            <a:r>
              <a:rPr lang="en-US" dirty="0" smtClean="0"/>
              <a:t>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Nelms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Sucher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KP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Lacey 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Long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Roth </a:t>
            </a:r>
            <a:r>
              <a:rPr lang="en-US" dirty="0" smtClean="0"/>
              <a:t>S</a:t>
            </a:r>
            <a:r>
              <a:rPr lang="en-US" dirty="0"/>
              <a:t>. Nutrition Therapy and Pathophysiology 2</a:t>
            </a:r>
            <a:r>
              <a:rPr lang="en-US" baseline="30000" dirty="0"/>
              <a:t>nd</a:t>
            </a:r>
            <a:r>
              <a:rPr lang="en-US" dirty="0"/>
              <a:t> Ed. Thomson Brooks/Cole. 2011.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</a:rPr>
              <a:t>This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presentation adapted for XXXXX </a:t>
            </a: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</a:rPr>
              <a:t>county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presented by: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err="1">
                <a:solidFill>
                  <a:schemeClr val="tx2">
                    <a:lumMod val="50000"/>
                  </a:schemeClr>
                </a:solidFill>
              </a:rPr>
              <a:t>Xxxxxxxx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err="1">
                <a:solidFill>
                  <a:schemeClr val="tx2">
                    <a:lumMod val="50000"/>
                  </a:schemeClr>
                </a:solidFill>
              </a:rPr>
              <a:t>Xxxxxxxx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 County Cooperative Extension Office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err="1">
                <a:solidFill>
                  <a:schemeClr val="tx2">
                    <a:lumMod val="50000"/>
                  </a:schemeClr>
                </a:solidFill>
              </a:rPr>
              <a:t>Xxxxxxxx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 phone number/address/email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This presentation prepared by: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Wendy J. Dahl PhD RD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Assistant Professor, FSHN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Extension Specialist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University of Florida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wdahl@ufl.edu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84900"/>
            <a:ext cx="21828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Thirsty?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5110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Body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Men – about 60% water</a:t>
            </a:r>
          </a:p>
          <a:p>
            <a:r>
              <a:rPr lang="en-US" dirty="0" smtClean="0"/>
              <a:t>Women – about 50% water</a:t>
            </a:r>
          </a:p>
          <a:p>
            <a:r>
              <a:rPr lang="en-US" dirty="0" smtClean="0"/>
              <a:t>Infants – 70% water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Percent body water goes down as body fat goes up.</a:t>
            </a:r>
          </a:p>
          <a:p>
            <a:endParaRPr lang="en-US" dirty="0"/>
          </a:p>
          <a:p>
            <a:r>
              <a:rPr lang="en-US" dirty="0" smtClean="0"/>
              <a:t>Most body water is in and around body cells with 4-5% in the blood.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812792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absolute minimum is thought to be 1 ml/kcal, more than 1 cup for every 250 calories needed.</a:t>
            </a:r>
          </a:p>
          <a:p>
            <a:endParaRPr lang="en-US" dirty="0"/>
          </a:p>
          <a:p>
            <a:r>
              <a:rPr lang="en-US" dirty="0" smtClean="0"/>
              <a:t>Average adult recommendations are 30-35 ml per kg of body weight.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Older adults - 25 ml per kg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135414" y="2057400"/>
            <a:ext cx="2672055" cy="292558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That’s about 8-10 cups of water from all sources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150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lb. adult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Reference Intakes (IOM)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Water Recommendations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Males 51-70 years = 3.7 </a:t>
            </a:r>
            <a:r>
              <a:rPr lang="en-US" dirty="0" smtClean="0"/>
              <a:t>L </a:t>
            </a:r>
            <a:endParaRPr lang="en-US" dirty="0" smtClean="0"/>
          </a:p>
          <a:p>
            <a:r>
              <a:rPr lang="en-US" dirty="0" smtClean="0"/>
              <a:t>Males &gt;70 years = 3.7 L</a:t>
            </a:r>
          </a:p>
          <a:p>
            <a:endParaRPr lang="en-US" dirty="0"/>
          </a:p>
          <a:p>
            <a:r>
              <a:rPr lang="en-US" dirty="0" smtClean="0"/>
              <a:t>Females 51-70 years = 2.7 L</a:t>
            </a:r>
          </a:p>
          <a:p>
            <a:r>
              <a:rPr lang="en-US" dirty="0" smtClean="0"/>
              <a:t>Females &gt;70 years = 2.7 </a:t>
            </a:r>
            <a:r>
              <a:rPr lang="en-US" dirty="0" smtClean="0"/>
              <a:t>L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About 15 cup/day for men</a:t>
            </a:r>
          </a:p>
          <a:p>
            <a:pPr marL="82296" indent="0">
              <a:buNone/>
            </a:pPr>
            <a:r>
              <a:rPr lang="en-US" dirty="0" smtClean="0"/>
              <a:t>About </a:t>
            </a:r>
            <a:r>
              <a:rPr lang="en-US" dirty="0" smtClean="0"/>
              <a:t>11 cups/day for women</a:t>
            </a:r>
            <a:endParaRPr lang="en-US" dirty="0"/>
          </a:p>
        </p:txBody>
      </p:sp>
      <p:pic>
        <p:nvPicPr>
          <p:cNvPr id="38915" name="Picture 3" descr="C:\Users\wdahl\AppData\Local\Microsoft\Windows\Temporary Internet Files\Content.IE5\QPLHR108\MP9003867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39" y="1600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Fluid Intake </a:t>
            </a:r>
            <a:r>
              <a:rPr lang="en-US" dirty="0" err="1" smtClean="0"/>
              <a:t>vs</a:t>
            </a:r>
            <a:r>
              <a:rPr lang="en-US" dirty="0" smtClean="0"/>
              <a:t> Output</a:t>
            </a:r>
          </a:p>
        </p:txBody>
      </p:sp>
      <p:sp>
        <p:nvSpPr>
          <p:cNvPr id="10243" name="Text Placeholder 5"/>
          <p:cNvSpPr>
            <a:spLocks noGrp="1"/>
          </p:cNvSpPr>
          <p:nvPr>
            <p:ph type="body" idx="1"/>
          </p:nvPr>
        </p:nvSpPr>
        <p:spPr>
          <a:xfrm>
            <a:off x="651164" y="1482436"/>
            <a:ext cx="3122613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smtClean="0"/>
              <a:t>Fluid Intake</a:t>
            </a:r>
          </a:p>
        </p:txBody>
      </p:sp>
      <p:sp>
        <p:nvSpPr>
          <p:cNvPr id="10244" name="Content Placeholder 6"/>
          <p:cNvSpPr>
            <a:spLocks noGrp="1"/>
          </p:cNvSpPr>
          <p:nvPr>
            <p:ph sz="half" idx="2"/>
          </p:nvPr>
        </p:nvSpPr>
        <p:spPr>
          <a:xfrm>
            <a:off x="306387" y="2438400"/>
            <a:ext cx="4037013" cy="40386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Liquids		</a:t>
            </a:r>
            <a:r>
              <a:rPr lang="en-US" dirty="0" smtClean="0"/>
              <a:t>5 cups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Solid Food		4 </a:t>
            </a:r>
            <a:r>
              <a:rPr lang="en-US" dirty="0" smtClean="0"/>
              <a:t>cups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Metabolic </a:t>
            </a:r>
            <a:r>
              <a:rPr lang="en-US" dirty="0" smtClean="0"/>
              <a:t>water       </a:t>
            </a:r>
            <a:r>
              <a:rPr lang="en-US" dirty="0" smtClean="0"/>
              <a:t>1+ cups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Total </a:t>
            </a:r>
            <a:r>
              <a:rPr lang="en-US" dirty="0" smtClean="0"/>
              <a:t>		        </a:t>
            </a:r>
            <a:r>
              <a:rPr lang="en-US" dirty="0" smtClean="0"/>
              <a:t>    10 cups</a:t>
            </a:r>
            <a:endParaRPr lang="en-US" dirty="0" smtClean="0"/>
          </a:p>
        </p:txBody>
      </p:sp>
      <p:sp>
        <p:nvSpPr>
          <p:cNvPr id="1024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715000" y="1510145"/>
            <a:ext cx="31242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smtClean="0"/>
              <a:t>Fluid Output</a:t>
            </a:r>
          </a:p>
        </p:txBody>
      </p:sp>
      <p:sp>
        <p:nvSpPr>
          <p:cNvPr id="10246" name="Content Placeholder 8"/>
          <p:cNvSpPr>
            <a:spLocks noGrp="1"/>
          </p:cNvSpPr>
          <p:nvPr>
            <p:ph sz="quarter" idx="4"/>
          </p:nvPr>
        </p:nvSpPr>
        <p:spPr>
          <a:xfrm>
            <a:off x="5501640" y="2438400"/>
            <a:ext cx="3581400" cy="40386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Feces		 </a:t>
            </a:r>
            <a:r>
              <a:rPr lang="en-US" dirty="0" smtClean="0"/>
              <a:t>  &lt; 1 cup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Urine		</a:t>
            </a:r>
            <a:r>
              <a:rPr lang="en-US" dirty="0" smtClean="0"/>
              <a:t>    6 </a:t>
            </a:r>
            <a:r>
              <a:rPr lang="en-US" dirty="0" smtClean="0"/>
              <a:t>cups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Sweat	</a:t>
            </a:r>
            <a:r>
              <a:rPr lang="en-US" dirty="0" smtClean="0"/>
              <a:t>    &gt;½ </a:t>
            </a:r>
            <a:r>
              <a:rPr lang="en-US" dirty="0" smtClean="0"/>
              <a:t> cup (varies!)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Lungs		</a:t>
            </a:r>
            <a:r>
              <a:rPr lang="en-US" dirty="0" smtClean="0"/>
              <a:t>½ to 1 cup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Non-sweating skin  </a:t>
            </a:r>
            <a:r>
              <a:rPr lang="en-US" dirty="0" smtClean="0"/>
              <a:t>1 cup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Total 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 smtClean="0"/>
              <a:t>cups</a:t>
            </a:r>
            <a:endParaRPr lang="en-US" dirty="0" smtClean="0"/>
          </a:p>
        </p:txBody>
      </p:sp>
      <p:pic>
        <p:nvPicPr>
          <p:cNvPr id="33793" name="Picture 1" descr="C:\Users\wdahl\AppData\Local\Microsoft\Windows\Temporary Internet Files\Content.IE5\O6DKTM07\MP9003140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5" y="1052945"/>
            <a:ext cx="1310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30293"/>
              </p:ext>
            </p:extLst>
          </p:nvPr>
        </p:nvGraphicFramePr>
        <p:xfrm>
          <a:off x="1828800" y="1752600"/>
          <a:ext cx="3810000" cy="43942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990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Beverage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Cola, regular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90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Milk 2%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87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Orange juice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87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Coffee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98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C:\Users\wdahl\AppData\Local\Microsoft\Windows\Temporary Internet Files\Content.IE5\QPLHR108\MP9004304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wdahl\AppData\Local\Microsoft\Windows\Temporary Internet Files\Content.IE5\QPLHR108\MP9004386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6" y="3736775"/>
            <a:ext cx="2066544" cy="30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Beverages – a good source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coffee and tea?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405079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“My </a:t>
            </a:r>
            <a:r>
              <a:rPr lang="en-US" dirty="0"/>
              <a:t>health care provider told me that because </a:t>
            </a:r>
            <a:r>
              <a:rPr lang="en-US" dirty="0" smtClean="0"/>
              <a:t>coffee and tea </a:t>
            </a:r>
            <a:r>
              <a:rPr lang="en-US" dirty="0"/>
              <a:t>contain caffeine, </a:t>
            </a:r>
            <a:r>
              <a:rPr lang="en-US" dirty="0" smtClean="0"/>
              <a:t>they </a:t>
            </a:r>
            <a:r>
              <a:rPr lang="en-US" dirty="0"/>
              <a:t>don’t count toward my fluid intake. Is this true?”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 descr="C:\Users\wdahl\AppData\Local\Microsoft\Windows\Temporary Internet Files\Content.IE5\QPLHR108\MP9004486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55" y="1752600"/>
            <a:ext cx="289048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1644</TotalTime>
  <Words>1119</Words>
  <Application>Microsoft Office PowerPoint</Application>
  <PresentationFormat>On-screen Show (4:3)</PresentationFormat>
  <Paragraphs>300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The Truth About Hydration</vt:lpstr>
      <vt:lpstr>Learning Objectives</vt:lpstr>
      <vt:lpstr>Thirsty?</vt:lpstr>
      <vt:lpstr>Total Body Water</vt:lpstr>
      <vt:lpstr>Water Needs</vt:lpstr>
      <vt:lpstr>Dietary Reference Intakes (IOM)</vt:lpstr>
      <vt:lpstr>Fluid Intake vs Output</vt:lpstr>
      <vt:lpstr>Beverages – a good source of water</vt:lpstr>
      <vt:lpstr>What about coffee and tea?</vt:lpstr>
      <vt:lpstr>What about coffee and tea?</vt:lpstr>
      <vt:lpstr>Many foods provide water!</vt:lpstr>
      <vt:lpstr>PowerPoint Presentation</vt:lpstr>
      <vt:lpstr>Regulation of Fluid and Electrolytes</vt:lpstr>
      <vt:lpstr>Disorders of Fluid Balance</vt:lpstr>
      <vt:lpstr>Abnormal fluid accumulation</vt:lpstr>
      <vt:lpstr>Disorders of Fluid Balance</vt:lpstr>
      <vt:lpstr>Disorders of Fluid Balance</vt:lpstr>
      <vt:lpstr>Disorders of Fluid Balance</vt:lpstr>
      <vt:lpstr>PowerPoint Presentation</vt:lpstr>
      <vt:lpstr>Disorders of Fluid Balance</vt:lpstr>
      <vt:lpstr>Water Intoxication</vt:lpstr>
      <vt:lpstr>Disorders of Fluid Balance</vt:lpstr>
      <vt:lpstr>Disorders of Fluid Balance </vt:lpstr>
      <vt:lpstr>Disorders of Fluid Balance </vt:lpstr>
      <vt:lpstr>Fun Facts</vt:lpstr>
      <vt:lpstr>References</vt:lpstr>
      <vt:lpstr>Credits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 in Health and Disease:  Achieving the New Recommendations.</dc:title>
  <dc:creator>Food Science and Human Nutrition</dc:creator>
  <cp:lastModifiedBy>Dahl,Wendy Joanne</cp:lastModifiedBy>
  <cp:revision>42</cp:revision>
  <cp:lastPrinted>2012-03-21T14:10:31Z</cp:lastPrinted>
  <dcterms:created xsi:type="dcterms:W3CDTF">2011-02-03T16:12:32Z</dcterms:created>
  <dcterms:modified xsi:type="dcterms:W3CDTF">2014-04-24T14:04:04Z</dcterms:modified>
</cp:coreProperties>
</file>